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0" r:id="rId4"/>
    <p:sldId id="281" r:id="rId5"/>
    <p:sldId id="282" r:id="rId6"/>
    <p:sldId id="283" r:id="rId7"/>
    <p:sldId id="284" r:id="rId8"/>
    <p:sldId id="285" r:id="rId9"/>
    <p:sldId id="301" r:id="rId10"/>
    <p:sldId id="286" r:id="rId11"/>
    <p:sldId id="287" r:id="rId12"/>
    <p:sldId id="288" r:id="rId13"/>
    <p:sldId id="289" r:id="rId14"/>
    <p:sldId id="290" r:id="rId15"/>
    <p:sldId id="297" r:id="rId16"/>
    <p:sldId id="291" r:id="rId17"/>
    <p:sldId id="298" r:id="rId18"/>
    <p:sldId id="292" r:id="rId19"/>
    <p:sldId id="293" r:id="rId20"/>
    <p:sldId id="294" r:id="rId21"/>
    <p:sldId id="299" r:id="rId22"/>
    <p:sldId id="295" r:id="rId23"/>
    <p:sldId id="296" r:id="rId24"/>
    <p:sldId id="300" r:id="rId2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71CB"/>
    <a:srgbClr val="031871"/>
    <a:srgbClr val="4D4D4D"/>
    <a:srgbClr val="B92D14"/>
    <a:srgbClr val="777777"/>
    <a:srgbClr val="010C3D"/>
    <a:srgbClr val="0426B4"/>
    <a:srgbClr val="16B1FE"/>
    <a:srgbClr val="22B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6" autoAdjust="0"/>
    <p:restoredTop sz="95596" autoAdjust="0"/>
  </p:normalViewPr>
  <p:slideViewPr>
    <p:cSldViewPr>
      <p:cViewPr varScale="1">
        <p:scale>
          <a:sx n="70" d="100"/>
          <a:sy n="70" d="100"/>
        </p:scale>
        <p:origin x="762"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2C0A552-2436-4B00-A20E-4206EFD0E2E6}" type="slidenum">
              <a:rPr lang="en-US"/>
              <a:pPr/>
              <a:t>‹№›</a:t>
            </a:fld>
            <a:endParaRPr lang="en-US"/>
          </a:p>
        </p:txBody>
      </p:sp>
    </p:spTree>
    <p:extLst>
      <p:ext uri="{BB962C8B-B14F-4D97-AF65-F5344CB8AC3E}">
        <p14:creationId xmlns:p14="http://schemas.microsoft.com/office/powerpoint/2010/main" val="17646637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F22E2-7DA5-40EE-808D-37A515BC0FC4}"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34761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B26A5-B81B-4D47-9609-8F640DFC044F}"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68418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ru-RU" noProof="0" smtClean="0"/>
              <a:t>Образец подзаголовка</a:t>
            </a:r>
            <a:endParaRPr lang="en-US" noProof="0" smtClean="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6226003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1417638"/>
            <a:ext cx="1828800" cy="52117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1417638"/>
            <a:ext cx="5334000" cy="5211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9116767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0500975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42783496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9504210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1325420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4926241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3428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416885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7754417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956652" y="2492896"/>
            <a:ext cx="5230695" cy="1569660"/>
          </a:xfrm>
          <a:prstGeom prst="rect">
            <a:avLst/>
          </a:prstGeom>
          <a:noFill/>
          <a:ln>
            <a:noFill/>
          </a:ln>
        </p:spPr>
        <p:txBody>
          <a:bodyPr wrap="square" lIns="91440" tIns="45720" rIns="91440" bIns="45720">
            <a:spAutoFit/>
          </a:bodyPr>
          <a:lstStyle/>
          <a:p>
            <a:pPr algn="ctr"/>
            <a:r>
              <a:rPr lang="en-US" sz="9600" b="1" dirty="0" smtClean="0">
                <a:ln w="6600">
                  <a:solidFill>
                    <a:schemeClr val="accent2"/>
                  </a:solidFill>
                  <a:prstDash val="solid"/>
                </a:ln>
                <a:solidFill>
                  <a:srgbClr val="FFFFFF"/>
                </a:solidFill>
                <a:effectLst>
                  <a:glow rad="228600">
                    <a:schemeClr val="accent3">
                      <a:satMod val="175000"/>
                      <a:alpha val="40000"/>
                    </a:schemeClr>
                  </a:glow>
                  <a:outerShdw dist="38100" dir="2700000" algn="tl" rotWithShape="0">
                    <a:schemeClr val="accent2"/>
                  </a:outerShdw>
                </a:effectLst>
              </a:rPr>
              <a:t>NATO</a:t>
            </a:r>
            <a:endParaRPr lang="ru-RU" sz="9600" b="1" dirty="0">
              <a:ln w="6600">
                <a:solidFill>
                  <a:schemeClr val="accent2"/>
                </a:solidFill>
                <a:prstDash val="solid"/>
              </a:ln>
              <a:solidFill>
                <a:srgbClr val="FFFFFF"/>
              </a:solidFill>
              <a:effectLst>
                <a:glow rad="228600">
                  <a:schemeClr val="accent3">
                    <a:satMod val="175000"/>
                    <a:alpha val="40000"/>
                  </a:schemeClr>
                </a:glow>
                <a:outerShdw dist="38100" dir="2700000" algn="tl" rotWithShape="0">
                  <a:schemeClr val="accent2"/>
                </a:outerShdw>
              </a:effectLst>
            </a:endParaRPr>
          </a:p>
        </p:txBody>
      </p:sp>
      <p:pic>
        <p:nvPicPr>
          <p:cNvPr id="4" name="Рисунок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7799" y="-243408"/>
            <a:ext cx="4039096" cy="30293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43608" y="1412776"/>
            <a:ext cx="7380312" cy="4191000"/>
          </a:xfrm>
        </p:spPr>
        <p:txBody>
          <a:bodyPr/>
          <a:lstStyle/>
          <a:p>
            <a:pPr marL="0" indent="0">
              <a:buNone/>
            </a:pPr>
            <a:r>
              <a:rPr lang="uk-UA" sz="2400" dirty="0"/>
              <a:t>Серед </a:t>
            </a:r>
            <a:r>
              <a:rPr lang="uk-UA" sz="2400" b="1" dirty="0"/>
              <a:t>переваг</a:t>
            </a:r>
            <a:r>
              <a:rPr lang="uk-UA" sz="2400" dirty="0"/>
              <a:t> вступу України до НАТО основні наступні:</a:t>
            </a:r>
          </a:p>
          <a:p>
            <a:pPr marL="0" indent="0">
              <a:buNone/>
            </a:pPr>
            <a:r>
              <a:rPr lang="uk-UA" sz="2400" dirty="0"/>
              <a:t>1) Надання гарантій безпеки, у відповідності до яких напад на Україну означає напад на всіх членів НАТО.</a:t>
            </a:r>
          </a:p>
          <a:p>
            <a:pPr marL="0" indent="0">
              <a:buNone/>
            </a:pPr>
            <a:r>
              <a:rPr lang="uk-UA" sz="2400" dirty="0"/>
              <a:t>2) Надання "ядерних гарантій", відповідно до яких напад на Україну із застосуванням ядерної, хімічної чи бактеріологічної зброї </a:t>
            </a:r>
            <a:r>
              <a:rPr lang="uk-UA" sz="2400" dirty="0" err="1"/>
              <a:t>означатиме</a:t>
            </a:r>
            <a:r>
              <a:rPr lang="uk-UA" sz="2400" dirty="0"/>
              <a:t> адекватну відповідь з боку ядерних держав-членів НАТО (США, Велика Британія, Франція</a:t>
            </a:r>
            <a:r>
              <a:rPr lang="uk-UA" sz="2400" dirty="0" smtClean="0"/>
              <a:t>).</a:t>
            </a:r>
            <a:endParaRPr lang="uk-UA" sz="2400" dirty="0"/>
          </a:p>
        </p:txBody>
      </p:sp>
    </p:spTree>
    <p:extLst>
      <p:ext uri="{BB962C8B-B14F-4D97-AF65-F5344CB8AC3E}">
        <p14:creationId xmlns:p14="http://schemas.microsoft.com/office/powerpoint/2010/main" val="23282676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34008" y="950319"/>
            <a:ext cx="8314456" cy="4191000"/>
          </a:xfrm>
        </p:spPr>
        <p:txBody>
          <a:bodyPr/>
          <a:lstStyle/>
          <a:p>
            <a:pPr marL="0" indent="0">
              <a:buNone/>
            </a:pPr>
            <a:r>
              <a:rPr lang="uk-UA" sz="2400" dirty="0"/>
              <a:t>3) Вступ до НАТО дуже істотно знижує ризик війни проти України. Україна є стратегічно важливою.</a:t>
            </a:r>
          </a:p>
          <a:p>
            <a:pPr marL="0" indent="0">
              <a:buNone/>
            </a:pPr>
            <a:r>
              <a:rPr lang="uk-UA" sz="2400" dirty="0"/>
              <a:t>4) Україна в результаті вступу до НАТО зміцнить свою політичну незалежність.</a:t>
            </a:r>
          </a:p>
          <a:p>
            <a:pPr marL="0" indent="0">
              <a:buNone/>
            </a:pPr>
            <a:r>
              <a:rPr lang="uk-UA" sz="2400" dirty="0"/>
              <a:t>5) НАТО не вимагає розміщення на території України своїх баз в обмін на </a:t>
            </a:r>
            <a:r>
              <a:rPr lang="uk-UA" sz="2400" dirty="0" smtClean="0"/>
              <a:t>членство</a:t>
            </a:r>
            <a:r>
              <a:rPr lang="en-US" sz="2400" dirty="0"/>
              <a:t>.</a:t>
            </a:r>
            <a:endParaRPr lang="uk-UA" sz="2400" dirty="0"/>
          </a:p>
          <a:p>
            <a:pPr marL="0" indent="0">
              <a:buNone/>
            </a:pPr>
            <a:r>
              <a:rPr lang="uk-UA" sz="2400" dirty="0"/>
              <a:t> </a:t>
            </a:r>
          </a:p>
          <a:p>
            <a:pPr marL="0" indent="0">
              <a:buNone/>
            </a:pPr>
            <a:endParaRPr lang="uk-UA" sz="2400" dirty="0"/>
          </a:p>
          <a:p>
            <a:pPr marL="0" indent="0">
              <a:buNone/>
            </a:pPr>
            <a:endParaRPr lang="uk-UA" sz="8800" dirty="0"/>
          </a:p>
        </p:txBody>
      </p:sp>
      <p:pic>
        <p:nvPicPr>
          <p:cNvPr id="1030" name="Picture 6" descr="https://rickrozoff.files.wordpress.com/2011/03/nat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3743" y="3356992"/>
            <a:ext cx="6126764"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402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755576" y="1556792"/>
            <a:ext cx="7315200" cy="4191000"/>
          </a:xfrm>
        </p:spPr>
        <p:txBody>
          <a:bodyPr/>
          <a:lstStyle/>
          <a:p>
            <a:pPr marL="0" indent="0">
              <a:buNone/>
            </a:pPr>
            <a:r>
              <a:rPr lang="uk-UA" sz="2800" dirty="0"/>
              <a:t>6) Цілковита ліквідація можливості зовнішньополітичних провокацій проти України, на зразок конфлікту навколо </a:t>
            </a:r>
            <a:r>
              <a:rPr lang="uk-UA" sz="2800" dirty="0" err="1"/>
              <a:t>Тузли</a:t>
            </a:r>
            <a:r>
              <a:rPr lang="uk-UA" sz="2800" dirty="0"/>
              <a:t>.</a:t>
            </a:r>
          </a:p>
          <a:p>
            <a:pPr marL="0" indent="0">
              <a:buNone/>
            </a:pPr>
            <a:r>
              <a:rPr lang="uk-UA" sz="2800" dirty="0"/>
              <a:t>7) У результаті вступу до НАТО Україна зміцнить свою територіальну цілісність. Сепаратизм втратить силові основи для своєї можливої реалізації. Сепаратисти змушені будуть враховувати реальність і пристосовуватися до життя в незалежній, єдиній Україні.</a:t>
            </a:r>
          </a:p>
          <a:p>
            <a:pPr marL="0" indent="0">
              <a:buNone/>
            </a:pPr>
            <a:endParaRPr lang="uk-UA" sz="2800" dirty="0"/>
          </a:p>
        </p:txBody>
      </p:sp>
    </p:spTree>
    <p:extLst>
      <p:ext uri="{BB962C8B-B14F-4D97-AF65-F5344CB8AC3E}">
        <p14:creationId xmlns:p14="http://schemas.microsoft.com/office/powerpoint/2010/main" val="23189307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43608" y="1700808"/>
            <a:ext cx="7315200" cy="4191000"/>
          </a:xfrm>
        </p:spPr>
        <p:txBody>
          <a:bodyPr/>
          <a:lstStyle/>
          <a:p>
            <a:pPr marL="0" indent="0">
              <a:buNone/>
            </a:pPr>
            <a:r>
              <a:rPr lang="uk-UA" sz="2400" dirty="0"/>
              <a:t>8) Значне ускладнення економічного тиску на Україну з боку Росії, в тому числі енергетичного, з огляду на ймовірну негативну реакцію на такий тиск 28 впливових держав, що перебуватимуть у союзі з Україною.</a:t>
            </a:r>
          </a:p>
          <a:p>
            <a:pPr marL="0" indent="0">
              <a:buNone/>
            </a:pPr>
            <a:r>
              <a:rPr lang="uk-UA" sz="2400" dirty="0"/>
              <a:t>9) Вступ до НАТО </a:t>
            </a:r>
            <a:r>
              <a:rPr lang="uk-UA" sz="2400" dirty="0" err="1"/>
              <a:t>означатиме</a:t>
            </a:r>
            <a:r>
              <a:rPr lang="uk-UA" sz="2400" dirty="0"/>
              <a:t> остаточний вихід України з під впливу Москви та ліквідацію можливості його відновлення в майбутньому. Росія це розуміє і тому змушена буде налагоджувати партнерські рівноправні відносини з Україною.</a:t>
            </a:r>
          </a:p>
          <a:p>
            <a:pPr marL="0" indent="0">
              <a:buNone/>
            </a:pPr>
            <a:endParaRPr lang="uk-UA" sz="2400" dirty="0"/>
          </a:p>
        </p:txBody>
      </p:sp>
    </p:spTree>
    <p:extLst>
      <p:ext uri="{BB962C8B-B14F-4D97-AF65-F5344CB8AC3E}">
        <p14:creationId xmlns:p14="http://schemas.microsoft.com/office/powerpoint/2010/main" val="8365791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1196752"/>
            <a:ext cx="8820472" cy="4191000"/>
          </a:xfrm>
        </p:spPr>
        <p:txBody>
          <a:bodyPr/>
          <a:lstStyle/>
          <a:p>
            <a:pPr marL="0" indent="0">
              <a:buNone/>
            </a:pPr>
            <a:r>
              <a:rPr lang="uk-UA" sz="2400" dirty="0"/>
              <a:t>10) Відносно невелика загальна вартість вступу - оскільки ні для НАТО, ні для України немає потреби розміщувати на території України іноземні війська. Досвід вступу до НАТО країн Східної Європи свідчить про те, що цей процес може бути дуже дешевим. НАТО дозволяє гарантувати надійну безпеку за невеликі кошти, за які Україна ніколи б не мала такого рівня безпеки, як за умов членства в НАТО, навіть якби витрачала на оборону весь свій бюджет</a:t>
            </a:r>
            <a:r>
              <a:rPr lang="uk-UA" sz="2400" dirty="0" smtClean="0"/>
              <a:t>.</a:t>
            </a:r>
            <a:endParaRPr lang="uk-UA" sz="2400" dirty="0"/>
          </a:p>
        </p:txBody>
      </p:sp>
      <p:pic>
        <p:nvPicPr>
          <p:cNvPr id="4" name="Picture 2" descr="http://www.brookings.edu/~/media/research/images/n/na%20ne/nato_alliance001/nato_alliance001_16x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520" y="4387225"/>
            <a:ext cx="4392488" cy="247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304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27584" y="1916832"/>
            <a:ext cx="7315200" cy="4191000"/>
          </a:xfrm>
        </p:spPr>
        <p:txBody>
          <a:bodyPr/>
          <a:lstStyle/>
          <a:p>
            <a:pPr marL="0" indent="0">
              <a:buNone/>
            </a:pPr>
            <a:r>
              <a:rPr lang="uk-UA" sz="2800" dirty="0"/>
              <a:t>11) НАТО не вимагає масового переозброєння східноєвропейських армій. НАТО також не вимагає закупівлі своїми членами озброєнь виробництва країн-членів НАТО. Кожна країна має право на власний розсуд вирішувати, які озброєння і якого виробництва закупляти для своїх збройних сил. </a:t>
            </a:r>
          </a:p>
          <a:p>
            <a:pPr marL="0" indent="0">
              <a:buNone/>
            </a:pPr>
            <a:r>
              <a:rPr lang="uk-UA" sz="2800" dirty="0"/>
              <a:t>12) НАТО не вимагає від своїх членів припинення військово-технічної співпраці з іншими державами, зокрема Росією. </a:t>
            </a:r>
          </a:p>
          <a:p>
            <a:pPr marL="0" indent="0">
              <a:buNone/>
            </a:pPr>
            <a:endParaRPr lang="uk-UA" sz="2800" dirty="0"/>
          </a:p>
          <a:p>
            <a:endParaRPr lang="uk-UA" sz="2400" dirty="0"/>
          </a:p>
        </p:txBody>
      </p:sp>
    </p:spTree>
    <p:extLst>
      <p:ext uri="{BB962C8B-B14F-4D97-AF65-F5344CB8AC3E}">
        <p14:creationId xmlns:p14="http://schemas.microsoft.com/office/powerpoint/2010/main" val="42805497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980728"/>
            <a:ext cx="8640960" cy="4191000"/>
          </a:xfrm>
        </p:spPr>
        <p:txBody>
          <a:bodyPr/>
          <a:lstStyle/>
          <a:p>
            <a:pPr marL="0" indent="0">
              <a:buNone/>
            </a:pPr>
            <a:r>
              <a:rPr lang="uk-UA" sz="2400" dirty="0"/>
              <a:t>13) Різке збільшення іноземних інвестицій після вступу України до НАТО, оскільки безпека зв'язана з економікою - наприклад, для Польщі, Чехії і Угорщини – приплив іноземних інвестицій за рік після оголошення про вступ до НАТО збільшився у 3,5 рази, для Румунії на 141%.</a:t>
            </a:r>
          </a:p>
          <a:p>
            <a:pPr marL="0" indent="0">
              <a:buNone/>
            </a:pPr>
            <a:r>
              <a:rPr lang="uk-UA" sz="2400" dirty="0"/>
              <a:t>14) Інвестиції з країн НАТО до України, на відміну від інвестицій Росії, є легальними. </a:t>
            </a:r>
          </a:p>
        </p:txBody>
      </p:sp>
      <p:pic>
        <p:nvPicPr>
          <p:cNvPr id="2050" name="Picture 2" descr="http://www.runway09.de/images/E_3A%20Lae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5680" y="3717032"/>
            <a:ext cx="5536655" cy="321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2301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914400" y="1916832"/>
            <a:ext cx="7315200" cy="4712568"/>
          </a:xfrm>
        </p:spPr>
        <p:txBody>
          <a:bodyPr/>
          <a:lstStyle/>
          <a:p>
            <a:pPr marL="0" indent="0">
              <a:buNone/>
            </a:pPr>
            <a:r>
              <a:rPr lang="uk-UA" sz="2400" dirty="0"/>
              <a:t>15) Вступ до НАТО означає нові можливості для </a:t>
            </a:r>
            <a:r>
              <a:rPr lang="uk-UA" sz="2400" dirty="0" err="1"/>
              <a:t>конкурентноздатних</a:t>
            </a:r>
            <a:r>
              <a:rPr lang="uk-UA" sz="2400" dirty="0"/>
              <a:t> оборонних виробництв. Конкурентною перевагою України є високотехнологічний ВПК, а також здатність України до створення в замкнутих циклах деяких </a:t>
            </a:r>
            <a:r>
              <a:rPr lang="uk-UA" sz="2400" dirty="0" err="1"/>
              <a:t>конкурентноздатних</a:t>
            </a:r>
            <a:r>
              <a:rPr lang="uk-UA" sz="2400" dirty="0"/>
              <a:t> на світовому ринку зразків озброєння, у таких галузях, як літакобудування, танкобудування, суднобудування, а також ракетобудування та системи протиповітряної та протиракетної оборони.</a:t>
            </a:r>
          </a:p>
          <a:p>
            <a:pPr marL="0" indent="0">
              <a:buNone/>
            </a:pPr>
            <a:endParaRPr lang="uk-UA" sz="2400" dirty="0"/>
          </a:p>
        </p:txBody>
      </p:sp>
    </p:spTree>
    <p:extLst>
      <p:ext uri="{BB962C8B-B14F-4D97-AF65-F5344CB8AC3E}">
        <p14:creationId xmlns:p14="http://schemas.microsoft.com/office/powerpoint/2010/main" val="31528072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556792"/>
            <a:ext cx="8107288" cy="4191000"/>
          </a:xfrm>
        </p:spPr>
        <p:txBody>
          <a:bodyPr/>
          <a:lstStyle/>
          <a:p>
            <a:pPr marL="0" indent="0">
              <a:buNone/>
            </a:pPr>
            <a:r>
              <a:rPr lang="uk-UA" sz="2400" dirty="0"/>
              <a:t>16) Вступ до НАТО пов'язаний з покращенням клімату для здійснення підприємницької діяльності в Україні, зокрема й з покращенням міжнародного інвестиційного іміджу України.</a:t>
            </a:r>
          </a:p>
          <a:p>
            <a:pPr marL="0" indent="0">
              <a:buNone/>
            </a:pPr>
            <a:r>
              <a:rPr lang="uk-UA" sz="2400" dirty="0"/>
              <a:t>В результаті вступу до НАТО Україна в очах міжнародних інвесторів втрачає статус "пострадянської країни", з усім набором стереотипних для інвесторів штампів – корупцією, злочинністю тощо. Західні інвестори вважають, що членство в західних інституціях, зокрема НАТО і ЄС, сприяє стандартизації економічних правил, що для них дуже важливо.</a:t>
            </a:r>
          </a:p>
          <a:p>
            <a:pPr marL="0" indent="0">
              <a:buNone/>
            </a:pPr>
            <a:r>
              <a:rPr lang="uk-UA" sz="2400" dirty="0"/>
              <a:t>17) Членство в НАТО різко покращить перспективи вступу України до ЄС.</a:t>
            </a:r>
          </a:p>
          <a:p>
            <a:pPr marL="0" indent="0">
              <a:buNone/>
            </a:pPr>
            <a:endParaRPr lang="uk-UA" sz="2400" dirty="0"/>
          </a:p>
          <a:p>
            <a:pPr marL="0" indent="0">
              <a:buNone/>
            </a:pPr>
            <a:endParaRPr lang="uk-UA" sz="2400" dirty="0"/>
          </a:p>
        </p:txBody>
      </p:sp>
    </p:spTree>
    <p:extLst>
      <p:ext uri="{BB962C8B-B14F-4D97-AF65-F5344CB8AC3E}">
        <p14:creationId xmlns:p14="http://schemas.microsoft.com/office/powerpoint/2010/main" val="41909122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83568" y="1124744"/>
            <a:ext cx="7315200" cy="4191000"/>
          </a:xfrm>
        </p:spPr>
        <p:txBody>
          <a:bodyPr/>
          <a:lstStyle/>
          <a:p>
            <a:pPr marL="0" indent="0">
              <a:buNone/>
            </a:pPr>
            <a:r>
              <a:rPr lang="uk-UA" sz="2400" dirty="0"/>
              <a:t>18) У НАТО є низка "авторитетних" членів. Крім США, це Британія, Франція, Німеччина, Туреччина. Виходячи з потенціалу та значення України для безпеки Європи, Україна завдяки вступу до НАТО цілком може стати в один ряд за впливом і значенням з цими державами, "перестрибнувши" одразу кілька сходин, на подолання яких потрібні десятиліття.</a:t>
            </a:r>
          </a:p>
          <a:p>
            <a:pPr marL="0" indent="0">
              <a:buNone/>
            </a:pPr>
            <a:r>
              <a:rPr lang="uk-UA" sz="2400" dirty="0"/>
              <a:t>20) Вступ до НАТО дасть Україні час зміцнитися і набратися сил у відносно "тепличних", сприятливих геополітичних умовах.</a:t>
            </a:r>
          </a:p>
          <a:p>
            <a:pPr marL="0" indent="0">
              <a:buNone/>
            </a:pPr>
            <a:endParaRPr lang="uk-UA" sz="2400" dirty="0"/>
          </a:p>
        </p:txBody>
      </p:sp>
    </p:spTree>
    <p:extLst>
      <p:ext uri="{BB962C8B-B14F-4D97-AF65-F5344CB8AC3E}">
        <p14:creationId xmlns:p14="http://schemas.microsoft.com/office/powerpoint/2010/main" val="17723872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1268760"/>
            <a:ext cx="7315200" cy="5360640"/>
          </a:xfrm>
        </p:spPr>
        <p:txBody>
          <a:bodyPr/>
          <a:lstStyle/>
          <a:p>
            <a:r>
              <a:rPr lang="vi-VN" sz="2400" dirty="0" smtClean="0"/>
              <a:t>Організа́ція Північноатланти́чного до́говору (ОПАД), "НАТО", або Північноатлантичний Альянс, ПАА (англ. </a:t>
            </a:r>
            <a:r>
              <a:rPr lang="en-US" sz="2400" dirty="0" smtClean="0"/>
              <a:t>North Atlantic Treaty Organization — NATO) — </a:t>
            </a:r>
            <a:r>
              <a:rPr lang="vi-VN" sz="2400" dirty="0" smtClean="0"/>
              <a:t>міжнародна політично-військова організація, створена 4 квітня 1949. </a:t>
            </a:r>
            <a:endParaRPr lang="en-US" sz="2400" dirty="0" smtClean="0"/>
          </a:p>
          <a:p>
            <a:r>
              <a:rPr lang="vi-VN" sz="2400" dirty="0" smtClean="0"/>
              <a:t>Сьогодні 28 держав є членами НАТО. </a:t>
            </a:r>
            <a:endParaRPr lang="en-US" sz="2400" dirty="0" smtClean="0"/>
          </a:p>
          <a:p>
            <a:r>
              <a:rPr lang="vi-VN" sz="2400" dirty="0" smtClean="0"/>
              <a:t>Головним принципом організації є система колективної оборони, тобто спільних організованих дій всіх її членів у відповідь на атаку з боку зовнішньої сторони</a:t>
            </a:r>
            <a:r>
              <a:rPr lang="vi-VN" sz="1400" dirty="0" smtClean="0"/>
              <a:t>.</a:t>
            </a:r>
            <a:endParaRPr lang="ru-RU" sz="14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052736"/>
            <a:ext cx="8070776" cy="4191000"/>
          </a:xfrm>
        </p:spPr>
        <p:txBody>
          <a:bodyPr/>
          <a:lstStyle/>
          <a:p>
            <a:pPr marL="0" indent="0">
              <a:buNone/>
            </a:pPr>
            <a:r>
              <a:rPr lang="uk-UA" sz="2800" b="1" dirty="0"/>
              <a:t>Проблем </a:t>
            </a:r>
            <a:r>
              <a:rPr lang="uk-UA" sz="2800" dirty="0"/>
              <a:t>від вступу України до НАТО може бути лише 5. Проте більшість із них є лише потенційними. Як свідчить досвід приєднання до НАТО країн Центрально-Східної Європи, більша частина цих потенційних проблем так ніколи й не реалізуються в житті.</a:t>
            </a:r>
          </a:p>
          <a:p>
            <a:pPr marL="0" indent="0">
              <a:buNone/>
            </a:pPr>
            <a:endParaRPr lang="uk-UA" sz="2800" dirty="0"/>
          </a:p>
        </p:txBody>
      </p:sp>
    </p:spTree>
    <p:extLst>
      <p:ext uri="{BB962C8B-B14F-4D97-AF65-F5344CB8AC3E}">
        <p14:creationId xmlns:p14="http://schemas.microsoft.com/office/powerpoint/2010/main" val="26108606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99592" y="1556792"/>
            <a:ext cx="7315200" cy="4191000"/>
          </a:xfrm>
        </p:spPr>
        <p:txBody>
          <a:bodyPr/>
          <a:lstStyle/>
          <a:p>
            <a:pPr marL="0" indent="0">
              <a:buNone/>
            </a:pPr>
            <a:r>
              <a:rPr lang="uk-UA" dirty="0"/>
              <a:t>1. Україні необхідно буде надавати збройну підтримку союзникам по НАТО, якщо на їхню територію буде здійснено напад в Європі, Північній Америці та в Атлантичному океані на Північ від тропіка Рака. Однак досі на НАТО ніхто не ризикував робити напади, навіть під час "холодної війни".</a:t>
            </a:r>
          </a:p>
          <a:p>
            <a:pPr marL="0" indent="0">
              <a:buNone/>
            </a:pPr>
            <a:endParaRPr lang="uk-UA" dirty="0"/>
          </a:p>
        </p:txBody>
      </p:sp>
    </p:spTree>
    <p:extLst>
      <p:ext uri="{BB962C8B-B14F-4D97-AF65-F5344CB8AC3E}">
        <p14:creationId xmlns:p14="http://schemas.microsoft.com/office/powerpoint/2010/main" val="27365334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83568" y="1772816"/>
            <a:ext cx="7315200" cy="4191000"/>
          </a:xfrm>
        </p:spPr>
        <p:txBody>
          <a:bodyPr/>
          <a:lstStyle/>
          <a:p>
            <a:pPr marL="0" indent="0">
              <a:buNone/>
            </a:pPr>
            <a:r>
              <a:rPr lang="uk-UA" sz="2400" dirty="0"/>
              <a:t>2. Ймовірне певне збільшення витрат на оборону в Україні, досягнення підняття їх з нинішніх 1,4% ВВП мінімум до 1,7-2,0% ВВП (до рівня, який є в Польщі, Чехії, Угорщині). Особливо в момент підготовки до членства в НАТО Україна буде змушена реагувати на вимоги НАТО.</a:t>
            </a:r>
          </a:p>
          <a:p>
            <a:pPr marL="0" indent="0">
              <a:buNone/>
            </a:pPr>
            <a:r>
              <a:rPr lang="uk-UA" sz="2400" dirty="0"/>
              <a:t>3. Вартість членського внеску України до бюджету НАТО, за попередньою оцінкою, перебуватиме в межах внеску Польщі, тобто близько 40-50 мільйонів доларів США на рік.</a:t>
            </a:r>
          </a:p>
          <a:p>
            <a:pPr marL="0" indent="0">
              <a:buNone/>
            </a:pPr>
            <a:endParaRPr lang="uk-UA" sz="2400" dirty="0"/>
          </a:p>
        </p:txBody>
      </p:sp>
    </p:spTree>
    <p:extLst>
      <p:ext uri="{BB962C8B-B14F-4D97-AF65-F5344CB8AC3E}">
        <p14:creationId xmlns:p14="http://schemas.microsoft.com/office/powerpoint/2010/main" val="33196025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11560" y="1340768"/>
            <a:ext cx="7315200" cy="4191000"/>
          </a:xfrm>
        </p:spPr>
        <p:txBody>
          <a:bodyPr/>
          <a:lstStyle/>
          <a:p>
            <a:pPr marL="0" indent="0">
              <a:buNone/>
            </a:pPr>
            <a:r>
              <a:rPr lang="uk-UA" sz="2400" dirty="0"/>
              <a:t>4. Ймовірне тимчасове погіршення відносин України з Росією, викликане тим, що Москва розумітиме втрату перспективи відновлення контролю над Україною. Можливі рухи з боку Росії щодо розміщення на кордонах України нових угруповань збройних сил та інших силових підрозділів.</a:t>
            </a:r>
          </a:p>
          <a:p>
            <a:pPr marL="0" indent="0">
              <a:buNone/>
            </a:pPr>
            <a:endParaRPr lang="uk-UA" sz="2400" dirty="0"/>
          </a:p>
        </p:txBody>
      </p:sp>
      <p:pic>
        <p:nvPicPr>
          <p:cNvPr id="4098" name="Picture 2" descr="http://socialmediainfluence.com/wp-content/uploads/2010/03/NATO-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719980"/>
            <a:ext cx="3154685" cy="31546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4/49/NATO_fighters_1995_F-16_F-104_F-4_MiG-29.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88" y="4217203"/>
            <a:ext cx="324036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765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000125"/>
            <a:ext cx="9361040" cy="4191000"/>
          </a:xfrm>
        </p:spPr>
        <p:txBody>
          <a:bodyPr/>
          <a:lstStyle/>
          <a:p>
            <a:pPr marL="0" indent="0">
              <a:buNone/>
            </a:pPr>
            <a:r>
              <a:rPr lang="uk-UA" sz="2400" dirty="0"/>
              <a:t>5. Певне збільшення терористичної загрози проти України, яка в результаті вступу до НАТО стає частиною Європи. Однак досі в державах НАТО Східної і Центральної Європи не було жодного теракту, оскільки терористичні угруповання не розглядають ці країни як своїх актуальних супротивників. Тим більше, терористична загроза навряд чи буде реалізована щодо України, яка справедливо повелася щодо мусульман-кримських татар.</a:t>
            </a:r>
          </a:p>
          <a:p>
            <a:pPr marL="0" indent="0">
              <a:buNone/>
            </a:pPr>
            <a:endParaRPr lang="uk-UA" sz="2400" dirty="0"/>
          </a:p>
        </p:txBody>
      </p:sp>
      <p:pic>
        <p:nvPicPr>
          <p:cNvPr id="5122" name="Picture 2" descr="http://i.dawn.com/2012/04/nato-afghanistan-ap-6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944820"/>
            <a:ext cx="5544616" cy="289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9432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6200" y="1196752"/>
            <a:ext cx="7315200" cy="4608512"/>
          </a:xfrm>
        </p:spPr>
        <p:txBody>
          <a:bodyPr/>
          <a:lstStyle/>
          <a:p>
            <a:r>
              <a:rPr lang="ru-RU" dirty="0" smtClean="0"/>
              <a:t>Рада НАТО (на </a:t>
            </a:r>
            <a:r>
              <a:rPr lang="ru-RU" dirty="0" err="1" smtClean="0"/>
              <a:t>рівні</a:t>
            </a:r>
            <a:r>
              <a:rPr lang="ru-RU" dirty="0" smtClean="0"/>
              <a:t> глав держав і </a:t>
            </a:r>
            <a:r>
              <a:rPr lang="ru-RU" dirty="0" err="1" smtClean="0"/>
              <a:t>урядів</a:t>
            </a:r>
            <a:r>
              <a:rPr lang="ru-RU" dirty="0" smtClean="0"/>
              <a:t>, </a:t>
            </a:r>
            <a:r>
              <a:rPr lang="ru-RU" dirty="0" err="1" smtClean="0"/>
              <a:t>або</a:t>
            </a:r>
            <a:r>
              <a:rPr lang="ru-RU" dirty="0" smtClean="0"/>
              <a:t> </a:t>
            </a:r>
            <a:r>
              <a:rPr lang="ru-RU" dirty="0" err="1" smtClean="0"/>
              <a:t>міністрів</a:t>
            </a:r>
            <a:r>
              <a:rPr lang="ru-RU" dirty="0" smtClean="0"/>
              <a:t>),</a:t>
            </a:r>
          </a:p>
          <a:p>
            <a:r>
              <a:rPr lang="ru-RU" dirty="0" err="1" smtClean="0"/>
              <a:t>Генеральний</a:t>
            </a:r>
            <a:r>
              <a:rPr lang="ru-RU" dirty="0" smtClean="0"/>
              <a:t> </a:t>
            </a:r>
            <a:r>
              <a:rPr lang="ru-RU" dirty="0" err="1" smtClean="0"/>
              <a:t>секретар</a:t>
            </a:r>
            <a:r>
              <a:rPr lang="ru-RU" dirty="0" smtClean="0"/>
              <a:t>,</a:t>
            </a:r>
          </a:p>
          <a:p>
            <a:r>
              <a:rPr lang="ru-RU" dirty="0" err="1" smtClean="0"/>
              <a:t>Комітет</a:t>
            </a:r>
            <a:r>
              <a:rPr lang="ru-RU" dirty="0" smtClean="0"/>
              <a:t> </a:t>
            </a:r>
            <a:r>
              <a:rPr lang="ru-RU" dirty="0" err="1" smtClean="0"/>
              <a:t>планування</a:t>
            </a:r>
            <a:r>
              <a:rPr lang="ru-RU" dirty="0" smtClean="0"/>
              <a:t> оборони (</a:t>
            </a:r>
            <a:r>
              <a:rPr lang="ru-RU" dirty="0" err="1" smtClean="0"/>
              <a:t>міністри</a:t>
            </a:r>
            <a:r>
              <a:rPr lang="ru-RU" dirty="0" smtClean="0"/>
              <a:t> оборони),</a:t>
            </a:r>
          </a:p>
          <a:p>
            <a:r>
              <a:rPr lang="ru-RU" dirty="0" err="1" smtClean="0"/>
              <a:t>Військовий</a:t>
            </a:r>
            <a:r>
              <a:rPr lang="ru-RU" dirty="0" smtClean="0"/>
              <a:t> </a:t>
            </a:r>
            <a:r>
              <a:rPr lang="ru-RU" dirty="0" err="1" smtClean="0"/>
              <a:t>комітет</a:t>
            </a:r>
            <a:r>
              <a:rPr lang="ru-RU" dirty="0" smtClean="0"/>
              <a:t> (начальники </a:t>
            </a:r>
            <a:r>
              <a:rPr lang="ru-RU" dirty="0" err="1" smtClean="0"/>
              <a:t>штабів</a:t>
            </a:r>
            <a:r>
              <a:rPr lang="ru-RU" dirty="0" smtClean="0"/>
              <a:t>),</a:t>
            </a:r>
          </a:p>
          <a:p>
            <a:r>
              <a:rPr lang="ru-RU" dirty="0" err="1" smtClean="0"/>
              <a:t>Регіональні</a:t>
            </a:r>
            <a:r>
              <a:rPr lang="ru-RU" dirty="0" smtClean="0"/>
              <a:t> </a:t>
            </a:r>
            <a:r>
              <a:rPr lang="ru-RU" dirty="0" err="1" smtClean="0"/>
              <a:t>командування</a:t>
            </a:r>
            <a:r>
              <a:rPr lang="ru-RU" dirty="0" smtClean="0"/>
              <a:t>.</a:t>
            </a:r>
            <a:endParaRPr lang="ru-RU" dirty="0"/>
          </a:p>
        </p:txBody>
      </p:sp>
      <p:sp>
        <p:nvSpPr>
          <p:cNvPr id="4" name="Прямоугольник 3"/>
          <p:cNvSpPr/>
          <p:nvPr/>
        </p:nvSpPr>
        <p:spPr>
          <a:xfrm>
            <a:off x="1099504" y="188640"/>
            <a:ext cx="6068592" cy="923330"/>
          </a:xfrm>
          <a:prstGeom prst="rect">
            <a:avLst/>
          </a:prstGeom>
          <a:noFill/>
        </p:spPr>
        <p:txBody>
          <a:bodyPr wrap="square" lIns="91440" tIns="45720" rIns="91440" bIns="45720">
            <a:spAutoFit/>
          </a:bodyPr>
          <a:lstStyle/>
          <a:p>
            <a:pPr algn="ctr"/>
            <a:r>
              <a:rPr lang="ru-RU" sz="5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Головні</a:t>
            </a:r>
            <a:r>
              <a:rPr lang="ru-RU"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ru-RU" sz="5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органи</a:t>
            </a: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endPar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 name="Рисунок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2247" y="4338584"/>
            <a:ext cx="2512888" cy="2512888"/>
          </a:xfrm>
          <a:prstGeom prst="rect">
            <a:avLst/>
          </a:prstGeom>
        </p:spPr>
      </p:pic>
    </p:spTree>
    <p:extLst>
      <p:ext uri="{BB962C8B-B14F-4D97-AF65-F5344CB8AC3E}">
        <p14:creationId xmlns:p14="http://schemas.microsoft.com/office/powerpoint/2010/main" val="39487185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1" y="3487389"/>
            <a:ext cx="11128079" cy="3361804"/>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66"/>
            <a:ext cx="8424936" cy="3533038"/>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4654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2352" y="1340768"/>
            <a:ext cx="7315200" cy="4824536"/>
          </a:xfrm>
        </p:spPr>
        <p:txBody>
          <a:bodyPr/>
          <a:lstStyle/>
          <a:p>
            <a:pPr marL="0" indent="0">
              <a:buNone/>
            </a:pPr>
            <a:r>
              <a:rPr lang="ru-RU" sz="2400" dirty="0" err="1" smtClean="0"/>
              <a:t>Відносини</a:t>
            </a:r>
            <a:r>
              <a:rPr lang="ru-RU" sz="2400" dirty="0" smtClean="0"/>
              <a:t> </a:t>
            </a:r>
            <a:r>
              <a:rPr lang="ru-RU" sz="2400" dirty="0" err="1" smtClean="0"/>
              <a:t>між</a:t>
            </a:r>
            <a:r>
              <a:rPr lang="ru-RU" sz="2400" dirty="0" smtClean="0"/>
              <a:t> </a:t>
            </a:r>
            <a:r>
              <a:rPr lang="ru-RU" sz="2400" dirty="0" err="1" smtClean="0"/>
              <a:t>Україною</a:t>
            </a:r>
            <a:r>
              <a:rPr lang="ru-RU" sz="2400" dirty="0" smtClean="0"/>
              <a:t> та НАТО </a:t>
            </a:r>
            <a:r>
              <a:rPr lang="ru-RU" sz="2400" dirty="0" err="1" smtClean="0"/>
              <a:t>мають</a:t>
            </a:r>
            <a:r>
              <a:rPr lang="ru-RU" sz="2400" dirty="0" smtClean="0"/>
              <a:t> </a:t>
            </a:r>
            <a:r>
              <a:rPr lang="ru-RU" sz="2400" dirty="0" err="1" smtClean="0"/>
              <a:t>вагоме</a:t>
            </a:r>
            <a:r>
              <a:rPr lang="ru-RU" sz="2400" dirty="0" smtClean="0"/>
              <a:t> </a:t>
            </a:r>
            <a:r>
              <a:rPr lang="ru-RU" sz="2400" dirty="0" err="1" smtClean="0"/>
              <a:t>значення</a:t>
            </a:r>
            <a:r>
              <a:rPr lang="ru-RU" sz="2400" dirty="0" smtClean="0"/>
              <a:t> для </a:t>
            </a:r>
            <a:r>
              <a:rPr lang="ru-RU" sz="2400" dirty="0" err="1" smtClean="0"/>
              <a:t>гарантування</a:t>
            </a:r>
            <a:r>
              <a:rPr lang="ru-RU" sz="2400" dirty="0" smtClean="0"/>
              <a:t> миру і </a:t>
            </a:r>
            <a:r>
              <a:rPr lang="ru-RU" sz="2400" dirty="0" err="1" smtClean="0"/>
              <a:t>стабільності</a:t>
            </a:r>
            <a:r>
              <a:rPr lang="ru-RU" sz="2400" dirty="0" smtClean="0"/>
              <a:t> на </a:t>
            </a:r>
            <a:r>
              <a:rPr lang="ru-RU" sz="2400" dirty="0" err="1" smtClean="0"/>
              <a:t>євроатлантичному</a:t>
            </a:r>
            <a:r>
              <a:rPr lang="ru-RU" sz="2400" dirty="0" smtClean="0"/>
              <a:t> </a:t>
            </a:r>
            <a:r>
              <a:rPr lang="ru-RU" sz="2400" dirty="0" err="1" smtClean="0"/>
              <a:t>просторі</a:t>
            </a:r>
            <a:r>
              <a:rPr lang="ru-RU" sz="2400" dirty="0" smtClean="0"/>
              <a:t>. </a:t>
            </a:r>
            <a:r>
              <a:rPr lang="ru-RU" sz="2400" dirty="0" err="1" smtClean="0"/>
              <a:t>Географічно</a:t>
            </a:r>
            <a:r>
              <a:rPr lang="ru-RU" sz="2400" dirty="0" smtClean="0"/>
              <a:t> </a:t>
            </a:r>
            <a:r>
              <a:rPr lang="ru-RU" sz="2400" dirty="0" err="1" smtClean="0"/>
              <a:t>Україна</a:t>
            </a:r>
            <a:r>
              <a:rPr lang="ru-RU" sz="2400" dirty="0" smtClean="0"/>
              <a:t> </a:t>
            </a:r>
            <a:r>
              <a:rPr lang="ru-RU" sz="2400" dirty="0" err="1" smtClean="0"/>
              <a:t>посідає</a:t>
            </a:r>
            <a:r>
              <a:rPr lang="ru-RU" sz="2400" dirty="0" smtClean="0"/>
              <a:t> </a:t>
            </a:r>
            <a:r>
              <a:rPr lang="ru-RU" sz="2400" dirty="0" err="1" smtClean="0"/>
              <a:t>ключове</a:t>
            </a:r>
            <a:r>
              <a:rPr lang="ru-RU" sz="2400" dirty="0" smtClean="0"/>
              <a:t> </a:t>
            </a:r>
            <a:r>
              <a:rPr lang="ru-RU" sz="2400" dirty="0" err="1" smtClean="0"/>
              <a:t>місце</a:t>
            </a:r>
            <a:r>
              <a:rPr lang="ru-RU" sz="2400" dirty="0" smtClean="0"/>
              <a:t> на </a:t>
            </a:r>
            <a:r>
              <a:rPr lang="ru-RU" sz="2400" dirty="0" err="1" smtClean="0"/>
              <a:t>перетині</a:t>
            </a:r>
            <a:r>
              <a:rPr lang="ru-RU" sz="2400" dirty="0" smtClean="0"/>
              <a:t> </a:t>
            </a:r>
            <a:r>
              <a:rPr lang="ru-RU" sz="2400" dirty="0" err="1" smtClean="0"/>
              <a:t>Східної</a:t>
            </a:r>
            <a:r>
              <a:rPr lang="ru-RU" sz="2400" dirty="0" smtClean="0"/>
              <a:t> та </a:t>
            </a:r>
            <a:r>
              <a:rPr lang="ru-RU" sz="2400" dirty="0" err="1" smtClean="0"/>
              <a:t>Західної</a:t>
            </a:r>
            <a:r>
              <a:rPr lang="ru-RU" sz="2400" dirty="0" smtClean="0"/>
              <a:t> </a:t>
            </a:r>
            <a:r>
              <a:rPr lang="ru-RU" sz="2400" dirty="0" err="1" smtClean="0"/>
              <a:t>Європи</a:t>
            </a:r>
            <a:r>
              <a:rPr lang="ru-RU" sz="2400" dirty="0" smtClean="0"/>
              <a:t>. </a:t>
            </a:r>
            <a:r>
              <a:rPr lang="ru-RU" sz="2400" dirty="0" err="1" smtClean="0"/>
              <a:t>Україна</a:t>
            </a:r>
            <a:r>
              <a:rPr lang="ru-RU" sz="2400" dirty="0" smtClean="0"/>
              <a:t> </a:t>
            </a:r>
            <a:r>
              <a:rPr lang="ru-RU" sz="2400" dirty="0" err="1" smtClean="0"/>
              <a:t>має</a:t>
            </a:r>
            <a:r>
              <a:rPr lang="ru-RU" sz="2400" dirty="0" smtClean="0"/>
              <a:t> </a:t>
            </a:r>
            <a:r>
              <a:rPr lang="ru-RU" sz="2400" dirty="0" err="1" smtClean="0"/>
              <a:t>спільний</a:t>
            </a:r>
            <a:r>
              <a:rPr lang="ru-RU" sz="2400" dirty="0" smtClean="0"/>
              <a:t> кордон з </a:t>
            </a:r>
            <a:r>
              <a:rPr lang="ru-RU" sz="2400" dirty="0" err="1" smtClean="0"/>
              <a:t>чотирма</a:t>
            </a:r>
            <a:r>
              <a:rPr lang="ru-RU" sz="2400" dirty="0" smtClean="0"/>
              <a:t> </a:t>
            </a:r>
            <a:r>
              <a:rPr lang="ru-RU" sz="2400" dirty="0" err="1" smtClean="0"/>
              <a:t>країнами</a:t>
            </a:r>
            <a:r>
              <a:rPr lang="ru-RU" sz="2400" dirty="0" smtClean="0"/>
              <a:t> НАТО — </a:t>
            </a:r>
            <a:r>
              <a:rPr lang="ru-RU" sz="2400" dirty="0" err="1" smtClean="0"/>
              <a:t>Угорщиною</a:t>
            </a:r>
            <a:r>
              <a:rPr lang="ru-RU" sz="2400" dirty="0" smtClean="0"/>
              <a:t>, </a:t>
            </a:r>
            <a:r>
              <a:rPr lang="ru-RU" sz="2400" dirty="0" err="1" smtClean="0"/>
              <a:t>Польщею</a:t>
            </a:r>
            <a:r>
              <a:rPr lang="ru-RU" sz="2400" dirty="0" smtClean="0"/>
              <a:t>, </a:t>
            </a:r>
            <a:r>
              <a:rPr lang="ru-RU" sz="2400" dirty="0" err="1" smtClean="0"/>
              <a:t>Румунією</a:t>
            </a:r>
            <a:r>
              <a:rPr lang="ru-RU" sz="2400" dirty="0" smtClean="0"/>
              <a:t> та </a:t>
            </a:r>
            <a:r>
              <a:rPr lang="ru-RU" sz="2400" dirty="0" err="1" smtClean="0"/>
              <a:t>Словаччиною</a:t>
            </a:r>
            <a:r>
              <a:rPr lang="ru-RU" sz="2400" dirty="0" smtClean="0"/>
              <a:t>. У </a:t>
            </a:r>
            <a:r>
              <a:rPr lang="ru-RU" sz="2400" dirty="0" err="1" smtClean="0"/>
              <a:t>політичному</a:t>
            </a:r>
            <a:r>
              <a:rPr lang="ru-RU" sz="2400" dirty="0" smtClean="0"/>
              <a:t> </a:t>
            </a:r>
            <a:r>
              <a:rPr lang="ru-RU" sz="2400" dirty="0" err="1" smtClean="0"/>
              <a:t>плані</a:t>
            </a:r>
            <a:r>
              <a:rPr lang="ru-RU" sz="2400" dirty="0" smtClean="0"/>
              <a:t>, </a:t>
            </a:r>
            <a:r>
              <a:rPr lang="ru-RU" sz="2400" dirty="0" err="1" smtClean="0"/>
              <a:t>після</a:t>
            </a:r>
            <a:r>
              <a:rPr lang="ru-RU" sz="2400" dirty="0" smtClean="0"/>
              <a:t> </a:t>
            </a:r>
            <a:r>
              <a:rPr lang="ru-RU" sz="2400" dirty="0" err="1" smtClean="0"/>
              <a:t>набуття</a:t>
            </a:r>
            <a:r>
              <a:rPr lang="ru-RU" sz="2400" dirty="0" smtClean="0"/>
              <a:t> державного </a:t>
            </a:r>
            <a:r>
              <a:rPr lang="ru-RU" sz="2400" dirty="0" err="1" smtClean="0"/>
              <a:t>суверенітету</a:t>
            </a:r>
            <a:r>
              <a:rPr lang="ru-RU" sz="2400" dirty="0" smtClean="0"/>
              <a:t> у 1991 </a:t>
            </a:r>
            <a:r>
              <a:rPr lang="ru-RU" sz="2400" dirty="0" err="1" smtClean="0"/>
              <a:t>році</a:t>
            </a:r>
            <a:r>
              <a:rPr lang="ru-RU" sz="2400" dirty="0" smtClean="0"/>
              <a:t>, </a:t>
            </a:r>
            <a:r>
              <a:rPr lang="ru-RU" sz="2400" dirty="0" err="1" smtClean="0"/>
              <a:t>Україна</a:t>
            </a:r>
            <a:r>
              <a:rPr lang="ru-RU" sz="2400" dirty="0" smtClean="0"/>
              <a:t> </a:t>
            </a:r>
            <a:r>
              <a:rPr lang="ru-RU" sz="2400" dirty="0" err="1" smtClean="0"/>
              <a:t>завжди</a:t>
            </a:r>
            <a:r>
              <a:rPr lang="ru-RU" sz="2400" dirty="0" smtClean="0"/>
              <a:t> </a:t>
            </a:r>
            <a:r>
              <a:rPr lang="ru-RU" sz="2400" dirty="0" err="1" smtClean="0"/>
              <a:t>була</a:t>
            </a:r>
            <a:r>
              <a:rPr lang="ru-RU" sz="2400" dirty="0" smtClean="0"/>
              <a:t> </a:t>
            </a:r>
            <a:r>
              <a:rPr lang="ru-RU" sz="2400" dirty="0" err="1" smtClean="0"/>
              <a:t>відданою</a:t>
            </a:r>
            <a:r>
              <a:rPr lang="ru-RU" sz="2400" dirty="0" smtClean="0"/>
              <a:t> </a:t>
            </a:r>
            <a:r>
              <a:rPr lang="ru-RU" sz="2400" dirty="0" err="1" smtClean="0"/>
              <a:t>справі</a:t>
            </a:r>
            <a:r>
              <a:rPr lang="ru-RU" sz="2400" dirty="0" smtClean="0"/>
              <a:t> </a:t>
            </a:r>
            <a:r>
              <a:rPr lang="ru-RU" sz="2400" dirty="0" err="1" smtClean="0"/>
              <a:t>підтримання</a:t>
            </a:r>
            <a:r>
              <a:rPr lang="ru-RU" sz="2400" dirty="0" smtClean="0"/>
              <a:t> </a:t>
            </a:r>
            <a:r>
              <a:rPr lang="ru-RU" sz="2400" dirty="0" err="1" smtClean="0"/>
              <a:t>міжнародної</a:t>
            </a:r>
            <a:r>
              <a:rPr lang="ru-RU" sz="2400" dirty="0" smtClean="0"/>
              <a:t> </a:t>
            </a:r>
            <a:r>
              <a:rPr lang="ru-RU" sz="2400" dirty="0" err="1" smtClean="0"/>
              <a:t>безпеки</a:t>
            </a:r>
            <a:r>
              <a:rPr lang="ru-RU" sz="2400" dirty="0" smtClean="0"/>
              <a:t> та </a:t>
            </a:r>
            <a:r>
              <a:rPr lang="ru-RU" sz="2400" dirty="0" err="1" smtClean="0"/>
              <a:t>розвитку</a:t>
            </a:r>
            <a:r>
              <a:rPr lang="ru-RU" sz="2400" dirty="0" smtClean="0"/>
              <a:t> </a:t>
            </a:r>
            <a:r>
              <a:rPr lang="ru-RU" sz="2400" dirty="0" err="1" smtClean="0"/>
              <a:t>добросусідських</a:t>
            </a:r>
            <a:r>
              <a:rPr lang="ru-RU" sz="2400" dirty="0" smtClean="0"/>
              <a:t> </a:t>
            </a:r>
            <a:r>
              <a:rPr lang="ru-RU" sz="2400" dirty="0" err="1" smtClean="0"/>
              <a:t>відносин</a:t>
            </a:r>
            <a:r>
              <a:rPr lang="ru-RU" sz="2400" dirty="0" smtClean="0"/>
              <a:t> у </a:t>
            </a:r>
            <a:r>
              <a:rPr lang="ru-RU" sz="2400" dirty="0" err="1" smtClean="0"/>
              <a:t>регіоні</a:t>
            </a:r>
            <a:r>
              <a:rPr lang="ru-RU" sz="2400" dirty="0" smtClean="0"/>
              <a:t>.</a:t>
            </a:r>
          </a:p>
          <a:p>
            <a:pPr marL="0" indent="0">
              <a:buNone/>
            </a:pPr>
            <a:endParaRPr lang="ru-RU" sz="2400" dirty="0" smtClean="0"/>
          </a:p>
        </p:txBody>
      </p:sp>
      <p:sp>
        <p:nvSpPr>
          <p:cNvPr id="4" name="Прямоугольник 3"/>
          <p:cNvSpPr/>
          <p:nvPr/>
        </p:nvSpPr>
        <p:spPr>
          <a:xfrm>
            <a:off x="323528" y="116632"/>
            <a:ext cx="7632848" cy="923330"/>
          </a:xfrm>
          <a:prstGeom prst="rect">
            <a:avLst/>
          </a:prstGeom>
        </p:spPr>
        <p:txBody>
          <a:bodyPr wrap="square">
            <a:spAutoFit/>
          </a:bodyPr>
          <a:lstStyle/>
          <a:p>
            <a:r>
              <a:rPr lang="uk-UA"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Україна та НАТО</a:t>
            </a:r>
            <a:endPar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0807217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365104"/>
            <a:ext cx="8208912" cy="3758952"/>
          </a:xfrm>
        </p:spPr>
        <p:txBody>
          <a:bodyPr/>
          <a:lstStyle/>
          <a:p>
            <a:pPr marL="0" indent="0">
              <a:buNone/>
            </a:pPr>
            <a:r>
              <a:rPr lang="ru-RU" sz="2400" dirty="0" err="1" smtClean="0"/>
              <a:t>Починаючи</a:t>
            </a:r>
            <a:r>
              <a:rPr lang="ru-RU" sz="2400" dirty="0" smtClean="0"/>
              <a:t> з 1994 р., </a:t>
            </a:r>
            <a:r>
              <a:rPr lang="ru-RU" sz="2400" dirty="0" err="1" smtClean="0"/>
              <a:t>Україна</a:t>
            </a:r>
            <a:r>
              <a:rPr lang="ru-RU" sz="2400" dirty="0" smtClean="0"/>
              <a:t> </a:t>
            </a:r>
            <a:r>
              <a:rPr lang="ru-RU" sz="2400" dirty="0" err="1" smtClean="0"/>
              <a:t>бере</a:t>
            </a:r>
            <a:r>
              <a:rPr lang="ru-RU" sz="2400" dirty="0" smtClean="0"/>
              <a:t> </a:t>
            </a:r>
            <a:r>
              <a:rPr lang="ru-RU" sz="2400" dirty="0" err="1" smtClean="0"/>
              <a:t>активну</a:t>
            </a:r>
            <a:r>
              <a:rPr lang="ru-RU" sz="2400" dirty="0" smtClean="0"/>
              <a:t> участь у </a:t>
            </a:r>
            <a:r>
              <a:rPr lang="ru-RU" sz="2400" dirty="0" err="1" smtClean="0"/>
              <a:t>програмі</a:t>
            </a:r>
            <a:r>
              <a:rPr lang="ru-RU" sz="2400" dirty="0" smtClean="0"/>
              <a:t> «Партнерство </a:t>
            </a:r>
            <a:r>
              <a:rPr lang="ru-RU" sz="2400" dirty="0" err="1" smtClean="0"/>
              <a:t>заради</a:t>
            </a:r>
            <a:r>
              <a:rPr lang="ru-RU" sz="2400" dirty="0" smtClean="0"/>
              <a:t> миру» (ПЗМ), в рамках якої </a:t>
            </a:r>
            <a:r>
              <a:rPr lang="ru-RU" sz="2400" dirty="0" err="1" smtClean="0"/>
              <a:t>українські</a:t>
            </a:r>
            <a:r>
              <a:rPr lang="ru-RU" sz="2400" dirty="0" smtClean="0"/>
              <a:t> </a:t>
            </a:r>
            <a:r>
              <a:rPr lang="ru-RU" sz="2400" dirty="0" err="1" smtClean="0"/>
              <a:t>військові</a:t>
            </a:r>
            <a:r>
              <a:rPr lang="ru-RU" sz="2400" dirty="0" smtClean="0"/>
              <a:t> </a:t>
            </a:r>
            <a:r>
              <a:rPr lang="ru-RU" sz="2400" dirty="0" err="1" smtClean="0"/>
              <a:t>були</a:t>
            </a:r>
            <a:r>
              <a:rPr lang="ru-RU" sz="2400" dirty="0" smtClean="0"/>
              <a:t> </a:t>
            </a:r>
            <a:r>
              <a:rPr lang="ru-RU" sz="2400" dirty="0" err="1" smtClean="0"/>
              <a:t>залучені</a:t>
            </a:r>
            <a:r>
              <a:rPr lang="ru-RU" sz="2400" dirty="0" smtClean="0"/>
              <a:t> до </a:t>
            </a:r>
            <a:r>
              <a:rPr lang="ru-RU" sz="2400" dirty="0" err="1" smtClean="0"/>
              <a:t>кількох</a:t>
            </a:r>
            <a:r>
              <a:rPr lang="ru-RU" sz="2400" dirty="0" smtClean="0"/>
              <a:t> </a:t>
            </a:r>
            <a:r>
              <a:rPr lang="ru-RU" sz="2400" dirty="0" err="1" smtClean="0"/>
              <a:t>десятків</a:t>
            </a:r>
            <a:r>
              <a:rPr lang="ru-RU" sz="2400" dirty="0" smtClean="0"/>
              <a:t> </a:t>
            </a:r>
            <a:r>
              <a:rPr lang="ru-RU" sz="2400" dirty="0" err="1" smtClean="0"/>
              <a:t>спільних</a:t>
            </a:r>
            <a:r>
              <a:rPr lang="ru-RU" sz="2400" dirty="0" smtClean="0"/>
              <a:t> з </a:t>
            </a:r>
            <a:r>
              <a:rPr lang="ru-RU" sz="2400" dirty="0" err="1" smtClean="0"/>
              <a:t>країнами</a:t>
            </a:r>
            <a:r>
              <a:rPr lang="ru-RU" sz="2400" dirty="0" smtClean="0"/>
              <a:t>-членами та партнерами НАТО </a:t>
            </a:r>
            <a:r>
              <a:rPr lang="ru-RU" sz="2400" dirty="0" err="1" smtClean="0"/>
              <a:t>миротворчих</a:t>
            </a:r>
            <a:r>
              <a:rPr lang="ru-RU" sz="2400" dirty="0" smtClean="0"/>
              <a:t> </a:t>
            </a:r>
            <a:r>
              <a:rPr lang="ru-RU" sz="2400" dirty="0" err="1" smtClean="0"/>
              <a:t>навчань</a:t>
            </a:r>
            <a:r>
              <a:rPr lang="ru-RU" sz="2400" dirty="0" smtClean="0"/>
              <a:t> як на </a:t>
            </a:r>
            <a:r>
              <a:rPr lang="ru-RU" sz="2400" dirty="0" err="1" smtClean="0"/>
              <a:t>території</a:t>
            </a:r>
            <a:r>
              <a:rPr lang="ru-RU" sz="2400" dirty="0" smtClean="0"/>
              <a:t> </a:t>
            </a:r>
            <a:r>
              <a:rPr lang="ru-RU" sz="2400" dirty="0" err="1" smtClean="0"/>
              <a:t>країни</a:t>
            </a:r>
            <a:r>
              <a:rPr lang="ru-RU" sz="2400" dirty="0" smtClean="0"/>
              <a:t>, так і за кордоном.</a:t>
            </a:r>
            <a:endParaRPr lang="en-US" sz="2400" dirty="0" smtClean="0"/>
          </a:p>
          <a:p>
            <a:pPr marL="0" indent="0">
              <a:buNone/>
            </a:pPr>
            <a:endParaRPr lang="ru-RU" sz="24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76672"/>
            <a:ext cx="5715000" cy="3810000"/>
          </a:xfrm>
          <a:prstGeom prst="rect">
            <a:avLst/>
          </a:prstGeom>
          <a:ln>
            <a:noFill/>
          </a:ln>
          <a:effectLst>
            <a:softEdge rad="112500"/>
          </a:effectLst>
        </p:spPr>
      </p:pic>
    </p:spTree>
    <p:extLst>
      <p:ext uri="{BB962C8B-B14F-4D97-AF65-F5344CB8AC3E}">
        <p14:creationId xmlns:p14="http://schemas.microsoft.com/office/powerpoint/2010/main" val="27570048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79404" y="1700808"/>
            <a:ext cx="3816424" cy="5648672"/>
          </a:xfrm>
        </p:spPr>
        <p:txBody>
          <a:bodyPr/>
          <a:lstStyle/>
          <a:p>
            <a:pPr marL="0" indent="0">
              <a:buNone/>
            </a:pPr>
            <a:r>
              <a:rPr lang="ru-RU" sz="2000" dirty="0"/>
              <a:t>Подальше </a:t>
            </a:r>
            <a:r>
              <a:rPr lang="ru-RU" sz="2000" dirty="0" err="1"/>
              <a:t>поглиблення</a:t>
            </a:r>
            <a:r>
              <a:rPr lang="ru-RU" sz="2000" dirty="0"/>
              <a:t> </a:t>
            </a:r>
            <a:r>
              <a:rPr lang="ru-RU" sz="2000" dirty="0" err="1"/>
              <a:t>співпраці</a:t>
            </a:r>
            <a:r>
              <a:rPr lang="ru-RU" sz="2000" dirty="0"/>
              <a:t> </a:t>
            </a:r>
            <a:r>
              <a:rPr lang="ru-RU" sz="2000" dirty="0" err="1"/>
              <a:t>відбулось</a:t>
            </a:r>
            <a:r>
              <a:rPr lang="ru-RU" sz="2000" dirty="0"/>
              <a:t> у 1997 </a:t>
            </a:r>
            <a:r>
              <a:rPr lang="ru-RU" sz="2000" dirty="0" err="1"/>
              <a:t>році</a:t>
            </a:r>
            <a:r>
              <a:rPr lang="ru-RU" sz="2000" dirty="0"/>
              <a:t> </a:t>
            </a:r>
            <a:r>
              <a:rPr lang="ru-RU" sz="2000" dirty="0" err="1"/>
              <a:t>внаслідок</a:t>
            </a:r>
            <a:r>
              <a:rPr lang="ru-RU" sz="2000" dirty="0"/>
              <a:t> </a:t>
            </a:r>
            <a:r>
              <a:rPr lang="ru-RU" sz="2000" dirty="0" err="1"/>
              <a:t>підписання</a:t>
            </a:r>
            <a:r>
              <a:rPr lang="ru-RU" sz="2000" dirty="0"/>
              <a:t> </a:t>
            </a:r>
            <a:r>
              <a:rPr lang="ru-RU" sz="2000" dirty="0" err="1"/>
              <a:t>Хартії</a:t>
            </a:r>
            <a:r>
              <a:rPr lang="ru-RU" sz="2000" dirty="0"/>
              <a:t> про </a:t>
            </a:r>
            <a:r>
              <a:rPr lang="ru-RU" sz="2000" dirty="0" err="1"/>
              <a:t>Особливе</a:t>
            </a:r>
            <a:r>
              <a:rPr lang="ru-RU" sz="2000" dirty="0"/>
              <a:t> партнерство в </a:t>
            </a:r>
            <a:r>
              <a:rPr lang="ru-RU" sz="2000" dirty="0" err="1"/>
              <a:t>Мадриді</a:t>
            </a:r>
            <a:r>
              <a:rPr lang="ru-RU" sz="2000" dirty="0"/>
              <a:t>, яка </a:t>
            </a:r>
            <a:r>
              <a:rPr lang="ru-RU" sz="2000" dirty="0" err="1"/>
              <a:t>відкрила</a:t>
            </a:r>
            <a:r>
              <a:rPr lang="ru-RU" sz="2000" dirty="0"/>
              <a:t> шлях для </a:t>
            </a:r>
            <a:r>
              <a:rPr lang="ru-RU" sz="2000" dirty="0" err="1"/>
              <a:t>проведення</a:t>
            </a:r>
            <a:r>
              <a:rPr lang="ru-RU" sz="2000" dirty="0"/>
              <a:t> </a:t>
            </a:r>
            <a:r>
              <a:rPr lang="ru-RU" sz="2000" dirty="0" err="1"/>
              <a:t>консультацій</a:t>
            </a:r>
            <a:r>
              <a:rPr lang="ru-RU" sz="2000" dirty="0"/>
              <a:t> та </a:t>
            </a:r>
            <a:r>
              <a:rPr lang="ru-RU" sz="2000" dirty="0" err="1"/>
              <a:t>співпраці</a:t>
            </a:r>
            <a:r>
              <a:rPr lang="ru-RU" sz="2000" dirty="0"/>
              <a:t> з </a:t>
            </a:r>
            <a:r>
              <a:rPr lang="ru-RU" sz="2000" dirty="0" err="1"/>
              <a:t>питань</a:t>
            </a:r>
            <a:r>
              <a:rPr lang="ru-RU" sz="2000" dirty="0"/>
              <a:t> </a:t>
            </a:r>
            <a:r>
              <a:rPr lang="ru-RU" sz="2000" dirty="0" err="1"/>
              <a:t>євроатлантичної</a:t>
            </a:r>
            <a:r>
              <a:rPr lang="ru-RU" sz="2000" dirty="0"/>
              <a:t> </a:t>
            </a:r>
            <a:r>
              <a:rPr lang="ru-RU" sz="2000" dirty="0" err="1"/>
              <a:t>безпеки</a:t>
            </a:r>
            <a:r>
              <a:rPr lang="ru-RU" sz="2000" dirty="0"/>
              <a:t>. </a:t>
            </a:r>
            <a:r>
              <a:rPr lang="ru-RU" sz="2000" dirty="0" err="1"/>
              <a:t>Відповідно</a:t>
            </a:r>
            <a:r>
              <a:rPr lang="ru-RU" sz="2000" dirty="0"/>
              <a:t> до </a:t>
            </a:r>
            <a:r>
              <a:rPr lang="ru-RU" sz="2000" dirty="0" err="1"/>
              <a:t>Хартії</a:t>
            </a:r>
            <a:r>
              <a:rPr lang="ru-RU" sz="2000" dirty="0"/>
              <a:t> </a:t>
            </a:r>
            <a:r>
              <a:rPr lang="ru-RU" sz="2000" dirty="0" err="1"/>
              <a:t>була</a:t>
            </a:r>
            <a:r>
              <a:rPr lang="ru-RU" sz="2000" dirty="0"/>
              <a:t> створена </a:t>
            </a:r>
            <a:r>
              <a:rPr lang="ru-RU" sz="2000" dirty="0" err="1"/>
              <a:t>Комісія</a:t>
            </a:r>
            <a:r>
              <a:rPr lang="ru-RU" sz="2000" dirty="0"/>
              <a:t> </a:t>
            </a:r>
            <a:r>
              <a:rPr lang="ru-RU" sz="2000" dirty="0" err="1"/>
              <a:t>Україна</a:t>
            </a:r>
            <a:r>
              <a:rPr lang="ru-RU" sz="2000" dirty="0"/>
              <a:t> — НАТО. </a:t>
            </a:r>
            <a:r>
              <a:rPr lang="ru-RU" sz="2000" dirty="0" err="1"/>
              <a:t>Цей</a:t>
            </a:r>
            <a:r>
              <a:rPr lang="ru-RU" sz="2000" dirty="0"/>
              <a:t> орган </a:t>
            </a:r>
            <a:r>
              <a:rPr lang="ru-RU" sz="2000" dirty="0" err="1"/>
              <a:t>ухвалює</a:t>
            </a:r>
            <a:r>
              <a:rPr lang="ru-RU" sz="2000" dirty="0"/>
              <a:t> </a:t>
            </a:r>
            <a:r>
              <a:rPr lang="ru-RU" sz="2000" dirty="0" err="1"/>
              <a:t>рішення</a:t>
            </a:r>
            <a:r>
              <a:rPr lang="ru-RU" sz="2000" dirty="0"/>
              <a:t> та </a:t>
            </a:r>
            <a:r>
              <a:rPr lang="ru-RU" sz="2000" dirty="0" err="1"/>
              <a:t>здійснює</a:t>
            </a:r>
            <a:r>
              <a:rPr lang="ru-RU" sz="2000" dirty="0"/>
              <a:t> </a:t>
            </a:r>
            <a:r>
              <a:rPr lang="ru-RU" sz="2000" dirty="0" err="1"/>
              <a:t>управління</a:t>
            </a:r>
            <a:r>
              <a:rPr lang="ru-RU" sz="2000" dirty="0"/>
              <a:t> заходами </a:t>
            </a:r>
            <a:r>
              <a:rPr lang="ru-RU" sz="2000" dirty="0" err="1"/>
              <a:t>співробітництва</a:t>
            </a:r>
            <a:r>
              <a:rPr lang="ru-RU" sz="2000" dirty="0"/>
              <a:t>.</a:t>
            </a:r>
          </a:p>
          <a:p>
            <a:pPr marL="0" indent="0">
              <a:buNone/>
            </a:pP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124744"/>
            <a:ext cx="4536504" cy="3024336"/>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976" y="4293096"/>
            <a:ext cx="3168352" cy="2376264"/>
          </a:xfrm>
          <a:prstGeom prst="rect">
            <a:avLst/>
          </a:prstGeom>
          <a:ln>
            <a:noFill/>
          </a:ln>
          <a:effectLst>
            <a:softEdge rad="112500"/>
          </a:effectLst>
        </p:spPr>
      </p:pic>
    </p:spTree>
    <p:extLst>
      <p:ext uri="{BB962C8B-B14F-4D97-AF65-F5344CB8AC3E}">
        <p14:creationId xmlns:p14="http://schemas.microsoft.com/office/powerpoint/2010/main" val="8219138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7027" y="1556792"/>
            <a:ext cx="9144000" cy="5184576"/>
          </a:xfrm>
        </p:spPr>
        <p:txBody>
          <a:bodyPr/>
          <a:lstStyle/>
          <a:p>
            <a:pPr marL="0" indent="0">
              <a:buNone/>
            </a:pPr>
            <a:r>
              <a:rPr lang="uk-UA" sz="2400" dirty="0" smtClean="0"/>
              <a:t>•</a:t>
            </a:r>
            <a:r>
              <a:rPr lang="uk-UA" sz="2400" dirty="0"/>
              <a:t> здійснення миротворчих операцій з метою врегулювання конфліктів та забезпечення пост-конфліктного будівництва;</a:t>
            </a:r>
            <a:br>
              <a:rPr lang="uk-UA" sz="2400" dirty="0"/>
            </a:br>
            <a:r>
              <a:rPr lang="uk-UA" sz="2400" dirty="0"/>
              <a:t>• боротьба з міжнародним тероризмом, розповсюдженням зброї масового знищення, нелегальним обігом наркотичних речовин, торгівлею людьми, незаконним відмиванням грошей;</a:t>
            </a:r>
            <a:br>
              <a:rPr lang="uk-UA" sz="2400" dirty="0"/>
            </a:br>
            <a:r>
              <a:rPr lang="uk-UA" sz="2400" dirty="0"/>
              <a:t>• впровадження міжнародних освітніх та наукових програм;</a:t>
            </a:r>
            <a:br>
              <a:rPr lang="uk-UA" sz="2400" dirty="0"/>
            </a:br>
            <a:r>
              <a:rPr lang="uk-UA" sz="2400" dirty="0"/>
              <a:t>• надання гуманітарної допомоги країнам, постраждалим від стихійних лих та техногенних катастроф;</a:t>
            </a:r>
            <a:br>
              <a:rPr lang="uk-UA" sz="2400" dirty="0"/>
            </a:br>
            <a:r>
              <a:rPr lang="uk-UA" sz="2400" dirty="0"/>
              <a:t>• сприяння демократичному розвитку країн, забезпеченню дотримання основоположних прав людини, боротьбі з корупцією, ефективному функціонуванню механізмів державного управління.</a:t>
            </a:r>
          </a:p>
          <a:p>
            <a:endParaRPr lang="uk-UA" sz="2400" dirty="0"/>
          </a:p>
        </p:txBody>
      </p:sp>
      <p:sp>
        <p:nvSpPr>
          <p:cNvPr id="4" name="Прямокутник 3"/>
          <p:cNvSpPr/>
          <p:nvPr/>
        </p:nvSpPr>
        <p:spPr>
          <a:xfrm>
            <a:off x="206539" y="188640"/>
            <a:ext cx="8784976" cy="1200329"/>
          </a:xfrm>
          <a:prstGeom prst="rect">
            <a:avLst/>
          </a:prstGeom>
          <a:gradFill flip="none" rotWithShape="1">
            <a:gsLst>
              <a:gs pos="0">
                <a:schemeClr val="bg1">
                  <a:alpha val="0"/>
                  <a:lumMod val="0"/>
                  <a:lumOff val="10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bodyPr>
          <a:lstStyle/>
          <a:p>
            <a:r>
              <a:rPr lang="uk-UA" dirty="0">
                <a:solidFill>
                  <a:schemeClr val="bg1"/>
                </a:solidFill>
                <a:effectLst>
                  <a:outerShdw blurRad="38100" dist="38100" dir="2700000" algn="tl">
                    <a:srgbClr val="000000">
                      <a:alpha val="43137"/>
                    </a:srgbClr>
                  </a:outerShdw>
                </a:effectLst>
              </a:rPr>
              <a:t>Діяльність НАТО зосереджена на таких основних напрямках:</a:t>
            </a:r>
            <a:r>
              <a:rPr lang="uk-UA" dirty="0">
                <a:solidFill>
                  <a:schemeClr val="bg1">
                    <a:lumMod val="95000"/>
                  </a:schemeClr>
                </a:solidFill>
              </a:rPr>
              <a:t/>
            </a:r>
            <a:br>
              <a:rPr lang="uk-UA" dirty="0">
                <a:solidFill>
                  <a:schemeClr val="bg1">
                    <a:lumMod val="95000"/>
                  </a:schemeClr>
                </a:solidFill>
              </a:rPr>
            </a:br>
            <a:endParaRPr lang="uk-UA" dirty="0">
              <a:solidFill>
                <a:schemeClr val="bg1">
                  <a:lumMod val="95000"/>
                </a:schemeClr>
              </a:solidFill>
            </a:endParaRPr>
          </a:p>
        </p:txBody>
      </p:sp>
    </p:spTree>
    <p:extLst>
      <p:ext uri="{BB962C8B-B14F-4D97-AF65-F5344CB8AC3E}">
        <p14:creationId xmlns:p14="http://schemas.microsoft.com/office/powerpoint/2010/main" val="11200985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кутник 3"/>
          <p:cNvSpPr/>
          <p:nvPr/>
        </p:nvSpPr>
        <p:spPr>
          <a:xfrm>
            <a:off x="1166531" y="2636912"/>
            <a:ext cx="7474418" cy="1754326"/>
          </a:xfrm>
          <a:prstGeom prst="rect">
            <a:avLst/>
          </a:prstGeom>
          <a:noFill/>
        </p:spPr>
        <p:txBody>
          <a:bodyPr wrap="none" lIns="91440" tIns="45720" rIns="91440" bIns="45720">
            <a:spAutoFit/>
          </a:bodyPr>
          <a:lstStyle/>
          <a:p>
            <a:pPr algn="ctr"/>
            <a:r>
              <a:rPr lang="uk-UA" sz="5400" b="1" dirty="0" smtClean="0">
                <a:ln w="6600">
                  <a:solidFill>
                    <a:schemeClr val="accent2"/>
                  </a:solidFill>
                  <a:prstDash val="solid"/>
                </a:ln>
                <a:solidFill>
                  <a:srgbClr val="FFFFFF"/>
                </a:solidFill>
                <a:effectLst>
                  <a:glow rad="228600">
                    <a:schemeClr val="accent3">
                      <a:satMod val="175000"/>
                      <a:alpha val="40000"/>
                    </a:schemeClr>
                  </a:glow>
                  <a:outerShdw dist="38100" dir="2700000" algn="tl" rotWithShape="0">
                    <a:schemeClr val="accent2"/>
                  </a:outerShdw>
                </a:effectLst>
              </a:rPr>
              <a:t>Україна і НАТО: </a:t>
            </a:r>
          </a:p>
          <a:p>
            <a:pPr algn="ctr"/>
            <a:r>
              <a:rPr lang="uk-UA" sz="5400" b="1" dirty="0">
                <a:ln w="6600">
                  <a:solidFill>
                    <a:schemeClr val="accent2"/>
                  </a:solidFill>
                  <a:prstDash val="solid"/>
                </a:ln>
                <a:solidFill>
                  <a:srgbClr val="FFFFFF"/>
                </a:solidFill>
                <a:effectLst>
                  <a:glow rad="228600">
                    <a:schemeClr val="accent3">
                      <a:satMod val="175000"/>
                      <a:alpha val="40000"/>
                    </a:schemeClr>
                  </a:glow>
                  <a:outerShdw dist="38100" dir="2700000" algn="tl" rotWithShape="0">
                    <a:schemeClr val="accent2"/>
                  </a:outerShdw>
                </a:effectLst>
              </a:rPr>
              <a:t>п</a:t>
            </a:r>
            <a:r>
              <a:rPr lang="uk-UA" sz="5400" b="1" dirty="0" smtClean="0">
                <a:ln w="6600">
                  <a:solidFill>
                    <a:schemeClr val="accent2"/>
                  </a:solidFill>
                  <a:prstDash val="solid"/>
                </a:ln>
                <a:solidFill>
                  <a:srgbClr val="FFFFFF"/>
                </a:solidFill>
                <a:effectLst>
                  <a:glow rad="228600">
                    <a:schemeClr val="accent3">
                      <a:satMod val="175000"/>
                      <a:alpha val="40000"/>
                    </a:schemeClr>
                  </a:glow>
                  <a:outerShdw dist="38100" dir="2700000" algn="tl" rotWithShape="0">
                    <a:schemeClr val="accent2"/>
                  </a:outerShdw>
                </a:effectLst>
              </a:rPr>
              <a:t>ереваги та недоліки</a:t>
            </a:r>
            <a:endParaRPr lang="uk-UA" sz="5400" b="1" dirty="0">
              <a:ln w="6600">
                <a:solidFill>
                  <a:schemeClr val="accent2"/>
                </a:solidFill>
                <a:prstDash val="solid"/>
              </a:ln>
              <a:solidFill>
                <a:srgbClr val="FFFFFF"/>
              </a:solidFill>
              <a:effectLst>
                <a:glow rad="228600">
                  <a:schemeClr val="accent3">
                    <a:satMod val="175000"/>
                    <a:alpha val="40000"/>
                  </a:schemeClr>
                </a:glow>
                <a:outerShdw dist="38100" dir="2700000" algn="tl" rotWithShape="0">
                  <a:schemeClr val="accent2"/>
                </a:outerShdw>
              </a:effectLst>
            </a:endParaRPr>
          </a:p>
        </p:txBody>
      </p:sp>
    </p:spTree>
    <p:extLst>
      <p:ext uri="{BB962C8B-B14F-4D97-AF65-F5344CB8AC3E}">
        <p14:creationId xmlns:p14="http://schemas.microsoft.com/office/powerpoint/2010/main" val="1554690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powerpoint-template">
  <a:themeElements>
    <a:clrScheme name="">
      <a:dk1>
        <a:srgbClr val="777777"/>
      </a:dk1>
      <a:lt1>
        <a:srgbClr val="FFFFFF"/>
      </a:lt1>
      <a:dk2>
        <a:srgbClr val="777777"/>
      </a:dk2>
      <a:lt2>
        <a:srgbClr val="0571CB"/>
      </a:lt2>
      <a:accent1>
        <a:srgbClr val="04A0EE"/>
      </a:accent1>
      <a:accent2>
        <a:srgbClr val="47C1FE"/>
      </a:accent2>
      <a:accent3>
        <a:srgbClr val="FFFFFF"/>
      </a:accent3>
      <a:accent4>
        <a:srgbClr val="656565"/>
      </a:accent4>
      <a:accent5>
        <a:srgbClr val="AACDF5"/>
      </a:accent5>
      <a:accent6>
        <a:srgbClr val="3FAFE6"/>
      </a:accent6>
      <a:hlink>
        <a:srgbClr val="6AD7FE"/>
      </a:hlink>
      <a:folHlink>
        <a:srgbClr val="D5D5D5"/>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81</TotalTime>
  <Words>1146</Words>
  <Application>Microsoft Office PowerPoint</Application>
  <PresentationFormat>Екран (4:3)</PresentationFormat>
  <Paragraphs>48</Paragraphs>
  <Slides>24</Slides>
  <Notes>2</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24</vt:i4>
      </vt:variant>
    </vt:vector>
  </HeadingPairs>
  <TitlesOfParts>
    <vt:vector size="27" baseType="lpstr">
      <vt:lpstr>Arial</vt:lpstr>
      <vt:lpstr>Microsoft Sans Serif</vt:lpstr>
      <vt:lpstr>powerpoint-template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Коноваленко Юля</cp:lastModifiedBy>
  <cp:revision>12</cp:revision>
  <dcterms:created xsi:type="dcterms:W3CDTF">2013-11-05T18:13:59Z</dcterms:created>
  <dcterms:modified xsi:type="dcterms:W3CDTF">2014-05-09T12:08:00Z</dcterms:modified>
</cp:coreProperties>
</file>