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75" r:id="rId4"/>
    <p:sldId id="258" r:id="rId5"/>
    <p:sldId id="259" r:id="rId6"/>
    <p:sldId id="269" r:id="rId7"/>
    <p:sldId id="260" r:id="rId8"/>
    <p:sldId id="268" r:id="rId9"/>
    <p:sldId id="271" r:id="rId10"/>
    <p:sldId id="270" r:id="rId11"/>
    <p:sldId id="261" r:id="rId12"/>
    <p:sldId id="267" r:id="rId13"/>
    <p:sldId id="263" r:id="rId14"/>
    <p:sldId id="265" r:id="rId15"/>
    <p:sldId id="273" r:id="rId16"/>
    <p:sldId id="266" r:id="rId17"/>
    <p:sldId id="278" r:id="rId18"/>
    <p:sldId id="279" r:id="rId19"/>
    <p:sldId id="264" r:id="rId20"/>
    <p:sldId id="276" r:id="rId21"/>
    <p:sldId id="274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94660"/>
  </p:normalViewPr>
  <p:slideViewPr>
    <p:cSldViewPr>
      <p:cViewPr varScale="1">
        <p:scale>
          <a:sx n="107" d="100"/>
          <a:sy n="107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84859E-E118-4911-A454-61BD2496D2A4}" type="datetimeFigureOut">
              <a:rPr lang="ru-RU" smtClean="0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B08C59-B046-4C45-906E-B4E958105B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C1030D-008B-4CB3-92B0-921450224039}" type="datetimeFigureOut">
              <a:rPr lang="ru-RU" smtClean="0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BAE29F-C728-4FF4-8C17-38734F1628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43DD30-1BC2-4A04-82C4-1A1B3400F53C}" type="datetimeFigureOut">
              <a:rPr lang="ru-RU" smtClean="0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F1BF83-A87E-4058-8588-7AA7407383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CBCCFA-4E79-4C57-BDFD-923C5174504B}" type="datetimeFigureOut">
              <a:rPr lang="ru-RU" smtClean="0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D58CF5-243D-45D6-BE50-317DD074F7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6C13BB-7B5A-40E7-BA64-8F1CDD32E3B0}" type="datetimeFigureOut">
              <a:rPr lang="ru-RU" smtClean="0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8255CC-86F8-454A-9184-2E876FFD2A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9DF0B8-8409-4D50-8EC5-6DA92CEF5674}" type="datetimeFigureOut">
              <a:rPr lang="ru-RU" smtClean="0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185070-D1BF-4F01-8D35-76C6E67A52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7ABD9F-EE7E-476C-B1FD-A8CFFA98A171}" type="datetimeFigureOut">
              <a:rPr lang="ru-RU" smtClean="0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582707-96DB-4CDB-BA69-2D9420F292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74B16A-1328-4FE8-9C89-768F1F2E61CD}" type="datetimeFigureOut">
              <a:rPr lang="ru-RU" smtClean="0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C7DABA-D2B9-437A-BDAF-2ABA421966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F412AA-BCC4-4F22-9BDE-4AC151D180AE}" type="datetimeFigureOut">
              <a:rPr lang="ru-RU" smtClean="0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464318-750C-4F73-AD9E-C12AE36F3C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3B3AB8-8081-4458-9C85-E163CD40B8C3}" type="datetimeFigureOut">
              <a:rPr lang="ru-RU" smtClean="0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64E51F-3E82-4B18-B4E8-0BC0058EFB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06A1FF-459E-4B48-8D56-9F06F0E9285B}" type="datetimeFigureOut">
              <a:rPr lang="ru-RU" smtClean="0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4CA25A-BF17-495E-B64F-148508F43E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6FC51ED-AEF7-447D-A9B9-3CE31E8FF20E}" type="datetimeFigureOut">
              <a:rPr lang="ru-RU" smtClean="0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585038A-9AED-4220-9FD6-4A67F3E0E1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550" y="381000"/>
            <a:ext cx="8229600" cy="6019800"/>
          </a:xfrm>
        </p:spPr>
        <p:txBody>
          <a:bodyPr wrap="square" t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sz="29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29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r>
              <a:rPr lang="uk-UA" sz="2900" dirty="0" smtClean="0">
                <a:solidFill>
                  <a:srgbClr val="F66047"/>
                </a:solidFill>
                <a:effectLst/>
                <a:latin typeface="Arial" charset="0"/>
              </a:rPr>
              <a:t/>
            </a:r>
            <a:br>
              <a:rPr lang="uk-UA" sz="2900" dirty="0" smtClean="0">
                <a:solidFill>
                  <a:srgbClr val="F66047"/>
                </a:solidFill>
                <a:effectLst/>
                <a:latin typeface="Arial" charset="0"/>
              </a:rPr>
            </a:br>
            <a:r>
              <a:rPr lang="uk-UA" sz="29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29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r>
              <a:rPr lang="uk-UA" sz="4000" u="sng" dirty="0" smtClean="0">
                <a:solidFill>
                  <a:srgbClr val="9E3611"/>
                </a:solidFill>
                <a:effectLst/>
                <a:latin typeface="Century" pitchFamily="18" charset="0"/>
              </a:rPr>
              <a:t>Глобальні проблеми людства</a:t>
            </a:r>
            <a:r>
              <a:rPr lang="uk-UA" sz="40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40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r>
              <a:rPr lang="uk-UA" sz="40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40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r>
              <a:rPr lang="uk-UA" sz="40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40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r>
              <a:rPr lang="uk-UA" sz="29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29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r>
              <a:rPr lang="uk-UA" sz="22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22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r>
              <a:rPr lang="uk-UA" sz="22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22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r>
              <a:rPr lang="uk-UA" sz="22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22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r>
              <a:rPr lang="uk-UA" sz="22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22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r>
              <a:rPr lang="uk-UA" sz="22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22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endParaRPr lang="ru-RU" sz="2200" dirty="0" smtClean="0">
              <a:solidFill>
                <a:srgbClr val="F66047"/>
              </a:solidFill>
              <a:effectLst/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5105400"/>
            <a:ext cx="2636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3" algn="r"/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Виконала:</a:t>
            </a:r>
          </a:p>
          <a:p>
            <a:pPr marL="36513" algn="r"/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Century" pitchFamily="18" charset="0"/>
              </a:rPr>
              <a:t>Ярмолюк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entury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Century" pitchFamily="18" charset="0"/>
              </a:rPr>
              <a:t>Анастас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  <a:latin typeface="Century" pitchFamily="18" charset="0"/>
              </a:rPr>
              <a:t>ія</a:t>
            </a:r>
            <a:endParaRPr lang="uk-UA" sz="2000" b="1" dirty="0" smtClean="0">
              <a:solidFill>
                <a:schemeClr val="bg2">
                  <a:lumMod val="25000"/>
                </a:schemeClr>
              </a:solidFill>
              <a:latin typeface="Century" pitchFamily="18" charset="0"/>
            </a:endParaRPr>
          </a:p>
          <a:p>
            <a:pPr marL="36513" algn="r"/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  <a:latin typeface="Century" pitchFamily="18" charset="0"/>
              </a:rPr>
              <a:t>10 клас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Century" pitchFamily="18" charset="0"/>
            </a:endParaRPr>
          </a:p>
          <a:p>
            <a:pPr algn="just"/>
            <a:endParaRPr lang="uk-UA" sz="2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259762" cy="4803775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uk-UA" dirty="0" smtClean="0"/>
              <a:t>   </a:t>
            </a:r>
            <a:r>
              <a:rPr lang="uk-UA" b="1" dirty="0" smtClean="0">
                <a:solidFill>
                  <a:srgbClr val="002060"/>
                </a:solidFill>
              </a:rPr>
              <a:t>Сировинно-енергетична проблема</a:t>
            </a:r>
          </a:p>
          <a:p>
            <a:pPr algn="just">
              <a:buFont typeface="Wingdings 2" pitchFamily="18" charset="2"/>
              <a:buNone/>
            </a:pPr>
            <a:r>
              <a:rPr lang="uk-UA" sz="2400" dirty="0" smtClean="0">
                <a:latin typeface="Century" pitchFamily="18" charset="0"/>
              </a:rPr>
              <a:t>	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За останні 50 років людство використало понад 60 % усього палива з розвіданих запасів. Існує небезпека вичерпання нафти, газу, вугілля. Постає проблема пошуку нових родовищ і видобування корисних копалин у важкодоступних районах, на</a:t>
            </a:r>
            <a:r>
              <a:rPr lang="uk-UA" sz="23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шельфах морів та океанів.</a:t>
            </a: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			       </a:t>
            </a:r>
            <a:r>
              <a:rPr lang="uk-UA" sz="2300" b="1" dirty="0" smtClean="0">
                <a:solidFill>
                  <a:srgbClr val="002060"/>
                </a:solidFill>
                <a:latin typeface="Arial" charset="0"/>
              </a:rPr>
              <a:t>		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Основним шляхом вирішення</a:t>
            </a: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			       </a:t>
            </a:r>
            <a:r>
              <a:rPr lang="uk-UA" sz="2300" b="1" dirty="0" smtClean="0">
                <a:solidFill>
                  <a:srgbClr val="002060"/>
                </a:solidFill>
                <a:latin typeface="Arial" charset="0"/>
              </a:rPr>
              <a:t>		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даної проблеми є перехід до 		</a:t>
            </a:r>
            <a:r>
              <a:rPr lang="uk-UA" sz="2300" b="1" dirty="0" smtClean="0">
                <a:solidFill>
                  <a:srgbClr val="002060"/>
                </a:solidFill>
                <a:latin typeface="Arial" charset="0"/>
              </a:rPr>
              <a:t>		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матеріало</a:t>
            </a:r>
            <a:r>
              <a:rPr lang="uk-UA" sz="2300" b="1" dirty="0" err="1" smtClean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 та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енергозберігаю</a:t>
            </a:r>
            <a:r>
              <a:rPr lang="uk-UA" sz="2300" b="1" dirty="0" err="1" smtClean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		</a:t>
            </a:r>
            <a:r>
              <a:rPr lang="uk-UA" sz="2300" b="1" dirty="0" smtClean="0">
                <a:solidFill>
                  <a:srgbClr val="002060"/>
                </a:solidFill>
                <a:latin typeface="Arial" charset="0"/>
              </a:rPr>
              <a:t>		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чих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 технологій, комплексного			        </a:t>
            </a:r>
            <a:r>
              <a:rPr lang="uk-UA" sz="2300" b="1" dirty="0" smtClean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використання сировини,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ство</a:t>
            </a:r>
            <a:r>
              <a:rPr lang="uk-UA" sz="2300" b="1" dirty="0" err="1" smtClean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			        </a:t>
            </a:r>
            <a:r>
              <a:rPr lang="uk-UA" sz="2300" b="1" dirty="0" smtClean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рення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 маловідходного й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без</a:t>
            </a:r>
            <a:r>
              <a:rPr lang="uk-UA" sz="2300" b="1" dirty="0" err="1" smtClean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			         </a:t>
            </a:r>
            <a:r>
              <a:rPr lang="uk-UA" sz="2300" b="1" dirty="0" smtClean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відходного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 виробництва.	</a:t>
            </a:r>
            <a:r>
              <a:rPr lang="uk-UA" sz="2400" b="1" dirty="0" smtClean="0">
                <a:solidFill>
                  <a:srgbClr val="002060"/>
                </a:solidFill>
                <a:latin typeface="Century" pitchFamily="18" charset="0"/>
              </a:rPr>
              <a:t>			 	</a:t>
            </a:r>
            <a:endParaRPr lang="ru-RU" sz="2400" b="1" dirty="0" smtClean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21507" name="Picture 2" descr="F:\економіка\naf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358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33400"/>
            <a:ext cx="8183563" cy="51816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uk-UA" sz="3300" b="1" dirty="0" smtClean="0">
                <a:solidFill>
                  <a:srgbClr val="7030A0"/>
                </a:solidFill>
              </a:rPr>
              <a:t>Демографічна проблема</a:t>
            </a:r>
          </a:p>
          <a:p>
            <a:pPr algn="just">
              <a:buFont typeface="Wingdings 2" pitchFamily="18" charset="2"/>
              <a:buNone/>
            </a:pPr>
            <a:r>
              <a:rPr lang="uk-UA" sz="2900" dirty="0" smtClean="0">
                <a:latin typeface="Century" pitchFamily="18" charset="0"/>
              </a:rPr>
              <a:t>   </a:t>
            </a: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Ця проблема зумовлена, з одного боку, </a:t>
            </a:r>
            <a:r>
              <a:rPr lang="uk-UA" sz="2300" b="1" dirty="0" err="1" smtClean="0">
                <a:solidFill>
                  <a:srgbClr val="7030A0"/>
                </a:solidFill>
                <a:latin typeface="Century" pitchFamily="18" charset="0"/>
              </a:rPr>
              <a:t>“демографічним</a:t>
            </a: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 </a:t>
            </a:r>
            <a:r>
              <a:rPr lang="uk-UA" sz="2300" b="1" dirty="0" err="1" smtClean="0">
                <a:solidFill>
                  <a:srgbClr val="7030A0"/>
                </a:solidFill>
                <a:latin typeface="Century" pitchFamily="18" charset="0"/>
              </a:rPr>
              <a:t>вибухом”</a:t>
            </a: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 в країнах Азії, Африки, Латинської Америки, що розвиваються, з іншого – депопуляцією (порушенням відтворення населення та скороченням його кількості) у розвинутих країнах світу. За прогнозами експертів ООН, </a:t>
            </a:r>
          </a:p>
          <a:p>
            <a:pPr algn="just"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7030A0"/>
                </a:solidFill>
                <a:latin typeface="Arial" charset="0"/>
              </a:rPr>
              <a:t>	</a:t>
            </a: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у 2025 р. чисельність населення </a:t>
            </a:r>
          </a:p>
          <a:p>
            <a:pPr algn="just"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7030A0"/>
                </a:solidFill>
                <a:latin typeface="Arial" charset="0"/>
              </a:rPr>
              <a:t>	</a:t>
            </a: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Землі становитиме 8,2 млрд. осіб. </a:t>
            </a: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7030A0"/>
                </a:solidFill>
                <a:latin typeface="Arial" charset="0"/>
              </a:rPr>
              <a:t>	</a:t>
            </a: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У середині ХХІ ст. кількість </a:t>
            </a:r>
            <a:r>
              <a:rPr lang="uk-UA" sz="2300" b="1" dirty="0" err="1" smtClean="0">
                <a:solidFill>
                  <a:srgbClr val="7030A0"/>
                </a:solidFill>
                <a:latin typeface="Century" pitchFamily="18" charset="0"/>
              </a:rPr>
              <a:t>насе</a:t>
            </a:r>
            <a:r>
              <a:rPr lang="uk-UA" sz="2300" b="1" dirty="0" err="1" smtClean="0">
                <a:solidFill>
                  <a:srgbClr val="7030A0"/>
                </a:solidFill>
                <a:latin typeface="Arial" charset="0"/>
              </a:rPr>
              <a:t>-</a:t>
            </a:r>
            <a:endParaRPr lang="uk-UA" sz="2300" b="1" dirty="0" smtClean="0">
              <a:solidFill>
                <a:srgbClr val="7030A0"/>
              </a:solidFill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7030A0"/>
                </a:solidFill>
                <a:latin typeface="Arial" charset="0"/>
              </a:rPr>
              <a:t>	</a:t>
            </a:r>
            <a:r>
              <a:rPr lang="uk-UA" sz="2300" b="1" dirty="0" err="1" smtClean="0">
                <a:solidFill>
                  <a:srgbClr val="7030A0"/>
                </a:solidFill>
                <a:latin typeface="Century" pitchFamily="18" charset="0"/>
              </a:rPr>
              <a:t>лення</a:t>
            </a: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 сягне 10 млрд. осіб, а до кінця </a:t>
            </a: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7030A0"/>
                </a:solidFill>
                <a:latin typeface="Arial" charset="0"/>
              </a:rPr>
              <a:t>	с</a:t>
            </a: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торіччя </a:t>
            </a:r>
            <a:r>
              <a:rPr lang="uk-UA" sz="2300" b="1" dirty="0" smtClean="0">
                <a:solidFill>
                  <a:srgbClr val="7030A0"/>
                </a:solidFill>
                <a:latin typeface="Arial" charset="0"/>
              </a:rPr>
              <a:t>– </a:t>
            </a: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12</a:t>
            </a:r>
            <a:r>
              <a:rPr lang="uk-UA" sz="2300" b="1" dirty="0" smtClean="0">
                <a:solidFill>
                  <a:srgbClr val="7030A0"/>
                </a:solidFill>
                <a:latin typeface="Arial" charset="0"/>
              </a:rPr>
              <a:t>-</a:t>
            </a: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14 млрд.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uk-UA" sz="2300" b="1" dirty="0" smtClean="0"/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300" dirty="0" smtClean="0">
                <a:latin typeface="Century" pitchFamily="18" charset="0"/>
              </a:rPr>
              <a:t>   </a:t>
            </a:r>
            <a:endParaRPr lang="ru-RU" sz="2300" dirty="0" smtClean="0">
              <a:latin typeface="Century" pitchFamily="18" charset="0"/>
            </a:endParaRPr>
          </a:p>
        </p:txBody>
      </p:sp>
      <p:pic>
        <p:nvPicPr>
          <p:cNvPr id="22531" name="Picture 5" descr="C:\Users\Гість\Desktop\224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0"/>
            <a:ext cx="259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609600" y="533400"/>
            <a:ext cx="8183563" cy="5410200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Wingdings 2" pitchFamily="18" charset="2"/>
              <a:buNone/>
            </a:pPr>
            <a:r>
              <a:rPr lang="uk-UA" sz="2300" dirty="0" smtClean="0">
                <a:latin typeface="Century" pitchFamily="18" charset="0"/>
              </a:rPr>
              <a:t>     </a:t>
            </a: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Із зростанням кількості населення виникає низка проблем</a:t>
            </a:r>
            <a:r>
              <a:rPr lang="uk-UA" sz="2300" b="1" dirty="0" smtClean="0">
                <a:solidFill>
                  <a:srgbClr val="7030A0"/>
                </a:solidFill>
                <a:latin typeface="Arial" charset="0"/>
              </a:rPr>
              <a:t>:</a:t>
            </a: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 забезпечення людей продуктами харчування, безробіття, задоволення соціальних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Потреб</a:t>
            </a:r>
            <a:r>
              <a:rPr lang="uk-UA" sz="2300" b="1" dirty="0" smtClean="0">
                <a:solidFill>
                  <a:srgbClr val="7030A0"/>
                </a:solidFill>
                <a:latin typeface="Arial" charset="0"/>
              </a:rPr>
              <a:t>:</a:t>
            </a: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 медичних, освітніх тощо.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    Демографічні проблеми кожна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країна розв’язує, проводячи власну </a:t>
            </a:r>
          </a:p>
          <a:p>
            <a:pPr marL="0" indent="0">
              <a:buFont typeface="Wingdings 2" pitchFamily="18" charset="2"/>
              <a:buNone/>
            </a:pPr>
            <a:r>
              <a:rPr lang="uk-UA" sz="2300" b="1" i="1" dirty="0" smtClean="0">
                <a:solidFill>
                  <a:srgbClr val="7030A0"/>
                </a:solidFill>
                <a:latin typeface="Century" pitchFamily="18" charset="0"/>
              </a:rPr>
              <a:t>демографічну політику. </a:t>
            </a:r>
          </a:p>
          <a:p>
            <a:pPr marL="0" indent="0"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В розвинутих країнах вона </a:t>
            </a:r>
            <a:r>
              <a:rPr lang="uk-UA" sz="2300" b="1" dirty="0" err="1" smtClean="0">
                <a:solidFill>
                  <a:srgbClr val="7030A0"/>
                </a:solidFill>
                <a:latin typeface="Century" pitchFamily="18" charset="0"/>
              </a:rPr>
              <a:t>спрямо</a:t>
            </a:r>
            <a:r>
              <a:rPr lang="uk-UA" sz="2300" b="1" dirty="0" err="1" smtClean="0">
                <a:solidFill>
                  <a:srgbClr val="7030A0"/>
                </a:solidFill>
                <a:latin typeface="Arial" charset="0"/>
              </a:rPr>
              <a:t>-</a:t>
            </a:r>
            <a:endParaRPr lang="uk-UA" sz="2300" b="1" dirty="0" smtClean="0">
              <a:solidFill>
                <a:srgbClr val="7030A0"/>
              </a:solidFill>
              <a:latin typeface="Arial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uk-UA" sz="2300" b="1" dirty="0" err="1" smtClean="0">
                <a:solidFill>
                  <a:srgbClr val="7030A0"/>
                </a:solidFill>
                <a:latin typeface="Century" pitchFamily="18" charset="0"/>
              </a:rPr>
              <a:t>вана</a:t>
            </a: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 на збільшення природного </a:t>
            </a:r>
          </a:p>
          <a:p>
            <a:pPr marL="0" indent="0"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приросту населення. У країнах, що </a:t>
            </a:r>
          </a:p>
          <a:p>
            <a:pPr marL="0" indent="0"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розвиваються, демографічна </a:t>
            </a:r>
            <a:r>
              <a:rPr lang="uk-UA" sz="2300" b="1" dirty="0" err="1" smtClean="0">
                <a:solidFill>
                  <a:srgbClr val="7030A0"/>
                </a:solidFill>
                <a:latin typeface="Century" pitchFamily="18" charset="0"/>
              </a:rPr>
              <a:t>політи</a:t>
            </a:r>
            <a:r>
              <a:rPr lang="uk-UA" sz="2300" b="1" dirty="0" err="1" smtClean="0">
                <a:solidFill>
                  <a:srgbClr val="7030A0"/>
                </a:solidFill>
                <a:latin typeface="Arial" charset="0"/>
              </a:rPr>
              <a:t>-</a:t>
            </a:r>
            <a:endParaRPr lang="uk-UA" sz="2300" b="1" dirty="0" smtClean="0">
              <a:solidFill>
                <a:srgbClr val="7030A0"/>
              </a:solidFill>
              <a:latin typeface="Arial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uk-UA" sz="2300" b="1" dirty="0" err="1" smtClean="0">
                <a:solidFill>
                  <a:srgbClr val="7030A0"/>
                </a:solidFill>
                <a:latin typeface="Century" pitchFamily="18" charset="0"/>
              </a:rPr>
              <a:t>ка</a:t>
            </a: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 передбачає зниження </a:t>
            </a:r>
            <a:r>
              <a:rPr lang="uk-UA" sz="2300" b="1" dirty="0" err="1" smtClean="0">
                <a:solidFill>
                  <a:srgbClr val="7030A0"/>
                </a:solidFill>
                <a:latin typeface="Century" pitchFamily="18" charset="0"/>
              </a:rPr>
              <a:t>природно</a:t>
            </a:r>
            <a:r>
              <a:rPr lang="uk-UA" sz="2300" b="1" dirty="0" err="1" smtClean="0">
                <a:solidFill>
                  <a:srgbClr val="7030A0"/>
                </a:solidFill>
                <a:latin typeface="Arial" charset="0"/>
              </a:rPr>
              <a:t>-</a:t>
            </a:r>
            <a:endParaRPr lang="uk-UA" sz="2300" b="1" dirty="0" smtClean="0">
              <a:solidFill>
                <a:srgbClr val="7030A0"/>
              </a:solidFill>
              <a:latin typeface="Arial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uk-UA" sz="2300" b="1" dirty="0" err="1" smtClean="0">
                <a:solidFill>
                  <a:srgbClr val="7030A0"/>
                </a:solidFill>
                <a:latin typeface="Century" pitchFamily="18" charset="0"/>
              </a:rPr>
              <a:t>го</a:t>
            </a: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 приросту населення, покращення</a:t>
            </a:r>
          </a:p>
          <a:p>
            <a:pPr marL="0" indent="0"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7030A0"/>
                </a:solidFill>
                <a:latin typeface="Century" pitchFamily="18" charset="0"/>
              </a:rPr>
              <a:t>якості життя, подолання бідності, розвиток охорони здоров’я. </a:t>
            </a:r>
            <a:endParaRPr lang="ru-RU" sz="2300" b="1" dirty="0" smtClean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23555" name="Рисунок 3"/>
          <p:cNvSpPr>
            <a:spLocks noChangeAspect="1" noChangeArrowheads="1"/>
          </p:cNvSpPr>
          <p:nvPr/>
        </p:nvSpPr>
        <p:spPr bwMode="auto">
          <a:xfrm>
            <a:off x="6019800" y="1447800"/>
            <a:ext cx="2743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870575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uk-UA" b="1" dirty="0" smtClean="0">
                <a:solidFill>
                  <a:srgbClr val="0070C0"/>
                </a:solidFill>
              </a:rPr>
              <a:t>Проблема освоєння Світового океану</a:t>
            </a:r>
            <a:endParaRPr lang="uk-UA" sz="2400" dirty="0" smtClean="0">
              <a:solidFill>
                <a:srgbClr val="0070C0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uk-UA" sz="2400" dirty="0" smtClean="0">
                <a:latin typeface="Century" pitchFamily="18" charset="0"/>
              </a:rPr>
              <a:t>        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Проблеми Світового океану спричинено забрудненням морів та океанів стічними водами міст і промислових підприємств, змиванням добрив та отрутохімікатів із сільськогосподарських угідь, аваріями, що трапляються під час перевезення нафти і нафтопродуктів танкерами,</a:t>
            </a:r>
            <a:r>
              <a:rPr lang="uk-UA" sz="23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інтенсивним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видобу</a:t>
            </a:r>
            <a:r>
              <a:rPr lang="uk-UA" sz="2300" b="1" dirty="0" err="1" smtClean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ванням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 нафти та іншої промислової діяльності в районах шельфу океану.</a:t>
            </a:r>
            <a:endParaRPr lang="ru-RU" sz="2300" b="1" dirty="0" smtClean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24579" name="Picture 5" descr="vbb  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8305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381000"/>
            <a:ext cx="8183562" cy="5410200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Проблема боротьби з небезпечними 			хворобами </a:t>
            </a:r>
          </a:p>
          <a:p>
            <a:pPr algn="just">
              <a:buFont typeface="Wingdings 2" pitchFamily="18" charset="2"/>
              <a:buNone/>
            </a:pPr>
            <a:r>
              <a:rPr lang="uk-UA" sz="2400" dirty="0" smtClean="0">
                <a:latin typeface="Century" pitchFamily="18" charset="0"/>
              </a:rPr>
              <a:t>  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Багато сучасних хвороб (серцево</a:t>
            </a:r>
            <a:r>
              <a:rPr lang="uk-UA" sz="2300" b="1" dirty="0" smtClean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судинні, легеневі, ракові) є наслідком погіршення екологічної ситуації, малорухомого способу життя, частих психологічних стресів. Замість вже подоланих, виникають нові епідемії –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СНІДу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,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“пташиного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грипу”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,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“свинячого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грипу”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. Шляхи вирішення проблем </a:t>
            </a:r>
          </a:p>
          <a:p>
            <a:pPr algn="just"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охорони здоров’я</a:t>
            </a:r>
            <a:r>
              <a:rPr lang="uk-UA" sz="2300" b="1" dirty="0" smtClean="0">
                <a:solidFill>
                  <a:srgbClr val="002060"/>
                </a:solidFill>
                <a:latin typeface="Arial" charset="0"/>
              </a:rPr>
              <a:t>: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 забезпечення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повно</a:t>
            </a:r>
            <a:r>
              <a:rPr lang="uk-UA" sz="2300" b="1" dirty="0" err="1" smtClean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 </a:t>
            </a:r>
          </a:p>
          <a:p>
            <a:pPr algn="just"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цінного харчування, покращення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еко</a:t>
            </a:r>
            <a:r>
              <a:rPr lang="uk-UA" sz="2300" b="1" dirty="0" err="1" smtClean="0">
                <a:solidFill>
                  <a:srgbClr val="002060"/>
                </a:solidFill>
                <a:latin typeface="Arial" charset="0"/>
              </a:rPr>
              <a:t>-</a:t>
            </a:r>
            <a:endParaRPr lang="uk-UA" sz="2300" b="1" dirty="0" smtClean="0">
              <a:solidFill>
                <a:srgbClr val="002060"/>
              </a:solidFill>
              <a:latin typeface="Arial" charset="0"/>
            </a:endParaRPr>
          </a:p>
          <a:p>
            <a:pPr algn="just"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логічних умов проживання, перехід </a:t>
            </a:r>
          </a:p>
          <a:p>
            <a:pPr algn="just"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до здорового способу життя і,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звичай</a:t>
            </a:r>
            <a:r>
              <a:rPr lang="uk-UA" sz="2300" b="1" dirty="0" err="1" smtClean="0">
                <a:solidFill>
                  <a:srgbClr val="002060"/>
                </a:solidFill>
                <a:latin typeface="Arial" charset="0"/>
              </a:rPr>
              <a:t>-</a:t>
            </a:r>
            <a:endParaRPr lang="uk-UA" sz="2300" b="1" dirty="0" smtClean="0">
              <a:solidFill>
                <a:srgbClr val="002060"/>
              </a:solidFill>
              <a:latin typeface="Arial" charset="0"/>
            </a:endParaRPr>
          </a:p>
          <a:p>
            <a:pPr algn="just">
              <a:buFont typeface="Wingdings 2" pitchFamily="18" charset="2"/>
              <a:buNone/>
            </a:pP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но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, подальший розвиток медицини.</a:t>
            </a:r>
          </a:p>
          <a:p>
            <a:pPr algn="just">
              <a:buFont typeface="Wingdings 2" pitchFamily="18" charset="2"/>
              <a:buNone/>
            </a:pPr>
            <a:endParaRPr lang="ru-RU" b="1" dirty="0" smtClean="0">
              <a:solidFill>
                <a:srgbClr val="0070C0"/>
              </a:solidFill>
            </a:endParaRPr>
          </a:p>
        </p:txBody>
      </p:sp>
      <p:pic>
        <p:nvPicPr>
          <p:cNvPr id="25603" name="Місце для вмісту 3" descr="1223029106_foto21_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276600"/>
            <a:ext cx="25098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33400"/>
            <a:ext cx="8183563" cy="5029200"/>
          </a:xfrm>
        </p:spPr>
        <p:txBody>
          <a:bodyPr>
            <a:normAutofit lnSpcReduction="10000"/>
          </a:bodyPr>
          <a:lstStyle/>
          <a:p>
            <a:pPr algn="just">
              <a:buFont typeface="Wingdings 2" pitchFamily="18" charset="2"/>
              <a:buNone/>
            </a:pPr>
            <a:r>
              <a:rPr lang="uk-UA" dirty="0" smtClean="0"/>
              <a:t>           </a:t>
            </a:r>
            <a:r>
              <a:rPr lang="uk-UA" b="1" dirty="0" smtClean="0">
                <a:solidFill>
                  <a:srgbClr val="002060"/>
                </a:solidFill>
              </a:rPr>
              <a:t>Міжнародна злочинність</a:t>
            </a:r>
          </a:p>
          <a:p>
            <a:pPr algn="just">
              <a:buFont typeface="Wingdings 2" pitchFamily="18" charset="2"/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Century" pitchFamily="18" charset="0"/>
              </a:rPr>
              <a:t>     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Явище злочинності стало особливо небезпечним після того, як вона набрала організованих форм, сформувала і постійно розширює світовий ринок наркотиків.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Сіцілійська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“мафія”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, американська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“коза</a:t>
            </a:r>
            <a:r>
              <a:rPr lang="uk-UA" sz="2300" b="1" dirty="0" err="1" smtClean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ностра”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, колумбійські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наркокартелі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 тісно співпрацюють між собою і заробляють сотні мільйонів доларів. На боротьбу зі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зло</a:t>
            </a:r>
            <a:r>
              <a:rPr lang="uk-UA" sz="2300" b="1" dirty="0" err="1" smtClean="0">
                <a:solidFill>
                  <a:srgbClr val="002060"/>
                </a:solidFill>
                <a:latin typeface="Arial" charset="0"/>
              </a:rPr>
              <a:t>-</a:t>
            </a:r>
            <a:endParaRPr lang="uk-UA" sz="2300" b="1" dirty="0" smtClean="0">
              <a:solidFill>
                <a:srgbClr val="002060"/>
              </a:solidFill>
              <a:latin typeface="Arial" charset="0"/>
            </a:endParaRPr>
          </a:p>
          <a:p>
            <a:pPr algn="just"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чинністю витрачаються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вели</a:t>
            </a:r>
            <a:r>
              <a:rPr lang="uk-UA" sz="2300" b="1" dirty="0" err="1" smtClean="0">
                <a:solidFill>
                  <a:srgbClr val="002060"/>
                </a:solidFill>
                <a:latin typeface="Arial" charset="0"/>
              </a:rPr>
              <a:t>-</a:t>
            </a:r>
            <a:endParaRPr lang="uk-UA" sz="2300" b="1" dirty="0" smtClean="0">
              <a:solidFill>
                <a:srgbClr val="002060"/>
              </a:solidFill>
              <a:latin typeface="Arial" charset="0"/>
            </a:endParaRPr>
          </a:p>
          <a:p>
            <a:pPr algn="just">
              <a:buFont typeface="Wingdings 2" pitchFamily="18" charset="2"/>
              <a:buNone/>
            </a:pP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чезні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 кошти, матеріальні та </a:t>
            </a:r>
            <a:endParaRPr lang="uk-UA" sz="2300" b="1" dirty="0" smtClean="0">
              <a:solidFill>
                <a:srgbClr val="002060"/>
              </a:solidFill>
              <a:latin typeface="Arial" charset="0"/>
            </a:endParaRPr>
          </a:p>
          <a:p>
            <a:pPr algn="just"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людські ресурси. </a:t>
            </a:r>
          </a:p>
          <a:p>
            <a:pPr algn="just"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Для координації зусиль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ство</a:t>
            </a:r>
            <a:r>
              <a:rPr lang="uk-UA" sz="2300" b="1" dirty="0" err="1" smtClean="0">
                <a:solidFill>
                  <a:srgbClr val="002060"/>
                </a:solidFill>
                <a:latin typeface="Arial" charset="0"/>
              </a:rPr>
              <a:t>-</a:t>
            </a:r>
            <a:endParaRPr lang="uk-UA" sz="2300" b="1" dirty="0" smtClean="0">
              <a:solidFill>
                <a:srgbClr val="002060"/>
              </a:solidFill>
              <a:latin typeface="Arial" charset="0"/>
            </a:endParaRPr>
          </a:p>
          <a:p>
            <a:pPr algn="just">
              <a:buFont typeface="Wingdings 2" pitchFamily="18" charset="2"/>
              <a:buNone/>
            </a:pP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рена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 міжнародна поліційна </a:t>
            </a:r>
          </a:p>
          <a:p>
            <a:pPr algn="just"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служба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“Інтерпол”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.</a:t>
            </a:r>
            <a:endParaRPr lang="ru-RU" sz="2300" b="1" dirty="0" smtClean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26627" name="Picture 3" descr="C:\Users\Гість\Desktop\1262019700_vo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3528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260975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uk-UA" b="1" dirty="0" smtClean="0"/>
              <a:t>   Міжнародний тероризм</a:t>
            </a:r>
          </a:p>
          <a:p>
            <a:pPr>
              <a:buFont typeface="Wingdings 2" pitchFamily="18" charset="2"/>
              <a:buNone/>
            </a:pPr>
            <a:r>
              <a:rPr lang="uk-UA" sz="2400" b="1" dirty="0" smtClean="0">
                <a:latin typeface="Century" pitchFamily="18" charset="0"/>
              </a:rPr>
              <a:t>	</a:t>
            </a:r>
            <a:r>
              <a:rPr lang="uk-UA" sz="2300" b="1" u="sng" dirty="0" smtClean="0">
                <a:latin typeface="Century" pitchFamily="18" charset="0"/>
              </a:rPr>
              <a:t>Терор (тероризм) </a:t>
            </a:r>
            <a:r>
              <a:rPr lang="uk-UA" sz="2300" b="1" dirty="0" smtClean="0">
                <a:latin typeface="Century" pitchFamily="18" charset="0"/>
              </a:rPr>
              <a:t>– метод </a:t>
            </a:r>
            <a:r>
              <a:rPr lang="uk-UA" sz="2300" b="1" dirty="0" err="1" smtClean="0">
                <a:latin typeface="Century" pitchFamily="18" charset="0"/>
              </a:rPr>
              <a:t>досягнен</a:t>
            </a:r>
            <a:r>
              <a:rPr lang="uk-UA" sz="2300" b="1" dirty="0" err="1" smtClean="0">
                <a:latin typeface="Arial" charset="0"/>
              </a:rPr>
              <a:t>-</a:t>
            </a:r>
            <a:endParaRPr lang="uk-UA" sz="2300" b="1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uk-UA" sz="2300" b="1" dirty="0" err="1" smtClean="0">
                <a:latin typeface="Century" pitchFamily="18" charset="0"/>
              </a:rPr>
              <a:t>ня</a:t>
            </a:r>
            <a:r>
              <a:rPr lang="uk-UA" sz="2300" b="1" dirty="0" smtClean="0">
                <a:latin typeface="Century" pitchFamily="18" charset="0"/>
              </a:rPr>
              <a:t> мети, основою якого є </a:t>
            </a:r>
            <a:r>
              <a:rPr lang="uk-UA" sz="2300" b="1" dirty="0" err="1" smtClean="0">
                <a:latin typeface="Century" pitchFamily="18" charset="0"/>
              </a:rPr>
              <a:t>застосуван</a:t>
            </a:r>
            <a:r>
              <a:rPr lang="uk-UA" sz="2300" b="1" dirty="0" err="1" smtClean="0">
                <a:latin typeface="Arial" charset="0"/>
              </a:rPr>
              <a:t>-</a:t>
            </a:r>
            <a:endParaRPr lang="uk-UA" sz="2300" b="1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uk-UA" sz="2300" b="1" dirty="0" err="1" smtClean="0">
                <a:latin typeface="Century" pitchFamily="18" charset="0"/>
              </a:rPr>
              <a:t>ня</a:t>
            </a:r>
            <a:r>
              <a:rPr lang="uk-UA" sz="2300" b="1" dirty="0" smtClean="0">
                <a:latin typeface="Century" pitchFamily="18" charset="0"/>
              </a:rPr>
              <a:t> (або погроза застосування) </a:t>
            </a:r>
            <a:r>
              <a:rPr lang="uk-UA" sz="2300" b="1" dirty="0" err="1" smtClean="0">
                <a:latin typeface="Century" pitchFamily="18" charset="0"/>
              </a:rPr>
              <a:t>насиль</a:t>
            </a:r>
            <a:r>
              <a:rPr lang="uk-UA" sz="2300" b="1" dirty="0" err="1" smtClean="0">
                <a:latin typeface="Arial" charset="0"/>
              </a:rPr>
              <a:t>-</a:t>
            </a:r>
            <a:endParaRPr lang="uk-UA" sz="2300" b="1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uk-UA" sz="2300" b="1" dirty="0" err="1" smtClean="0">
                <a:latin typeface="Century" pitchFamily="18" charset="0"/>
              </a:rPr>
              <a:t>ства</a:t>
            </a:r>
            <a:r>
              <a:rPr lang="uk-UA" sz="2300" b="1" dirty="0" smtClean="0">
                <a:latin typeface="Century" pitchFamily="18" charset="0"/>
              </a:rPr>
              <a:t>. Міжнародний тероризм є </a:t>
            </a:r>
            <a:r>
              <a:rPr lang="uk-UA" sz="2300" b="1" dirty="0" err="1" smtClean="0">
                <a:latin typeface="Century" pitchFamily="18" charset="0"/>
              </a:rPr>
              <a:t>про</a:t>
            </a:r>
            <a:r>
              <a:rPr lang="uk-UA" sz="2300" b="1" dirty="0" err="1" smtClean="0">
                <a:latin typeface="Arial" charset="0"/>
              </a:rPr>
              <a:t>-</a:t>
            </a:r>
            <a:endParaRPr lang="uk-UA" sz="2300" b="1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uk-UA" sz="2300" b="1" dirty="0" err="1" smtClean="0">
                <a:latin typeface="Century" pitchFamily="18" charset="0"/>
              </a:rPr>
              <a:t>явом</a:t>
            </a:r>
            <a:r>
              <a:rPr lang="uk-UA" sz="2300" b="1" dirty="0" smtClean="0">
                <a:latin typeface="Century" pitchFamily="18" charset="0"/>
              </a:rPr>
              <a:t> глобальної злочинності і часто </a:t>
            </a: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latin typeface="Century" pitchFamily="18" charset="0"/>
              </a:rPr>
              <a:t>породжений регіональними </a:t>
            </a:r>
            <a:r>
              <a:rPr lang="uk-UA" sz="2300" b="1" dirty="0" err="1" smtClean="0">
                <a:latin typeface="Century" pitchFamily="18" charset="0"/>
              </a:rPr>
              <a:t>конфлік</a:t>
            </a:r>
            <a:r>
              <a:rPr lang="uk-UA" sz="2300" b="1" dirty="0" err="1" smtClean="0">
                <a:latin typeface="Arial" charset="0"/>
              </a:rPr>
              <a:t>-</a:t>
            </a:r>
            <a:endParaRPr lang="uk-UA" sz="2300" b="1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latin typeface="Century" pitchFamily="18" charset="0"/>
              </a:rPr>
              <a:t>тами. Щоб досягти своєї мети, терористи </a:t>
            </a: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latin typeface="Century" pitchFamily="18" charset="0"/>
              </a:rPr>
              <a:t>вдаються до захоплення </a:t>
            </a:r>
            <a:r>
              <a:rPr lang="uk-UA" sz="2300" b="1" dirty="0" err="1" smtClean="0">
                <a:latin typeface="Century" pitchFamily="18" charset="0"/>
              </a:rPr>
              <a:t>заруч</a:t>
            </a:r>
            <a:r>
              <a:rPr lang="uk-UA" sz="2300" b="1" dirty="0" err="1" smtClean="0">
                <a:latin typeface="Arial" charset="0"/>
              </a:rPr>
              <a:t>-</a:t>
            </a:r>
            <a:endParaRPr lang="uk-UA" sz="2300" b="1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uk-UA" sz="2300" b="1" dirty="0" err="1" smtClean="0">
                <a:latin typeface="Century" pitchFamily="18" charset="0"/>
              </a:rPr>
              <a:t>ників</a:t>
            </a:r>
            <a:r>
              <a:rPr lang="uk-UA" sz="2300" b="1" dirty="0" smtClean="0">
                <a:latin typeface="Century" pitchFamily="18" charset="0"/>
              </a:rPr>
              <a:t>, вибухів у літаках, потягах</a:t>
            </a:r>
            <a:r>
              <a:rPr lang="uk-UA" sz="2300" b="1" dirty="0" smtClean="0">
                <a:latin typeface="Arial" charset="0"/>
              </a:rPr>
              <a:t>,</a:t>
            </a: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latin typeface="Century" pitchFamily="18" charset="0"/>
              </a:rPr>
              <a:t>супермаркетах, розважальних </a:t>
            </a: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latin typeface="Century" pitchFamily="18" charset="0"/>
              </a:rPr>
              <a:t>центрах та інших місцях </a:t>
            </a:r>
            <a:r>
              <a:rPr lang="uk-UA" sz="2300" b="1" dirty="0" err="1" smtClean="0">
                <a:latin typeface="Century" pitchFamily="18" charset="0"/>
              </a:rPr>
              <a:t>масо</a:t>
            </a:r>
            <a:r>
              <a:rPr lang="uk-UA" sz="2300" b="1" dirty="0" err="1" smtClean="0">
                <a:latin typeface="Arial" charset="0"/>
              </a:rPr>
              <a:t>-</a:t>
            </a:r>
            <a:endParaRPr lang="uk-UA" sz="2300" b="1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uk-UA" sz="2300" b="1" dirty="0" err="1" smtClean="0">
                <a:latin typeface="Century" pitchFamily="18" charset="0"/>
              </a:rPr>
              <a:t>вого</a:t>
            </a:r>
            <a:r>
              <a:rPr lang="uk-UA" sz="2300" b="1" dirty="0" smtClean="0">
                <a:latin typeface="Century" pitchFamily="18" charset="0"/>
              </a:rPr>
              <a:t> скупчення людей.</a:t>
            </a:r>
          </a:p>
          <a:p>
            <a:pPr>
              <a:buFont typeface="Wingdings 2" pitchFamily="18" charset="2"/>
              <a:buNone/>
            </a:pPr>
            <a:endParaRPr lang="uk-UA" sz="2400" dirty="0" smtClean="0">
              <a:latin typeface="Century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2400" dirty="0" smtClean="0">
              <a:latin typeface="Century" pitchFamily="18" charset="0"/>
            </a:endParaRPr>
          </a:p>
        </p:txBody>
      </p:sp>
      <p:pic>
        <p:nvPicPr>
          <p:cNvPr id="27651" name="Picture 2" descr="F:\економіка\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000"/>
            <a:ext cx="2590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Місце для вмісту 3" descr="184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962400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pPr algn="ctr"/>
            <a:r>
              <a:rPr lang="uk-UA" dirty="0" smtClean="0"/>
              <a:t>Терористичні акти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828800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Теракт в Америці 11 вересня 2001 року… загинуло  близько 3000 людей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Теракт в </a:t>
            </a:r>
            <a:r>
              <a:rPr lang="uk-UA" sz="2000" dirty="0" smtClean="0"/>
              <a:t>П</a:t>
            </a:r>
            <a:r>
              <a:rPr lang="uk-UA" sz="2000" dirty="0" smtClean="0"/>
              <a:t>івнічній Осетії, </a:t>
            </a:r>
            <a:r>
              <a:rPr lang="uk-UA" sz="2000" dirty="0" err="1" smtClean="0"/>
              <a:t>Бесланська</a:t>
            </a:r>
            <a:r>
              <a:rPr lang="uk-UA" sz="2000" dirty="0" smtClean="0"/>
              <a:t> школа… Загинуло 364 людини… З них 185 – діти…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Вибух в московському метро…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Захоплення терористами театру…</a:t>
            </a:r>
          </a:p>
          <a:p>
            <a:r>
              <a:rPr lang="uk-UA" sz="2000" dirty="0" smtClean="0"/>
              <a:t>І цей список постійно продовжується…</a:t>
            </a:r>
            <a:endParaRPr lang="uk-UA" sz="2000" dirty="0"/>
          </a:p>
        </p:txBody>
      </p:sp>
      <p:pic>
        <p:nvPicPr>
          <p:cNvPr id="8" name="Рисунок 7" descr="teroris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038600"/>
            <a:ext cx="3742733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8249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0"/>
            <a:ext cx="3504789" cy="2743200"/>
          </a:xfrm>
          <a:prstGeom prst="rect">
            <a:avLst/>
          </a:prstGeom>
        </p:spPr>
      </p:pic>
      <p:pic>
        <p:nvPicPr>
          <p:cNvPr id="7" name="Рисунок 6" descr="918745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505200"/>
            <a:ext cx="2819400" cy="2913380"/>
          </a:xfrm>
          <a:prstGeom prst="rect">
            <a:avLst/>
          </a:prstGeom>
        </p:spPr>
      </p:pic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04800"/>
            <a:ext cx="2024743" cy="2362200"/>
          </a:xfrm>
          <a:prstGeom prst="rect">
            <a:avLst/>
          </a:prstGeom>
        </p:spPr>
      </p:pic>
      <p:pic>
        <p:nvPicPr>
          <p:cNvPr id="5" name="Рисунок 4" descr="48294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1905000"/>
            <a:ext cx="3333750" cy="2524125"/>
          </a:xfrm>
          <a:prstGeom prst="rect">
            <a:avLst/>
          </a:prstGeom>
        </p:spPr>
      </p:pic>
      <p:pic>
        <p:nvPicPr>
          <p:cNvPr id="4" name="Рисунок 3" descr="300px-WTCgroundze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84800" y="152400"/>
            <a:ext cx="3759200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152400"/>
            <a:ext cx="70966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 smtClean="0">
                <a:solidFill>
                  <a:schemeClr val="accent2">
                    <a:lumMod val="50000"/>
                  </a:schemeClr>
                </a:solidFill>
              </a:rPr>
              <a:t>11 вересня 2001р</a:t>
            </a:r>
            <a:endParaRPr lang="uk-UA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37175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uk-UA" b="1" dirty="0" smtClean="0"/>
              <a:t>   </a:t>
            </a:r>
            <a:r>
              <a:rPr lang="uk-UA" b="1" dirty="0" smtClean="0">
                <a:solidFill>
                  <a:srgbClr val="534733"/>
                </a:solidFill>
              </a:rPr>
              <a:t>Сучасне піратство</a:t>
            </a:r>
          </a:p>
          <a:p>
            <a:pPr>
              <a:buFont typeface="Wingdings 2" pitchFamily="18" charset="2"/>
              <a:buNone/>
            </a:pPr>
            <a:r>
              <a:rPr lang="uk-UA" sz="2300" b="1" u="sng" dirty="0" smtClean="0">
                <a:solidFill>
                  <a:srgbClr val="422E2E"/>
                </a:solidFill>
                <a:latin typeface="Century" pitchFamily="18" charset="0"/>
              </a:rPr>
              <a:t>Піратство, морський розбій </a:t>
            </a:r>
            <a:r>
              <a:rPr lang="uk-UA" sz="2300" b="1" dirty="0" smtClean="0">
                <a:solidFill>
                  <a:srgbClr val="422E2E"/>
                </a:solidFill>
                <a:latin typeface="Century" pitchFamily="18" charset="0"/>
              </a:rPr>
              <a:t>–</a:t>
            </a: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422E2E"/>
                </a:solidFill>
                <a:latin typeface="Century" pitchFamily="18" charset="0"/>
              </a:rPr>
              <a:t>напад  у відкритому морі на </a:t>
            </a: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422E2E"/>
                </a:solidFill>
                <a:latin typeface="Century" pitchFamily="18" charset="0"/>
              </a:rPr>
              <a:t>судна з метою захоплення, </a:t>
            </a:r>
            <a:r>
              <a:rPr lang="uk-UA" sz="2300" b="1" dirty="0" err="1" smtClean="0">
                <a:solidFill>
                  <a:srgbClr val="422E2E"/>
                </a:solidFill>
                <a:latin typeface="Century" pitchFamily="18" charset="0"/>
              </a:rPr>
              <a:t>по</a:t>
            </a:r>
            <a:r>
              <a:rPr lang="uk-UA" sz="2300" b="1" dirty="0" err="1" smtClean="0">
                <a:solidFill>
                  <a:srgbClr val="422E2E"/>
                </a:solidFill>
                <a:latin typeface="Arial" charset="0"/>
              </a:rPr>
              <a:t>-</a:t>
            </a:r>
            <a:endParaRPr lang="uk-UA" sz="2300" b="1" dirty="0" smtClean="0">
              <a:solidFill>
                <a:srgbClr val="422E2E"/>
              </a:solidFill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422E2E"/>
                </a:solidFill>
                <a:latin typeface="Century" pitchFamily="18" charset="0"/>
              </a:rPr>
              <a:t>грабування або потоплення їх.</a:t>
            </a: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422E2E"/>
                </a:solidFill>
                <a:latin typeface="Century" pitchFamily="18" charset="0"/>
              </a:rPr>
              <a:t>Найбільш небезпечними є води</a:t>
            </a: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422E2E"/>
                </a:solidFill>
                <a:latin typeface="Century" pitchFamily="18" charset="0"/>
              </a:rPr>
              <a:t>Південної та Центральної Америки, західне та східне</a:t>
            </a: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422E2E"/>
                </a:solidFill>
                <a:latin typeface="Century" pitchFamily="18" charset="0"/>
              </a:rPr>
              <a:t>узбережжя Африки, райони  Південно-Східної Азії</a:t>
            </a:r>
            <a:r>
              <a:rPr lang="uk-UA" sz="2400" b="1" dirty="0" smtClean="0">
                <a:solidFill>
                  <a:srgbClr val="422E2E"/>
                </a:solidFill>
                <a:latin typeface="Century" pitchFamily="18" charset="0"/>
              </a:rPr>
              <a:t>.</a:t>
            </a:r>
            <a:endParaRPr lang="ru-RU" sz="2400" b="1" dirty="0" smtClean="0">
              <a:solidFill>
                <a:srgbClr val="422E2E"/>
              </a:solidFill>
              <a:latin typeface="Century" pitchFamily="18" charset="0"/>
            </a:endParaRPr>
          </a:p>
        </p:txBody>
      </p:sp>
      <p:pic>
        <p:nvPicPr>
          <p:cNvPr id="28675" name="Picture 6" descr="317fdf6b2d_1346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62400"/>
            <a:ext cx="3924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20090107-14000999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62400"/>
            <a:ext cx="383381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42417_pir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858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533400"/>
            <a:ext cx="8183562" cy="5337175"/>
          </a:xfrm>
        </p:spPr>
        <p:txBody>
          <a:bodyPr>
            <a:noAutofit/>
          </a:bodyPr>
          <a:lstStyle/>
          <a:p>
            <a:r>
              <a:rPr lang="uk-UA" sz="2300" b="1" u="sng" dirty="0" smtClean="0">
                <a:solidFill>
                  <a:srgbClr val="704A3D"/>
                </a:solidFill>
                <a:latin typeface="Century" pitchFamily="18" charset="0"/>
              </a:rPr>
              <a:t>Глобальні проблеми людства </a:t>
            </a:r>
            <a:r>
              <a:rPr lang="uk-UA" sz="2300" b="1" dirty="0" smtClean="0">
                <a:solidFill>
                  <a:srgbClr val="704A3D"/>
                </a:solidFill>
                <a:latin typeface="Century" pitchFamily="18" charset="0"/>
              </a:rPr>
              <a:t>(</a:t>
            </a:r>
            <a:r>
              <a:rPr lang="uk-UA" sz="2300" b="1" dirty="0" err="1" smtClean="0">
                <a:solidFill>
                  <a:srgbClr val="704A3D"/>
                </a:solidFill>
                <a:latin typeface="Century" pitchFamily="18" charset="0"/>
              </a:rPr>
              <a:t>“глобальний”</a:t>
            </a:r>
            <a:r>
              <a:rPr lang="uk-UA" sz="2300" b="1" dirty="0" smtClean="0">
                <a:solidFill>
                  <a:srgbClr val="704A3D"/>
                </a:solidFill>
                <a:latin typeface="Century" pitchFamily="18" charset="0"/>
              </a:rPr>
              <a:t> від </a:t>
            </a:r>
            <a:r>
              <a:rPr lang="uk-UA" sz="2300" b="1" dirty="0" err="1" smtClean="0">
                <a:solidFill>
                  <a:srgbClr val="704A3D"/>
                </a:solidFill>
                <a:latin typeface="Century" pitchFamily="18" charset="0"/>
              </a:rPr>
              <a:t>франц</a:t>
            </a:r>
            <a:r>
              <a:rPr lang="uk-UA" sz="2300" b="1" dirty="0" smtClean="0">
                <a:solidFill>
                  <a:srgbClr val="704A3D"/>
                </a:solidFill>
                <a:latin typeface="Century" pitchFamily="18" charset="0"/>
              </a:rPr>
              <a:t>. “</a:t>
            </a:r>
            <a:r>
              <a:rPr lang="en-US" sz="2300" b="1" dirty="0" smtClean="0">
                <a:solidFill>
                  <a:srgbClr val="704A3D"/>
                </a:solidFill>
                <a:latin typeface="Century" pitchFamily="18" charset="0"/>
              </a:rPr>
              <a:t>global</a:t>
            </a:r>
            <a:r>
              <a:rPr lang="uk-UA" sz="2300" b="1" dirty="0" smtClean="0">
                <a:solidFill>
                  <a:srgbClr val="704A3D"/>
                </a:solidFill>
                <a:latin typeface="Century" pitchFamily="18" charset="0"/>
              </a:rPr>
              <a:t>” – </a:t>
            </a:r>
            <a:r>
              <a:rPr lang="uk-UA" sz="2300" b="1" dirty="0" err="1" smtClean="0">
                <a:solidFill>
                  <a:srgbClr val="704A3D"/>
                </a:solidFill>
                <a:latin typeface="Century" pitchFamily="18" charset="0"/>
              </a:rPr>
              <a:t>“загальний</a:t>
            </a:r>
            <a:r>
              <a:rPr lang="uk-UA" sz="2300" b="1" dirty="0" smtClean="0">
                <a:solidFill>
                  <a:srgbClr val="704A3D"/>
                </a:solidFill>
                <a:latin typeface="Century" pitchFamily="18" charset="0"/>
              </a:rPr>
              <a:t>, </a:t>
            </a:r>
            <a:r>
              <a:rPr lang="uk-UA" sz="2300" b="1" dirty="0" err="1" smtClean="0">
                <a:solidFill>
                  <a:srgbClr val="704A3D"/>
                </a:solidFill>
                <a:latin typeface="Century" pitchFamily="18" charset="0"/>
              </a:rPr>
              <a:t>“всесвітній”</a:t>
            </a:r>
            <a:r>
              <a:rPr lang="uk-UA" sz="2300" b="1" dirty="0" smtClean="0">
                <a:solidFill>
                  <a:srgbClr val="704A3D"/>
                </a:solidFill>
                <a:latin typeface="Century" pitchFamily="18" charset="0"/>
              </a:rPr>
              <a:t>) – це загальні, всесвітні проблеми, які стосуються не лише однієї окремо взятої держави, а й усіх країн світу.</a:t>
            </a:r>
          </a:p>
          <a:p>
            <a:r>
              <a:rPr lang="uk-UA" sz="2300" b="1" dirty="0" smtClean="0">
                <a:solidFill>
                  <a:srgbClr val="704A3D"/>
                </a:solidFill>
                <a:latin typeface="Century" pitchFamily="18" charset="0"/>
              </a:rPr>
              <a:t>Політичні, економічні і соціальні проблеми, які стосуються інтересів усіх країн і народів, усього людства, називають глобальними.</a:t>
            </a:r>
          </a:p>
          <a:p>
            <a:r>
              <a:rPr lang="uk-UA" sz="2300" b="1" dirty="0" smtClean="0">
                <a:solidFill>
                  <a:srgbClr val="704A3D"/>
                </a:solidFill>
                <a:latin typeface="Century" pitchFamily="18" charset="0"/>
              </a:rPr>
              <a:t>Глобальні проблеми виникли на рубежі ХІХ і ХХ століть.</a:t>
            </a:r>
          </a:p>
          <a:p>
            <a:r>
              <a:rPr lang="uk-UA" sz="2300" b="1" dirty="0" smtClean="0">
                <a:solidFill>
                  <a:srgbClr val="704A3D"/>
                </a:solidFill>
                <a:latin typeface="Century" pitchFamily="18" charset="0"/>
              </a:rPr>
              <a:t>Усі глобальні проблеми можна поділити на політичні, економічні, демографічні, соціальні та екологічні.</a:t>
            </a:r>
          </a:p>
          <a:p>
            <a:r>
              <a:rPr lang="uk-UA" sz="2300" b="1" dirty="0" smtClean="0">
                <a:solidFill>
                  <a:srgbClr val="704A3D"/>
                </a:solidFill>
                <a:latin typeface="Century" pitchFamily="18" charset="0"/>
              </a:rPr>
              <a:t>Наприкінці 60-</a:t>
            </a:r>
            <a:r>
              <a:rPr lang="uk-UA" sz="2300" b="1" dirty="0" smtClean="0">
                <a:solidFill>
                  <a:srgbClr val="704A3D"/>
                </a:solidFill>
                <a:latin typeface="Arial" charset="0"/>
              </a:rPr>
              <a:t>х </a:t>
            </a:r>
            <a:r>
              <a:rPr lang="uk-UA" sz="2300" b="1" dirty="0" smtClean="0">
                <a:solidFill>
                  <a:srgbClr val="704A3D"/>
                </a:solidFill>
                <a:latin typeface="Century" pitchFamily="18" charset="0"/>
              </a:rPr>
              <a:t>на початку 70-х рр. ХХ ст. сформувалася нова міждисциплінарна наука – </a:t>
            </a:r>
            <a:r>
              <a:rPr lang="uk-UA" sz="2300" b="1" dirty="0" err="1" smtClean="0">
                <a:solidFill>
                  <a:srgbClr val="704A3D"/>
                </a:solidFill>
                <a:latin typeface="Century" pitchFamily="18" charset="0"/>
              </a:rPr>
              <a:t>глобалістика</a:t>
            </a:r>
            <a:r>
              <a:rPr lang="uk-UA" sz="2300" b="1" dirty="0" smtClean="0">
                <a:solidFill>
                  <a:srgbClr val="704A3D"/>
                </a:solidFill>
                <a:latin typeface="Century" pitchFamily="18" charset="0"/>
              </a:rPr>
              <a:t>.</a:t>
            </a:r>
            <a:endParaRPr lang="ru-RU" sz="2300" b="1" dirty="0" smtClean="0">
              <a:solidFill>
                <a:srgbClr val="704A3D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7620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Система міжнародних екологічних організацій: </a:t>
            </a:r>
            <a:endParaRPr lang="uk-UA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1447800"/>
            <a:ext cx="441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Світова комісія з навколишнього середовища і розвитку (</a:t>
            </a:r>
            <a:r>
              <a:rPr lang="en-US" dirty="0" smtClean="0"/>
              <a:t>WCED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Світова промислова рада з навколишнього середовища (</a:t>
            </a:r>
            <a:r>
              <a:rPr lang="en-US" dirty="0" smtClean="0"/>
              <a:t>WICE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Коаліція на підтримку екологічної відповідальності компаній (</a:t>
            </a:r>
            <a:r>
              <a:rPr lang="en-US" dirty="0" smtClean="0"/>
              <a:t>CERES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Консультативний комітет із питань бізнесу і навколишнього середовища (АСВЕ</a:t>
            </a:r>
            <a:r>
              <a:rPr lang="uk-UA" dirty="0" smtClean="0"/>
              <a:t>)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Комітет СОТ з торгівлі та навколишнього </a:t>
            </a:r>
            <a:r>
              <a:rPr lang="uk-UA" dirty="0" smtClean="0"/>
              <a:t>середовища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Глобальний екологічний фонд ринків, що розвиваються (СЕЕМЕ</a:t>
            </a:r>
            <a:r>
              <a:rPr lang="uk-UA" dirty="0" smtClean="0"/>
              <a:t>)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uk-UA" dirty="0" err="1" smtClean="0"/>
              <a:t>Північно-Американський</a:t>
            </a:r>
            <a:r>
              <a:rPr lang="uk-UA" dirty="0" smtClean="0"/>
              <a:t> екологічний фонд (МАЕЕ</a:t>
            </a:r>
            <a:r>
              <a:rPr lang="uk-UA" dirty="0" smtClean="0"/>
              <a:t>)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Скандинавська екологічна фінансова корпорація (МЕЕСО) та ін.</a:t>
            </a:r>
            <a:br>
              <a:rPr lang="uk-UA" dirty="0" smtClean="0"/>
            </a:br>
            <a:endParaRPr lang="uk-UA" dirty="0" smtClean="0"/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" name="Рисунок 9" descr="213-mijnar-o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971800"/>
            <a:ext cx="2438400" cy="3124200"/>
          </a:xfrm>
          <a:prstGeom prst="rect">
            <a:avLst/>
          </a:prstGeom>
        </p:spPr>
      </p:pic>
      <p:pic>
        <p:nvPicPr>
          <p:cNvPr id="11" name="Рисунок 10" descr="WCED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295400"/>
            <a:ext cx="1333500" cy="13144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108575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uk-UA" dirty="0" smtClean="0"/>
              <a:t>				</a:t>
            </a:r>
            <a:r>
              <a:rPr lang="uk-UA" b="1" dirty="0" smtClean="0">
                <a:solidFill>
                  <a:srgbClr val="7030A0"/>
                </a:solidFill>
              </a:rPr>
              <a:t>Висновок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uk-UA" sz="2400" b="1" dirty="0" smtClean="0">
                <a:solidFill>
                  <a:srgbClr val="7030A0"/>
                </a:solidFill>
                <a:latin typeface="Century" pitchFamily="18" charset="0"/>
              </a:rPr>
              <a:t>		Глобальність проблем потребує таких же глобальних, загальних дій. Жодна проблема не може бути розв’язана індивідуально, бо всі проблеми взаємопов’язані між собою</a:t>
            </a:r>
            <a:r>
              <a:rPr lang="uk-UA" sz="2400" b="1" dirty="0" smtClean="0">
                <a:solidFill>
                  <a:srgbClr val="7030A0"/>
                </a:solidFill>
                <a:latin typeface="Arial" charset="0"/>
              </a:rPr>
              <a:t>:</a:t>
            </a:r>
            <a:r>
              <a:rPr lang="uk-UA" sz="2400" b="1" dirty="0" smtClean="0">
                <a:solidFill>
                  <a:srgbClr val="7030A0"/>
                </a:solidFill>
                <a:latin typeface="Century" pitchFamily="18" charset="0"/>
              </a:rPr>
              <a:t> енергетична й сировинна з екологічною, демографічна з продовольчою та проблемою подолання економічної відсталості та ін. Зменшення витрат на гонку озброєнь дасть змогу розв’язати соціальні, екологічні та інші проблеми. Зменшення </a:t>
            </a:r>
            <a:r>
              <a:rPr lang="uk-UA" sz="2400" b="1" dirty="0" err="1" smtClean="0">
                <a:solidFill>
                  <a:srgbClr val="7030A0"/>
                </a:solidFill>
                <a:latin typeface="Century" pitchFamily="18" charset="0"/>
              </a:rPr>
              <a:t>матеріало</a:t>
            </a:r>
            <a:r>
              <a:rPr lang="uk-UA" sz="2400" b="1" dirty="0" err="1" smtClean="0">
                <a:solidFill>
                  <a:srgbClr val="7030A0"/>
                </a:solidFill>
                <a:latin typeface="Arial" charset="0"/>
              </a:rPr>
              <a:t>-</a:t>
            </a:r>
            <a:r>
              <a:rPr lang="uk-UA" sz="2400" b="1" dirty="0" smtClean="0">
                <a:solidFill>
                  <a:srgbClr val="7030A0"/>
                </a:solidFill>
                <a:latin typeface="Century" pitchFamily="18" charset="0"/>
              </a:rPr>
              <a:t> та </a:t>
            </a:r>
            <a:r>
              <a:rPr lang="uk-UA" sz="2400" b="1" dirty="0" err="1" smtClean="0">
                <a:solidFill>
                  <a:srgbClr val="7030A0"/>
                </a:solidFill>
                <a:latin typeface="Century" pitchFamily="18" charset="0"/>
              </a:rPr>
              <a:t>енергомісткості</a:t>
            </a:r>
            <a:r>
              <a:rPr lang="uk-UA" sz="2400" b="1" dirty="0" smtClean="0">
                <a:solidFill>
                  <a:srgbClr val="7030A0"/>
                </a:solidFill>
                <a:latin typeface="Century" pitchFamily="18" charset="0"/>
              </a:rPr>
              <a:t> продукції сприятиме вирішенню не лише економічних, а й екологічних проблем.</a:t>
            </a:r>
            <a:endParaRPr lang="ru-RU" sz="2400" b="1" dirty="0" smtClean="0">
              <a:solidFill>
                <a:srgbClr val="7030A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743200"/>
            <a:ext cx="5727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accent6">
                    <a:lumMod val="75000"/>
                  </a:schemeClr>
                </a:solidFill>
              </a:rPr>
              <a:t>Дякую за увагу!</a:t>
            </a:r>
            <a:endParaRPr lang="uk-UA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85800"/>
            <a:ext cx="6934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Класифікація глобальних проблем за сферами дії</a:t>
            </a:r>
            <a:r>
              <a:rPr lang="uk-UA" sz="23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uk-UA" sz="23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2743200" y="3352800"/>
            <a:ext cx="1219200" cy="1066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724400" y="3276600"/>
            <a:ext cx="1371600" cy="1066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276600" y="2438400"/>
            <a:ext cx="2133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762000" y="1676400"/>
            <a:ext cx="28194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 сфера – проблеми</a:t>
            </a:r>
          </a:p>
          <a:p>
            <a:pPr algn="ctr"/>
            <a:r>
              <a:rPr lang="uk-UA" dirty="0" smtClean="0"/>
              <a:t>взаємодії природи</a:t>
            </a:r>
          </a:p>
          <a:p>
            <a:pPr algn="ctr"/>
            <a:r>
              <a:rPr lang="uk-UA" dirty="0" smtClean="0"/>
              <a:t>І суспільства</a:t>
            </a:r>
            <a:endParaRPr lang="uk-UA" dirty="0"/>
          </a:p>
        </p:txBody>
      </p:sp>
      <p:sp>
        <p:nvSpPr>
          <p:cNvPr id="6" name="Овал 5"/>
          <p:cNvSpPr/>
          <p:nvPr/>
        </p:nvSpPr>
        <p:spPr>
          <a:xfrm>
            <a:off x="5257800" y="1600200"/>
            <a:ext cx="28956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ІІ сфера – проблеми</a:t>
            </a:r>
          </a:p>
          <a:p>
            <a:pPr algn="ctr"/>
            <a:r>
              <a:rPr lang="uk-UA" dirty="0" smtClean="0"/>
              <a:t>Суспільних</a:t>
            </a:r>
          </a:p>
          <a:p>
            <a:pPr algn="ctr"/>
            <a:r>
              <a:rPr lang="uk-UA" dirty="0" smtClean="0"/>
              <a:t>взаємовідносин</a:t>
            </a: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3048000" y="4343400"/>
            <a:ext cx="28194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ІІІ сфера – проблеми</a:t>
            </a:r>
          </a:p>
          <a:p>
            <a:pPr algn="ctr"/>
            <a:r>
              <a:rPr lang="uk-UA" dirty="0" smtClean="0"/>
              <a:t>розвитку </a:t>
            </a:r>
            <a:r>
              <a:rPr lang="uk-UA" dirty="0" smtClean="0"/>
              <a:t>людини і</a:t>
            </a:r>
            <a:endParaRPr lang="uk-UA" dirty="0" smtClean="0"/>
          </a:p>
          <a:p>
            <a:pPr algn="ctr"/>
            <a:r>
              <a:rPr lang="uk-UA" dirty="0" smtClean="0"/>
              <a:t>забезпечення</a:t>
            </a:r>
            <a:endParaRPr lang="uk-UA" dirty="0" smtClean="0"/>
          </a:p>
          <a:p>
            <a:pPr algn="ctr"/>
            <a:r>
              <a:rPr lang="uk-UA" dirty="0" smtClean="0"/>
              <a:t>її майбутнього</a:t>
            </a: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 animBg="1"/>
      <p:bldP spid="6" grpId="1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609600"/>
            <a:ext cx="7772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latin typeface="Century" pitchFamily="18" charset="0"/>
              </a:rPr>
              <a:t>Глобальні проблеми людства</a:t>
            </a:r>
            <a:endParaRPr lang="ru-RU" sz="2600" b="1" dirty="0">
              <a:latin typeface="Century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514600" y="1066800"/>
            <a:ext cx="48418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477000" y="1066800"/>
            <a:ext cx="48418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09600" y="1600200"/>
            <a:ext cx="4191000" cy="4800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latin typeface="Century" pitchFamily="18" charset="0"/>
              </a:rPr>
              <a:t>Проблеми, що стосуються взаємин усередині людської спільноти: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200" dirty="0"/>
              <a:t> </a:t>
            </a:r>
            <a:r>
              <a:rPr lang="uk-UA" sz="2300" dirty="0">
                <a:latin typeface="Century" pitchFamily="18" charset="0"/>
              </a:rPr>
              <a:t>проблема збереження миру і відвернення загрози війни;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300" dirty="0">
                <a:latin typeface="Century" pitchFamily="18" charset="0"/>
              </a:rPr>
              <a:t> подолання економічної відсталості бідних країн;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300" dirty="0">
                <a:latin typeface="Century" pitchFamily="18" charset="0"/>
              </a:rPr>
              <a:t> демографічна;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300" dirty="0">
                <a:latin typeface="Century" pitchFamily="18" charset="0"/>
              </a:rPr>
              <a:t> ліквідація небезпечних хвороб;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300" dirty="0">
                <a:latin typeface="Century" pitchFamily="18" charset="0"/>
              </a:rPr>
              <a:t> міжнародний тероризм;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300" dirty="0">
                <a:latin typeface="Century" pitchFamily="18" charset="0"/>
              </a:rPr>
              <a:t> міжнародна злочинність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dirty="0">
              <a:latin typeface="Century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953000" y="1600200"/>
            <a:ext cx="3733800" cy="4800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latin typeface="Century" pitchFamily="18" charset="0"/>
              </a:rPr>
              <a:t>Проблеми, що є результатом взаємин між суспільством і природою: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dirty="0"/>
              <a:t> </a:t>
            </a:r>
            <a:r>
              <a:rPr lang="uk-UA" sz="2400" dirty="0">
                <a:latin typeface="Century" pitchFamily="18" charset="0"/>
              </a:rPr>
              <a:t>екологічна;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>
                <a:latin typeface="Century" pitchFamily="18" charset="0"/>
              </a:rPr>
              <a:t> сировинна;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>
                <a:latin typeface="Century" pitchFamily="18" charset="0"/>
              </a:rPr>
              <a:t> енергетична;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>
                <a:latin typeface="Century" pitchFamily="18" charset="0"/>
              </a:rPr>
              <a:t> продовольча;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>
                <a:latin typeface="Century" pitchFamily="18" charset="0"/>
              </a:rPr>
              <a:t> освоєння Світового океану;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>
                <a:latin typeface="Century" pitchFamily="18" charset="0"/>
              </a:rPr>
              <a:t> освоєння космосу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4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33400"/>
            <a:ext cx="8183563" cy="281940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uk-UA" b="1" dirty="0" smtClean="0">
                <a:solidFill>
                  <a:srgbClr val="704A3D"/>
                </a:solidFill>
              </a:rPr>
              <a:t>Проблема збереження миру й відвернення загрози війни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300" b="1" dirty="0" smtClean="0">
                <a:solidFill>
                  <a:srgbClr val="534733"/>
                </a:solidFill>
                <a:latin typeface="Century" pitchFamily="18" charset="0"/>
              </a:rPr>
              <a:t>За минулі 5500 років відбулося 15000 воєн, у яких загинуло понад 4 млрд. людей.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300" b="1" dirty="0" smtClean="0">
                <a:solidFill>
                  <a:srgbClr val="534733"/>
                </a:solidFill>
                <a:latin typeface="Century" pitchFamily="18" charset="0"/>
              </a:rPr>
              <a:t>Перша світова війна обійшлася людству у 50 млрд. доларів, Друга світова – в 10 разів більше.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300" b="1" dirty="0" smtClean="0">
                <a:solidFill>
                  <a:srgbClr val="534733"/>
                </a:solidFill>
                <a:latin typeface="Century" pitchFamily="18" charset="0"/>
              </a:rPr>
              <a:t>Щороку на військові цілі витрачається понад 1 трлн. доларів.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300" b="1" dirty="0" smtClean="0">
                <a:solidFill>
                  <a:srgbClr val="534733"/>
                </a:solidFill>
                <a:latin typeface="Century" pitchFamily="18" charset="0"/>
              </a:rPr>
              <a:t>Особливу небезпеку становить ядерна зброя, яку мають 6 держав: США, Росія, Китай, Велика Британія, Франція, Індія.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300" b="1" dirty="0" smtClean="0">
                <a:solidFill>
                  <a:srgbClr val="534733"/>
                </a:solidFill>
                <a:latin typeface="Century" pitchFamily="18" charset="0"/>
              </a:rPr>
              <a:t> За </a:t>
            </a:r>
            <a:r>
              <a:rPr lang="uk-UA" sz="2300" b="1" dirty="0" smtClean="0">
                <a:solidFill>
                  <a:schemeClr val="bg2">
                    <a:lumMod val="25000"/>
                  </a:schemeClr>
                </a:solidFill>
                <a:latin typeface="Century" pitchFamily="18" charset="0"/>
              </a:rPr>
              <a:t>даними</a:t>
            </a:r>
            <a:r>
              <a:rPr lang="uk-UA" sz="2300" b="1" dirty="0" smtClean="0">
                <a:solidFill>
                  <a:srgbClr val="534733"/>
                </a:solidFill>
                <a:latin typeface="Century" pitchFamily="18" charset="0"/>
              </a:rPr>
              <a:t> ЮНЕСКО, в галузях військово</a:t>
            </a:r>
            <a:r>
              <a:rPr lang="uk-UA" sz="2300" b="1" dirty="0" smtClean="0">
                <a:solidFill>
                  <a:srgbClr val="534733"/>
                </a:solidFill>
                <a:latin typeface="Arial" charset="0"/>
              </a:rPr>
              <a:t>-</a:t>
            </a:r>
            <a:r>
              <a:rPr lang="uk-UA" sz="2300" b="1" dirty="0" smtClean="0">
                <a:solidFill>
                  <a:srgbClr val="534733"/>
                </a:solidFill>
                <a:latin typeface="Century" pitchFamily="18" charset="0"/>
              </a:rPr>
              <a:t>промислового комплексу працюють 50 млн. осіб, до військових розробок залучено 1/5 науковців світу.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300" b="1" dirty="0" smtClean="0">
                <a:solidFill>
                  <a:srgbClr val="534733"/>
                </a:solidFill>
                <a:latin typeface="Century" pitchFamily="18" charset="0"/>
              </a:rPr>
              <a:t>Систематично в світі виникають десятки </a:t>
            </a:r>
            <a:r>
              <a:rPr lang="uk-UA" sz="2300" b="1" dirty="0" err="1" smtClean="0">
                <a:solidFill>
                  <a:srgbClr val="534733"/>
                </a:solidFill>
                <a:latin typeface="Century" pitchFamily="18" charset="0"/>
              </a:rPr>
              <a:t>“гарячих</a:t>
            </a:r>
            <a:r>
              <a:rPr lang="uk-UA" sz="2300" b="1" dirty="0" smtClean="0">
                <a:solidFill>
                  <a:srgbClr val="534733"/>
                </a:solidFill>
                <a:latin typeface="Century" pitchFamily="18" charset="0"/>
              </a:rPr>
              <a:t> </a:t>
            </a:r>
            <a:r>
              <a:rPr lang="uk-UA" sz="2300" b="1" dirty="0" err="1" smtClean="0">
                <a:solidFill>
                  <a:srgbClr val="534733"/>
                </a:solidFill>
                <a:latin typeface="Century" pitchFamily="18" charset="0"/>
              </a:rPr>
              <a:t>точок”</a:t>
            </a:r>
            <a:r>
              <a:rPr lang="uk-UA" sz="2300" b="1" dirty="0" smtClean="0">
                <a:solidFill>
                  <a:srgbClr val="534733"/>
                </a:solidFill>
                <a:latin typeface="Century" pitchFamily="18" charset="0"/>
              </a:rPr>
              <a:t> (Палестина, Пакистан, Судан, Афганістан)</a:t>
            </a:r>
          </a:p>
        </p:txBody>
      </p:sp>
      <p:pic>
        <p:nvPicPr>
          <p:cNvPr id="4" name="Рисунок 3" descr="i2_a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86200"/>
            <a:ext cx="3048000" cy="2286000"/>
          </a:xfrm>
          <a:prstGeom prst="rect">
            <a:avLst/>
          </a:prstGeom>
        </p:spPr>
      </p:pic>
      <p:pic>
        <p:nvPicPr>
          <p:cNvPr id="5" name="Рисунок 4" descr="_4_20110220_1453566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191000"/>
            <a:ext cx="2743200" cy="2057400"/>
          </a:xfrm>
          <a:prstGeom prst="rect">
            <a:avLst/>
          </a:prstGeom>
        </p:spPr>
      </p:pic>
      <p:pic>
        <p:nvPicPr>
          <p:cNvPr id="6" name="Рисунок 5" descr="khudoy-mir-luchshe-dobroy-voy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3200400"/>
            <a:ext cx="2971800" cy="185737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militexp.com/1102092.files/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304800"/>
            <a:ext cx="3794125" cy="3048000"/>
          </a:xfrm>
        </p:spPr>
      </p:pic>
      <p:pic>
        <p:nvPicPr>
          <p:cNvPr id="17411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4721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33400"/>
            <a:ext cx="38862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30225"/>
            <a:ext cx="8458200" cy="594677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uk-UA" b="1" dirty="0" smtClean="0">
                <a:solidFill>
                  <a:srgbClr val="00B050"/>
                </a:solidFill>
              </a:rPr>
              <a:t>Екологічна проблема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uk-UA" sz="1100" b="1" dirty="0" smtClean="0">
              <a:solidFill>
                <a:srgbClr val="00B050"/>
              </a:solidFill>
            </a:endParaRP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800" b="1" dirty="0" smtClean="0">
                <a:solidFill>
                  <a:srgbClr val="00B050"/>
                </a:solidFill>
                <a:latin typeface="Century" pitchFamily="18" charset="0"/>
              </a:rPr>
              <a:t>	</a:t>
            </a:r>
            <a:r>
              <a:rPr lang="uk-UA" sz="2400" b="1" dirty="0" smtClean="0">
                <a:solidFill>
                  <a:srgbClr val="494142"/>
                </a:solidFill>
                <a:latin typeface="Century" pitchFamily="18" charset="0"/>
              </a:rPr>
              <a:t>Це проблема взаємодії суспільства і природи, що пов’язана з господарською діяльністю людини, і супроводжується швидким руйнуванням природного довкілля та перетворенням дедалі більшої частини Землі на непридатні для життя території. Основна причина виникнення глобальних екологічних проблем – нераціональне природокористування.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400" b="1" dirty="0" smtClean="0">
                <a:solidFill>
                  <a:srgbClr val="494142"/>
                </a:solidFill>
                <a:latin typeface="Century" pitchFamily="18" charset="0"/>
              </a:rPr>
              <a:t>	</a:t>
            </a:r>
            <a:r>
              <a:rPr lang="uk-UA" sz="2400" b="1" u="sng" dirty="0" smtClean="0">
                <a:solidFill>
                  <a:srgbClr val="494142"/>
                </a:solidFill>
                <a:latin typeface="Century" pitchFamily="18" charset="0"/>
              </a:rPr>
              <a:t>Основні прояви екологічної проблеми: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494142"/>
                </a:solidFill>
                <a:latin typeface="Century" pitchFamily="18" charset="0"/>
              </a:rPr>
              <a:t> глобальне потепління;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494142"/>
                </a:solidFill>
                <a:latin typeface="Century" pitchFamily="18" charset="0"/>
              </a:rPr>
              <a:t> руйнування озонового шару;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494142"/>
                </a:solidFill>
                <a:latin typeface="Century" pitchFamily="18" charset="0"/>
              </a:rPr>
              <a:t> скорочення площі лісів;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494142"/>
                </a:solidFill>
                <a:latin typeface="Century" pitchFamily="18" charset="0"/>
              </a:rPr>
              <a:t> </a:t>
            </a:r>
            <a:r>
              <a:rPr lang="uk-UA" sz="2400" b="1" dirty="0" err="1" smtClean="0">
                <a:solidFill>
                  <a:srgbClr val="494142"/>
                </a:solidFill>
                <a:latin typeface="Century" pitchFamily="18" charset="0"/>
              </a:rPr>
              <a:t>опустелювання</a:t>
            </a:r>
            <a:r>
              <a:rPr lang="uk-UA" sz="2400" b="1" dirty="0" smtClean="0">
                <a:solidFill>
                  <a:srgbClr val="494142"/>
                </a:solidFill>
                <a:latin typeface="Century" pitchFamily="18" charset="0"/>
              </a:rPr>
              <a:t> (збільшення площ пустельних земель);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494142"/>
                </a:solidFill>
                <a:latin typeface="Century" pitchFamily="18" charset="0"/>
              </a:rPr>
              <a:t> дефіцит прісних водних ресурсів;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494142"/>
                </a:solidFill>
                <a:latin typeface="Century" pitchFamily="18" charset="0"/>
              </a:rPr>
              <a:t>проблема збереження зникаючих видів рослин і тварин;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494142"/>
                </a:solidFill>
                <a:latin typeface="Century" pitchFamily="18" charset="0"/>
              </a:rPr>
              <a:t> проблема відходів.</a:t>
            </a:r>
            <a:r>
              <a:rPr lang="uk-UA" sz="2400" dirty="0" smtClean="0">
                <a:latin typeface="Century" pitchFamily="18" charset="0"/>
              </a:rPr>
              <a:t>	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1722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  </a:t>
            </a:r>
            <a:r>
              <a:rPr lang="uk-UA" sz="2300" dirty="0" smtClean="0">
                <a:solidFill>
                  <a:srgbClr val="002060"/>
                </a:solidFill>
                <a:effectLst/>
                <a:latin typeface="Century" pitchFamily="18" charset="0"/>
              </a:rPr>
              <a:t>Основними джерелами шкідливих </a:t>
            </a:r>
            <a:br>
              <a:rPr lang="uk-UA" sz="2300" dirty="0" smtClean="0">
                <a:solidFill>
                  <a:srgbClr val="002060"/>
                </a:solidFill>
                <a:effectLst/>
                <a:latin typeface="Century" pitchFamily="18" charset="0"/>
              </a:rPr>
            </a:br>
            <a:r>
              <a:rPr lang="uk-UA" sz="2300" dirty="0" smtClean="0">
                <a:solidFill>
                  <a:srgbClr val="002060"/>
                </a:solidFill>
                <a:effectLst/>
                <a:latin typeface="Century" pitchFamily="18" charset="0"/>
              </a:rPr>
              <a:t>			    викидів є промисловість (</a:t>
            </a:r>
            <a:r>
              <a:rPr lang="uk-UA" sz="2300" dirty="0" err="1" smtClean="0">
                <a:solidFill>
                  <a:srgbClr val="002060"/>
                </a:solidFill>
                <a:effectLst/>
                <a:latin typeface="Century" pitchFamily="18" charset="0"/>
              </a:rPr>
              <a:t>гірничо</a:t>
            </a:r>
            <a:r>
              <a:rPr lang="uk-UA" sz="2300" dirty="0" err="1" smtClean="0">
                <a:solidFill>
                  <a:srgbClr val="002060"/>
                </a:solidFill>
                <a:effectLst/>
                <a:latin typeface="Arial" charset="0"/>
              </a:rPr>
              <a:t>-</a:t>
            </a:r>
            <a:r>
              <a:rPr lang="uk-UA" sz="2300" dirty="0" smtClean="0">
                <a:solidFill>
                  <a:srgbClr val="002060"/>
                </a:solidFill>
                <a:effectLst/>
                <a:latin typeface="Century" pitchFamily="18" charset="0"/>
              </a:rPr>
              <a:t/>
            </a:r>
            <a:br>
              <a:rPr lang="uk-UA" sz="2300" dirty="0" smtClean="0">
                <a:solidFill>
                  <a:srgbClr val="002060"/>
                </a:solidFill>
                <a:effectLst/>
                <a:latin typeface="Century" pitchFamily="18" charset="0"/>
              </a:rPr>
            </a:br>
            <a:r>
              <a:rPr lang="uk-UA" sz="2300" dirty="0" smtClean="0">
                <a:solidFill>
                  <a:srgbClr val="002060"/>
                </a:solidFill>
                <a:effectLst/>
                <a:latin typeface="Century" pitchFamily="18" charset="0"/>
              </a:rPr>
              <a:t>			    видобувна, металургійна, хімічна), </a:t>
            </a:r>
            <a:br>
              <a:rPr lang="uk-UA" sz="2300" dirty="0" smtClean="0">
                <a:solidFill>
                  <a:srgbClr val="002060"/>
                </a:solidFill>
                <a:effectLst/>
                <a:latin typeface="Century" pitchFamily="18" charset="0"/>
              </a:rPr>
            </a:br>
            <a:r>
              <a:rPr lang="uk-UA" sz="2300" dirty="0" smtClean="0">
                <a:solidFill>
                  <a:srgbClr val="002060"/>
                </a:solidFill>
                <a:effectLst/>
                <a:latin typeface="Century" pitchFamily="18" charset="0"/>
              </a:rPr>
              <a:t>			    сільське господарство	(хімічне </a:t>
            </a:r>
            <a:r>
              <a:rPr lang="uk-UA" sz="2300" dirty="0" err="1" smtClean="0">
                <a:solidFill>
                  <a:srgbClr val="002060"/>
                </a:solidFill>
                <a:effectLst/>
                <a:latin typeface="Century" pitchFamily="18" charset="0"/>
              </a:rPr>
              <a:t>за</a:t>
            </a:r>
            <a:r>
              <a:rPr lang="uk-UA" sz="2300" dirty="0" err="1" smtClean="0">
                <a:solidFill>
                  <a:srgbClr val="002060"/>
                </a:solidFill>
                <a:effectLst/>
                <a:latin typeface="Arial" charset="0"/>
              </a:rPr>
              <a:t>-</a:t>
            </a:r>
            <a:r>
              <a:rPr lang="uk-UA" sz="2300" dirty="0" smtClean="0">
                <a:solidFill>
                  <a:srgbClr val="002060"/>
                </a:solidFill>
                <a:effectLst/>
                <a:latin typeface="Century" pitchFamily="18" charset="0"/>
              </a:rPr>
              <a:t/>
            </a:r>
            <a:br>
              <a:rPr lang="uk-UA" sz="2300" dirty="0" smtClean="0">
                <a:solidFill>
                  <a:srgbClr val="002060"/>
                </a:solidFill>
                <a:effectLst/>
                <a:latin typeface="Century" pitchFamily="18" charset="0"/>
              </a:rPr>
            </a:br>
            <a:r>
              <a:rPr lang="uk-UA" sz="2300" dirty="0" smtClean="0">
                <a:solidFill>
                  <a:srgbClr val="002060"/>
                </a:solidFill>
                <a:effectLst/>
                <a:latin typeface="Century" pitchFamily="18" charset="0"/>
              </a:rPr>
              <a:t>			    бруднення ґрунтів), транспорт (</a:t>
            </a:r>
            <a:r>
              <a:rPr lang="uk-UA" sz="2300" dirty="0" err="1" smtClean="0">
                <a:solidFill>
                  <a:srgbClr val="002060"/>
                </a:solidFill>
                <a:effectLst/>
                <a:latin typeface="Century" pitchFamily="18" charset="0"/>
              </a:rPr>
              <a:t>на</a:t>
            </a:r>
            <a:r>
              <a:rPr lang="uk-UA" sz="2300" dirty="0" err="1" smtClean="0">
                <a:solidFill>
                  <a:srgbClr val="002060"/>
                </a:solidFill>
                <a:effectLst/>
                <a:latin typeface="Arial" charset="0"/>
              </a:rPr>
              <a:t>-</a:t>
            </a:r>
            <a:r>
              <a:rPr lang="uk-UA" sz="2300" dirty="0" smtClean="0">
                <a:solidFill>
                  <a:srgbClr val="002060"/>
                </a:solidFill>
                <a:effectLst/>
                <a:latin typeface="Century" pitchFamily="18" charset="0"/>
              </a:rPr>
              <a:t/>
            </a:r>
            <a:br>
              <a:rPr lang="uk-UA" sz="2300" dirty="0" smtClean="0">
                <a:solidFill>
                  <a:srgbClr val="002060"/>
                </a:solidFill>
                <a:effectLst/>
                <a:latin typeface="Century" pitchFamily="18" charset="0"/>
              </a:rPr>
            </a:br>
            <a:r>
              <a:rPr lang="uk-UA" sz="2300" dirty="0" smtClean="0">
                <a:solidFill>
                  <a:srgbClr val="002060"/>
                </a:solidFill>
                <a:effectLst/>
                <a:latin typeface="Century" pitchFamily="18" charset="0"/>
              </a:rPr>
              <a:t>			    </a:t>
            </a:r>
            <a:r>
              <a:rPr lang="uk-UA" sz="2300" dirty="0" err="1" smtClean="0">
                <a:solidFill>
                  <a:srgbClr val="002060"/>
                </a:solidFill>
                <a:effectLst/>
                <a:latin typeface="Century" pitchFamily="18" charset="0"/>
              </a:rPr>
              <a:t>самперед</a:t>
            </a:r>
            <a:r>
              <a:rPr lang="uk-UA" sz="2300" dirty="0" smtClean="0">
                <a:solidFill>
                  <a:srgbClr val="002060"/>
                </a:solidFill>
                <a:effectLst/>
                <a:latin typeface="Century" pitchFamily="18" charset="0"/>
              </a:rPr>
              <a:t> шкідливі викиди </a:t>
            </a:r>
            <a:r>
              <a:rPr lang="uk-UA" sz="2300" dirty="0" err="1" smtClean="0">
                <a:solidFill>
                  <a:srgbClr val="002060"/>
                </a:solidFill>
                <a:effectLst/>
                <a:latin typeface="Century" pitchFamily="18" charset="0"/>
              </a:rPr>
              <a:t>автомо</a:t>
            </a:r>
            <a:r>
              <a:rPr lang="uk-UA" sz="2300" dirty="0" err="1" smtClean="0">
                <a:solidFill>
                  <a:srgbClr val="002060"/>
                </a:solidFill>
                <a:effectLst/>
                <a:latin typeface="Arial" charset="0"/>
              </a:rPr>
              <a:t>-</a:t>
            </a:r>
            <a:r>
              <a:rPr lang="uk-UA" sz="2300" dirty="0" smtClean="0">
                <a:solidFill>
                  <a:srgbClr val="002060"/>
                </a:solidFill>
                <a:effectLst/>
                <a:latin typeface="Century" pitchFamily="18" charset="0"/>
              </a:rPr>
              <a:t/>
            </a:r>
            <a:br>
              <a:rPr lang="uk-UA" sz="2300" dirty="0" smtClean="0">
                <a:solidFill>
                  <a:srgbClr val="002060"/>
                </a:solidFill>
                <a:effectLst/>
                <a:latin typeface="Century" pitchFamily="18" charset="0"/>
              </a:rPr>
            </a:br>
            <a:r>
              <a:rPr lang="uk-UA" sz="2300" dirty="0" smtClean="0">
                <a:solidFill>
                  <a:srgbClr val="002060"/>
                </a:solidFill>
                <a:effectLst/>
                <a:latin typeface="Century" pitchFamily="18" charset="0"/>
              </a:rPr>
              <a:t>			    білів) та побут (велика кількість </a:t>
            </a:r>
            <a:br>
              <a:rPr lang="uk-UA" sz="2300" dirty="0" smtClean="0">
                <a:solidFill>
                  <a:srgbClr val="002060"/>
                </a:solidFill>
                <a:effectLst/>
                <a:latin typeface="Century" pitchFamily="18" charset="0"/>
              </a:rPr>
            </a:br>
            <a:r>
              <a:rPr lang="uk-UA" sz="2300" dirty="0" smtClean="0">
                <a:solidFill>
                  <a:srgbClr val="002060"/>
                </a:solidFill>
                <a:effectLst/>
                <a:latin typeface="Century" pitchFamily="18" charset="0"/>
              </a:rPr>
              <a:t>			    побутового сміття).</a:t>
            </a:r>
            <a:r>
              <a:rPr lang="uk-UA" sz="2400" b="0" dirty="0" smtClean="0">
                <a:solidFill>
                  <a:schemeClr val="tx1"/>
                </a:solidFill>
                <a:effectLst/>
                <a:latin typeface="Century" pitchFamily="18" charset="0"/>
              </a:rPr>
              <a:t/>
            </a:r>
            <a:br>
              <a:rPr lang="uk-UA" sz="2400" b="0" dirty="0" smtClean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uk-UA" sz="2400" b="0" dirty="0" smtClean="0">
                <a:solidFill>
                  <a:schemeClr val="tx1"/>
                </a:solidFill>
                <a:effectLst/>
                <a:latin typeface="Century" pitchFamily="18" charset="0"/>
              </a:rPr>
              <a:t>							</a:t>
            </a:r>
            <a:br>
              <a:rPr lang="uk-UA" sz="2400" b="0" dirty="0" smtClean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uk-UA" sz="2400" b="0" dirty="0" smtClean="0">
                <a:solidFill>
                  <a:schemeClr val="tx1"/>
                </a:solidFill>
                <a:effectLst/>
                <a:latin typeface="Century" pitchFamily="18" charset="0"/>
              </a:rPr>
              <a:t>					  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458" name="Picture 3" descr="F:\економіка\news_171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609600"/>
            <a:ext cx="3019425" cy="4267200"/>
          </a:xfrm>
        </p:spPr>
      </p:pic>
      <p:pic>
        <p:nvPicPr>
          <p:cNvPr id="19459" name="Picture 4" descr="F:\економіка\9myd5plastic-bag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505200"/>
            <a:ext cx="441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489575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uk-UA" sz="2400" b="1" dirty="0" smtClean="0">
                <a:solidFill>
                  <a:srgbClr val="0070C0"/>
                </a:solidFill>
                <a:latin typeface="Century" pitchFamily="18" charset="0"/>
              </a:rPr>
              <a:t>Глобальне потепління супроводжується: </a:t>
            </a:r>
          </a:p>
          <a:p>
            <a:pPr>
              <a:buFont typeface="Wingdings 2" pitchFamily="18" charset="2"/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Century" pitchFamily="18" charset="0"/>
              </a:rPr>
              <a:t>- 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підвищенням середньої температури повітря;</a:t>
            </a: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- скороченням площі полярних </a:t>
            </a: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льодів;</a:t>
            </a:r>
          </a:p>
          <a:p>
            <a:pPr>
              <a:buFont typeface="Wingdings 2" pitchFamily="18" charset="2"/>
              <a:buNone/>
            </a:pPr>
            <a:endParaRPr lang="uk-UA" sz="2400" b="1" dirty="0" smtClean="0">
              <a:solidFill>
                <a:srgbClr val="002060"/>
              </a:solidFill>
              <a:latin typeface="Century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2400" b="1" dirty="0" smtClean="0">
              <a:solidFill>
                <a:srgbClr val="002060"/>
              </a:solidFill>
              <a:latin typeface="Century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2400" b="1" dirty="0" smtClean="0">
              <a:solidFill>
                <a:srgbClr val="002060"/>
              </a:solidFill>
              <a:latin typeface="Century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2400" b="1" dirty="0" smtClean="0">
              <a:solidFill>
                <a:srgbClr val="002060"/>
              </a:solidFill>
              <a:latin typeface="Century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Century" pitchFamily="18" charset="0"/>
              </a:rPr>
              <a:t> </a:t>
            </a:r>
            <a:endParaRPr lang="uk-UA" sz="2400" b="1" dirty="0" smtClean="0">
              <a:solidFill>
                <a:srgbClr val="002060"/>
              </a:solidFill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uk-UA" sz="2400" b="1" dirty="0" smtClean="0">
              <a:solidFill>
                <a:srgbClr val="002060"/>
              </a:solidFill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Century" pitchFamily="18" charset="0"/>
              </a:rPr>
              <a:t>- 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збільшенням кількості й </a:t>
            </a: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частоти стихійних лих;</a:t>
            </a: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- підвищенням рівня Світового </a:t>
            </a: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   океану</a:t>
            </a:r>
            <a:endParaRPr lang="ru-RU" sz="2300" b="1" dirty="0" smtClean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20483" name="Picture 9" descr="Північний Льодовитий океан стає прісни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В Європі стало вдвічі спекотніш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478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Стихійні лиха неминучі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0"/>
            <a:ext cx="37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625</TotalTime>
  <Words>803</Words>
  <Application>Microsoft Office PowerPoint</Application>
  <PresentationFormat>Экран (4:3)</PresentationFormat>
  <Paragraphs>151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   Глобальні проблеми людства         </vt:lpstr>
      <vt:lpstr>Слайд 2</vt:lpstr>
      <vt:lpstr>Слайд 3</vt:lpstr>
      <vt:lpstr>Слайд 4</vt:lpstr>
      <vt:lpstr>Слайд 5</vt:lpstr>
      <vt:lpstr>Слайд 6</vt:lpstr>
      <vt:lpstr>Слайд 7</vt:lpstr>
      <vt:lpstr>     Основними джерелами шкідливих         викидів є промисловість (гірничо-        видобувна, металургійна, хімічна),         сільське господарство (хімічне за-        бруднення ґрунтів), транспорт (на-        самперед шкідливі викиди автомо-        білів) та побут (велика кількість         побутового сміття).            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Терористичні акти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Середня загальноосвітня школа № 44 ім. Т. Г. Шевченка м. Львова   Презентація на тему:  Глобальні проблеми людства   Виконав учень 10-А кл.  Райтер Орест      </dc:title>
  <dc:creator>User</dc:creator>
  <cp:lastModifiedBy>Роман</cp:lastModifiedBy>
  <cp:revision>65</cp:revision>
  <dcterms:created xsi:type="dcterms:W3CDTF">2010-08-04T06:56:10Z</dcterms:created>
  <dcterms:modified xsi:type="dcterms:W3CDTF">2012-11-17T18:19:16Z</dcterms:modified>
</cp:coreProperties>
</file>