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4" r:id="rId3"/>
    <p:sldId id="259" r:id="rId4"/>
    <p:sldId id="260" r:id="rId5"/>
    <p:sldId id="263" r:id="rId6"/>
    <p:sldId id="262" r:id="rId7"/>
    <p:sldId id="268" r:id="rId8"/>
    <p:sldId id="269" r:id="rId9"/>
    <p:sldId id="270" r:id="rId10"/>
    <p:sldId id="266" r:id="rId11"/>
    <p:sldId id="271" r:id="rId12"/>
    <p:sldId id="272" r:id="rId13"/>
    <p:sldId id="264" r:id="rId14"/>
    <p:sldId id="265" r:id="rId15"/>
    <p:sldId id="267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1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4BAE-F797-4F9A-A11C-FC4438A7342C}" type="datetimeFigureOut">
              <a:rPr lang="uk-UA" smtClean="0"/>
              <a:pPr/>
              <a:t>24.06.2014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4CE24-3058-4140-A005-C964315C0960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64848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4CE24-3058-4140-A005-C964315C0960}" type="slidenum">
              <a:rPr lang="uk-UA" smtClean="0"/>
              <a:pPr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564808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022D-BC50-49AD-9BF5-D505275B0736}" type="datetimeFigureOut">
              <a:rPr lang="ru-RU" smtClean="0"/>
              <a:pPr/>
              <a:t>24.06.2014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FEBD-9112-48D5-A918-D7E6663065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9425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022D-BC50-49AD-9BF5-D505275B0736}" type="datetimeFigureOut">
              <a:rPr lang="ru-RU" smtClean="0"/>
              <a:pPr/>
              <a:t>24.06.2014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FEBD-9112-48D5-A918-D7E6663065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5481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022D-BC50-49AD-9BF5-D505275B0736}" type="datetimeFigureOut">
              <a:rPr lang="ru-RU" smtClean="0"/>
              <a:pPr/>
              <a:t>24.06.2014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FEBD-9112-48D5-A918-D7E6663065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0108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022D-BC50-49AD-9BF5-D505275B0736}" type="datetimeFigureOut">
              <a:rPr lang="ru-RU" smtClean="0"/>
              <a:pPr/>
              <a:t>24.06.2014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FEBD-9112-48D5-A918-D7E6663065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7960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022D-BC50-49AD-9BF5-D505275B0736}" type="datetimeFigureOut">
              <a:rPr lang="ru-RU" smtClean="0"/>
              <a:pPr/>
              <a:t>24.06.2014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FEBD-9112-48D5-A918-D7E6663065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8556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022D-BC50-49AD-9BF5-D505275B0736}" type="datetimeFigureOut">
              <a:rPr lang="ru-RU" smtClean="0"/>
              <a:pPr/>
              <a:t>24.06.2014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FEBD-9112-48D5-A918-D7E6663065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515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022D-BC50-49AD-9BF5-D505275B0736}" type="datetimeFigureOut">
              <a:rPr lang="ru-RU" smtClean="0"/>
              <a:pPr/>
              <a:t>24.06.2014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FEBD-9112-48D5-A918-D7E6663065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3886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022D-BC50-49AD-9BF5-D505275B0736}" type="datetimeFigureOut">
              <a:rPr lang="ru-RU" smtClean="0"/>
              <a:pPr/>
              <a:t>24.06.2014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FEBD-9112-48D5-A918-D7E6663065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5942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022D-BC50-49AD-9BF5-D505275B0736}" type="datetimeFigureOut">
              <a:rPr lang="ru-RU" smtClean="0"/>
              <a:pPr/>
              <a:t>24.06.2014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FEBD-9112-48D5-A918-D7E6663065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2625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022D-BC50-49AD-9BF5-D505275B0736}" type="datetimeFigureOut">
              <a:rPr lang="ru-RU" smtClean="0"/>
              <a:pPr/>
              <a:t>24.06.2014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FEBD-9112-48D5-A918-D7E6663065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484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022D-BC50-49AD-9BF5-D505275B0736}" type="datetimeFigureOut">
              <a:rPr lang="ru-RU" smtClean="0"/>
              <a:pPr/>
              <a:t>24.06.2014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FEBD-9112-48D5-A918-D7E6663065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8432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2022D-BC50-49AD-9BF5-D505275B0736}" type="datetimeFigureOut">
              <a:rPr lang="ru-RU" smtClean="0"/>
              <a:pPr/>
              <a:t>24.06.2014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FFEBD-9112-48D5-A918-D7E6663065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798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738574" y="2210938"/>
            <a:ext cx="5181600" cy="1859280"/>
          </a:xfrm>
        </p:spPr>
        <p:txBody>
          <a:bodyPr>
            <a:noAutofit/>
          </a:bodyPr>
          <a:lstStyle/>
          <a:p>
            <a:pPr algn="ctr"/>
            <a:r>
              <a:rPr lang="uk-UA" sz="8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Франція</a:t>
            </a:r>
            <a:endParaRPr lang="ru-RU" sz="8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332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7922" y="929639"/>
            <a:ext cx="10652078" cy="5416569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площею Франція є найбільшою країною Західної Європи. Понад 3/5 території становлять рівнини, які тягнуться суцільною смугою від бельгійського кордону до Піренеїв. Гірські території (Арденни, Воґези, Центральний Французький і Армориканський масиви) належать до середньовисотних, сильно зруйнованих і вирівняних. </a:t>
            </a:r>
            <a:b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Надра Франції багаті на залізні руди (Лотарингія), боксити (Прованс), калійну (Ельзас) і кам'яну (Лотарингія) сіль, уранові руди (Центральний масив). На паливні ресурси країна бідна. Вугільні басейни — Північний (одне ціле з бельгійським) і Лотаринзький (одне ціле з Саарським) — невеликі та економічно невигідні. Нафти і природного газу практично немає. Значними є ресурси гідроенергії та енергії припливів. </a:t>
            </a:r>
            <a:b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Важливим природним багатством Франції є її кліматичні умови і родючі рівнинні землі. Більша частина країни лежить у південній смузі помірного поясу. Зима м'яка, літо тепле. Клімат морський, опади рівномірні впродовж усього року. Річна сума їх понижується з заходу на схід від 1200 до 600 мм. На південному узбережжі й Корсиці клімат субтропічний середземноморського типу. Майже 1/5 території країни залишається вкритою лісом. </a:t>
            </a:r>
            <a:b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Природне середовище Франції порівняно мало забруднене, багато земель охороняється. Дуже значними є рекреаційні і туристські ресурси. </a:t>
            </a:r>
            <a:b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uk-UA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82880" y="98642"/>
            <a:ext cx="7955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Природні умови та ресурси</a:t>
            </a:r>
            <a:endParaRPr lang="uk-UA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4628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5000"/>
    </mc:Choice>
    <mc:Fallback>
      <p:transition spd="slow" advTm="3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046" y="1313373"/>
            <a:ext cx="61712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Природний 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приріст +3 (але цей показник поступово</a:t>
            </a:r>
          </a:p>
          <a:p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знижується);</a:t>
            </a:r>
          </a:p>
          <a:p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Сальдо 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міграції – додатне (тимчасові робітники з</a:t>
            </a:r>
          </a:p>
          <a:p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Середземномор'я);</a:t>
            </a:r>
          </a:p>
          <a:p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Одно національна 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країна: 82% - французи, корсиканці,</a:t>
            </a:r>
          </a:p>
          <a:p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ельзасці, бретонці;</a:t>
            </a:r>
          </a:p>
          <a:p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Релігія 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християнство (католицизм);</a:t>
            </a:r>
          </a:p>
          <a:p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Середня 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густота населення – 110,4 чол. на км. кв.;</a:t>
            </a:r>
          </a:p>
          <a:p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Максимальна 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Париж, Ліон – 300-500 чол. на км. кв.;</a:t>
            </a:r>
          </a:p>
          <a:p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Мінімальна 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гори – менше 10 чол. на км. кв.;</a:t>
            </a:r>
          </a:p>
          <a:p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Рівень 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урбанізації – 73%</a:t>
            </a:r>
          </a:p>
          <a:p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Великі 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міста – Париж (2,2 млн.), Ліон (1,2 млн.), Марсель (</a:t>
            </a:r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1,2 млн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.), Лілль(1,2 млн.);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979" y="-54591"/>
            <a:ext cx="4709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Населення</a:t>
            </a:r>
            <a:endParaRPr lang="uk-UA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6338" y="2019866"/>
            <a:ext cx="5520861" cy="366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764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5071" y="1728944"/>
            <a:ext cx="97324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ПЕК – нафтовидобувна, вугільна промисловості, 76% - АЕС (басейн Рони),</a:t>
            </a:r>
          </a:p>
          <a:p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4% - ТЕС, 20% - ГЕС, ПЕС «Ранс».</a:t>
            </a:r>
          </a:p>
          <a:p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Чорна та кольорова металургія – чавун, сталь (Лотарингія, Прованс),</a:t>
            </a:r>
          </a:p>
          <a:p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алюміній (Прованс, Лангедок)</a:t>
            </a:r>
          </a:p>
          <a:p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Машинобудування – точне (Париж, Ліон), літакобудування (Париж, Тулуза),</a:t>
            </a:r>
          </a:p>
          <a:p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автомобілебудування (Париж «Рено», «</a:t>
            </a:r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Пежо-Сітроен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»), кораблебудування</a:t>
            </a:r>
          </a:p>
          <a:p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(Марсель, Гавр, Тулон та ін</a:t>
            </a:r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.)</a:t>
            </a:r>
            <a:endParaRPr lang="uk-UA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Хімічна промисловість – шини, пластмаси, СК, парфуми (Париж, Марсель,</a:t>
            </a:r>
          </a:p>
          <a:p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Гавр), СВ, фарби (Ліон), сода, аміак (Лотарингія), калійні добрива (Ельзас);</a:t>
            </a:r>
          </a:p>
          <a:p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Текстильна промисловість – вовняні, лляні, джутові тканини (Лілль),</a:t>
            </a:r>
          </a:p>
          <a:p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бавовняні тканини (Ельзас), тканини з СВ (Ліон)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185" y="201911"/>
            <a:ext cx="397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Господарство</a:t>
            </a:r>
            <a:endParaRPr lang="uk-UA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257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080" y="1563351"/>
            <a:ext cx="5379038" cy="5294649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Енергетика</a:t>
            </a:r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.Видобуток 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вугілля в країні становить менше 10 млн т (у 50-ті роки понад 60 млн т), нафти — З млн т і природного газу — 5 млрд м куб на рік. Франція належить до найбільших імпортерів енергоресурсів, особливо нафти. Імпортуються також природний газ і вугілля. Імпорт нафти (до 90 млн т на рік, переважно з Алжиру і країн Перської затоки) здійснюється морським шляхом. Головними пунктами приймання нафти та її переробки є Гавр і Марсель. Природний газ надходить з Нідерландів, Росії та з Алжиру. </a:t>
            </a:r>
            <a:b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Головною галуззю обробної промисловості є </a:t>
            </a:r>
            <a:r>
              <a:rPr lang="uk-UA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машинобудування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(38% зайнятих). Найсильніші позиції країни в автомобільному, атомному та аерокосмічному машинобудуванні, в яких вона має солідні традиції, кваліфіковані кадри і наукові досягнення. Автомашин, в основному марки «Рено» і «Пежо», виготовляється до 4 млн на рік.</a:t>
            </a:r>
            <a:b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uk-UA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" y="0"/>
            <a:ext cx="4465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Промисловість</a:t>
            </a:r>
            <a:endParaRPr lang="uk-UA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7653" y="3498106"/>
            <a:ext cx="5081515" cy="32848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2697" y="35491"/>
            <a:ext cx="4785136" cy="337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5042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8715" y="588218"/>
            <a:ext cx="4998038" cy="5858529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Франція є найбільшим виробником сільськогосподарської продукції в Західній Європі та одним з найбільших її експортерів у світі. За вартістю сільськогосподарського експорту вона поступається лише США, а як чистий експортер — США і Нідерландам. </a:t>
            </a:r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Рослинництво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дає 1/3 вартості продукції. Вирощують зернові, картоплю, цукрові буряки, олійні (рапс, соняшник). </a:t>
            </a:r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Тваринництво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дає 2/3 вартості продукції сільського господарства. Основним традиційно є розведення великої рогатої худоби. Спеціалізовані свинарство і птахівництво стали розвиватися порівняно недавно. </a:t>
            </a:r>
            <a:b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uk-UA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" y="274319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Сільське</a:t>
            </a:r>
            <a:r>
              <a:rPr lang="uk-UA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господарство</a:t>
            </a:r>
            <a:endParaRPr lang="uk-UA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4596" y="3575712"/>
            <a:ext cx="4822664" cy="32276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5611" y="55152"/>
            <a:ext cx="4853030" cy="34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8262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9170" y="1337709"/>
            <a:ext cx="4815158" cy="4380248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Франція має одну з найрозвинутіших транспортних систем у Європі і є піонером у виготовленні й застосуванні надшвидкісних засобів транспорту. На лінії Париж — Ліон завдовжки 425 км уперше в світі почав курсувати поїзд зі швидкістю 270 км/год (зараз уже 400 км/год). Вперше розпочалися тут і рейси пасажирського надзвукового літака «Конкорд». </a:t>
            </a:r>
            <a:b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uk-UA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67640"/>
            <a:ext cx="417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Транспорт</a:t>
            </a:r>
            <a:endParaRPr lang="uk-UA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1556" y="3452881"/>
            <a:ext cx="4681177" cy="33350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0046" y="66417"/>
            <a:ext cx="4551524" cy="327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7609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5909" y="1569493"/>
            <a:ext cx="4612943" cy="3916907"/>
          </a:xfrm>
        </p:spPr>
        <p:txBody>
          <a:bodyPr>
            <a:noAutofit/>
          </a:bodyPr>
          <a:lstStyle/>
          <a:p>
            <a:pPr algn="l"/>
            <a:r>
              <a:rPr lang="uk-U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Імпорт</a:t>
            </a:r>
            <a:br>
              <a:rPr lang="uk-U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Мінеральна </a:t>
            </a:r>
            <a:r>
              <a:rPr lang="uk-U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сировина (нафта, газ, кам'яне </a:t>
            </a:r>
            <a:r>
              <a:rPr lang="uk-U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вугілля</a:t>
            </a:r>
            <a:r>
              <a:rPr lang="uk-U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залізна руда, </a:t>
            </a:r>
            <a:r>
              <a:rPr lang="uk-U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та ін</a:t>
            </a:r>
            <a:r>
              <a:rPr lang="uk-U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.);</a:t>
            </a:r>
            <a:br>
              <a:rPr lang="uk-U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Кольорові </a:t>
            </a:r>
            <a:r>
              <a:rPr lang="uk-U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метали;</a:t>
            </a:r>
            <a:br>
              <a:rPr lang="uk-U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Целюлоза</a:t>
            </a:r>
            <a:r>
              <a:rPr lang="uk-U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br>
              <a:rPr lang="uk-U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С\г </a:t>
            </a:r>
            <a:r>
              <a:rPr lang="uk-U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сировина: бавовник, вовна, кава, чай</a:t>
            </a:r>
            <a:r>
              <a:rPr lang="uk-U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br>
              <a:rPr lang="uk-U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Експорт</a:t>
            </a:r>
            <a:br>
              <a:rPr lang="uk-U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Автомобілі</a:t>
            </a:r>
            <a:r>
              <a:rPr lang="uk-U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літаки, кораблі, локомотиви;</a:t>
            </a:r>
            <a:br>
              <a:rPr lang="uk-U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Сталь</a:t>
            </a:r>
            <a:r>
              <a:rPr lang="uk-U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алюміній;</a:t>
            </a:r>
            <a:br>
              <a:rPr lang="uk-U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Тканини</a:t>
            </a:r>
            <a:r>
              <a:rPr lang="uk-U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одяг, парфуми;</a:t>
            </a:r>
            <a:br>
              <a:rPr lang="uk-U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Зерно</a:t>
            </a:r>
            <a:r>
              <a:rPr lang="uk-U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br>
              <a:rPr lang="uk-U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Виноград</a:t>
            </a:r>
            <a:r>
              <a:rPr lang="uk-U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вина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6603" y="0"/>
            <a:ext cx="803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Зовнішня-економічні</a:t>
            </a:r>
            <a:r>
              <a:rPr lang="uk-UA" sz="4800" b="1" dirty="0" smtClean="0"/>
              <a:t> </a:t>
            </a:r>
            <a:r>
              <a:rPr lang="uk-UA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зв'язки</a:t>
            </a:r>
            <a:r>
              <a:rPr lang="uk-UA" sz="4800" b="1" dirty="0" smtClean="0"/>
              <a:t> </a:t>
            </a:r>
            <a:endParaRPr lang="uk-UA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8890" y="1628775"/>
            <a:ext cx="58293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8656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579119" y="368490"/>
                <a:ext cx="9956953" cy="3733799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uk-UA" sz="2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Офіційна назва-Французька Республіка</a:t>
                </a:r>
                <a:br>
                  <a:rPr lang="uk-UA" sz="2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uk-UA" sz="2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Площа-547 тис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200" b="1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км</m:t>
                        </m:r>
                      </m:e>
                      <m:sup>
                        <m:r>
                          <a:rPr lang="en-US" sz="22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/>
                </a:r>
                <a:br>
                  <a:rPr lang="ru-RU" sz="2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ru-RU" sz="2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Населення-62,9 млн </a:t>
                </a:r>
                <a:r>
                  <a:rPr lang="uk-UA" sz="2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осіб</a:t>
                </a:r>
                <a:br>
                  <a:rPr lang="uk-UA" sz="2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uk-UA" sz="2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Столиця-Париж</a:t>
                </a:r>
                <a:br>
                  <a:rPr lang="uk-UA" sz="2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uk-UA" sz="2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Тип країни-високорозвинена держава, країна «Великої сімки».</a:t>
                </a:r>
                <a:br>
                  <a:rPr lang="uk-UA" sz="2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uk-UA" sz="2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ВВП на душу населення-</a:t>
                </a:r>
                <a:r>
                  <a:rPr lang="en-US" sz="2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$</a:t>
                </a:r>
                <a:r>
                  <a:rPr lang="uk-UA" sz="2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45858</a:t>
                </a:r>
                <a:br>
                  <a:rPr lang="uk-UA" sz="2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uk-UA" sz="2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Державний устрій-президентська республіка, унітарна держава</a:t>
                </a:r>
                <a:br>
                  <a:rPr lang="uk-UA" sz="2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uk-UA" sz="2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Склад тереторії-95 департаментів, 4 «заморські департаментів», 4 «</a:t>
                </a:r>
                <a:r>
                  <a:rPr lang="uk-UA" sz="2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заморські території»,</a:t>
                </a:r>
                <a:r>
                  <a:rPr lang="uk-UA" sz="2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/>
                </a:r>
                <a:br>
                  <a:rPr lang="uk-UA" sz="2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uk-UA" sz="2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- 2 спеціальні територіальні одиниці, особливо територіальна одиниця Корсика.</a:t>
                </a:r>
                <a:br>
                  <a:rPr lang="uk-UA" sz="2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uk-UA" sz="2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Член міжнародних організацій-ООН,НАТО,ЄС.</a:t>
                </a:r>
                <a:br>
                  <a:rPr lang="uk-UA" sz="2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uk-UA" sz="2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Релігія- християнство</a:t>
                </a:r>
                <a:r>
                  <a:rPr lang="uk-UA" sz="1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/>
                </a:r>
                <a:br>
                  <a:rPr lang="uk-UA" sz="1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endParaRPr lang="uk-UA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579119" y="368490"/>
                <a:ext cx="9956953" cy="3733799"/>
              </a:xfrm>
              <a:blipFill rotWithShape="0">
                <a:blip r:embed="rId3"/>
                <a:stretch>
                  <a:fillRect l="-61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48051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3009" y="55015"/>
            <a:ext cx="5882185" cy="66880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3206" y="55015"/>
            <a:ext cx="2129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Герб</a:t>
            </a:r>
            <a:endParaRPr lang="uk-UA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5764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7530" y="1032707"/>
            <a:ext cx="7293448" cy="4870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868" y="0"/>
            <a:ext cx="2959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Прапор</a:t>
            </a:r>
            <a:endParaRPr lang="uk-UA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41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3429" y="81888"/>
            <a:ext cx="5074920" cy="6141720"/>
          </a:xfrm>
        </p:spPr>
        <p:txBody>
          <a:bodyPr>
            <a:noAutofit/>
          </a:bodyPr>
          <a:lstStyle/>
          <a:p>
            <a: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Гей, діти рідної країни,</a:t>
            </a:r>
            <a:b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Ходім — настав славетний час!</a:t>
            </a:r>
            <a:b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 лютий ворог стяг руїни</a:t>
            </a:r>
            <a:b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Вже розгортає проти нас.</a:t>
            </a:r>
            <a:b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Вам чути, як здаля лунає</a:t>
            </a:r>
            <a:b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Той рев шалених вояків — Іде, іде проклята зграя,</a:t>
            </a:r>
            <a:b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Щоб ваших нищити синів.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(Приспів:)</a:t>
            </a:r>
            <a:b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uk-UA" sz="13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Громадо, в бій ставай!</a:t>
            </a:r>
            <a:b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 лав, батьки й сини!</a:t>
            </a:r>
            <a:b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Рушай! Рушай!</a:t>
            </a:r>
            <a:b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Хай чорна кров напоїть борозни!</a:t>
            </a:r>
            <a:b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Свята любов до свого краю</a:t>
            </a:r>
            <a:b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Зміцнить удар наш у бою.</a:t>
            </a:r>
            <a:b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Злети ж до нас ти, воле, з раю</a:t>
            </a:r>
            <a:b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 силу нам подай свою!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Побіду під стяги кохані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Прикличмо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 лав з </a:t>
            </a:r>
            <a: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усіх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кінців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— Хай </a:t>
            </a:r>
            <a: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бачать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недруги 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здолані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 славу, і тріумф борців.</a:t>
            </a:r>
            <a:b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uk-UA" sz="13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(Приспів:)</a:t>
            </a:r>
            <a:b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uk-UA" sz="13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 ми здійсним наші мрії,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Батьки в могилах будуть спать,</a:t>
            </a:r>
            <a:b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Але їх прах і славні дії</a:t>
            </a:r>
            <a:b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Зумієм ми ушанувати.</a:t>
            </a:r>
            <a:b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Щоб не тягти життя нужденне,</a:t>
            </a:r>
            <a:b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Дали батьки нам гарту пай, — Нас кличе збурення натхненне</a:t>
            </a:r>
            <a:b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 смерть у помсті за свій край!</a:t>
            </a:r>
            <a:b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uk-UA" sz="13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uk-UA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(Приспів:)</a:t>
            </a:r>
          </a:p>
          <a:p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327" y="-74309"/>
            <a:ext cx="2147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Гімн</a:t>
            </a:r>
            <a:endParaRPr lang="uk-UA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9437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6096" y="1417320"/>
            <a:ext cx="6057331" cy="930096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Валюта-євро</a:t>
            </a:r>
            <a:endParaRPr lang="ru-RU" sz="4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617" y="391919"/>
            <a:ext cx="4191000" cy="670560"/>
          </a:xfrm>
        </p:spPr>
        <p:txBody>
          <a:bodyPr/>
          <a:lstStyle/>
          <a:p>
            <a:r>
              <a:rPr lang="uk-UA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Мова-французька</a:t>
            </a:r>
            <a:endParaRPr lang="uk-UA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uk-UA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4633" y="2940219"/>
            <a:ext cx="5549863" cy="36999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532" y="1161201"/>
            <a:ext cx="4136423" cy="547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2011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1821" y="968992"/>
            <a:ext cx="103995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— Франція третя за величиною європейська країна. Після Росії та Україні.</a:t>
            </a:r>
          </a:p>
          <a:p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— Франція — найвідоміша виноробна країна у світі. Вино тут почали робити ще з часів нашестя римлян. До речі, 72% французів з трудом розбираються в численних винних виробниках, бо тільки в Бордо їх більше 9000 різновидів. Ну і найвідоміші у світі лікери теж виготовляються у Франції (я вже не кажу про коньяк, кальвадос та інше).</a:t>
            </a:r>
          </a:p>
          <a:p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— Традиція прикрашати ялинку на Новий рік пішла з Франції.</a:t>
            </a:r>
          </a:p>
          <a:p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— У Франції виробляється більше 300 видів різноманітних сирів. </a:t>
            </a:r>
          </a:p>
          <a:p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— На території сучасної Франції зараз знаходиться більше 40 000 різного роду замків.</a:t>
            </a:r>
          </a:p>
          <a:p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— Кожен день у Франції виходить як мінімум по 2 кулінарних книги.</a:t>
            </a:r>
          </a:p>
          <a:p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— Відомі французькі винаходи: лічильна машина (калькулятор), швидка допомога, повітряна куля, кіно, фото та мультиплікація, парашут, підводний човен, акваланг.</a:t>
            </a:r>
          </a:p>
          <a:p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— Від Північного вокзалу відходять швидкісні поїзди (Євростар). На них можна потрапити до Англії через тунель під дном протоки Ла-Манш.</a:t>
            </a: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— </a:t>
            </a:r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Особливу роль зіграла в історії Франції лілія. Засновник Франкської держави король Хлодвіг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 </a:t>
            </a:r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столітті здобув перемогу над германцями на берегах річки Лі, де росли лілії. Переможці поверталися з поля битви, прикрашені ліліями, і з тих пір на прапорах і на гербі Франції зображені три лілії, які уособлюють три чесноти — співчуття, правосуддя і милосердя.</a:t>
            </a:r>
            <a:endParaRPr lang="uk-UA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955" y="0"/>
            <a:ext cx="352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Цікаві факти</a:t>
            </a:r>
            <a:endParaRPr lang="uk-UA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694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5000"/>
    </mc:Choice>
    <mc:Fallback>
      <p:transition spd="slow" advTm="3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3772" y="122830"/>
            <a:ext cx="5145206" cy="875945"/>
          </a:xfrm>
        </p:spPr>
        <p:txBody>
          <a:bodyPr>
            <a:normAutofit fontScale="90000"/>
          </a:bodyPr>
          <a:lstStyle/>
          <a:p>
            <a:r>
              <a:rPr lang="uk-UA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Історія формування</a:t>
            </a:r>
            <a:endParaRPr lang="uk-UA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513" y="1978925"/>
            <a:ext cx="100447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Карл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Великий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правив з 768 по 814 рік і припинив розбрати, значно розширивши кордони свого королівства, а у 800 році зажадав корону </a:t>
            </a:r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Священної</a:t>
            </a:r>
            <a:r>
              <a:rPr lang="uk-UA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Римської</a:t>
            </a:r>
            <a:r>
              <a:rPr lang="uk-UA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Імперії. 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Після розділення імперії між трьома внуками Карла Великого згідно </a:t>
            </a:r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 Верденським Договором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 843</a:t>
            </a:r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Каролінги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продовжували 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утримувати трон у всіх трьох країнах, які були створені</a:t>
            </a:r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Західно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Франкського королівства, 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Середній Франкії і </a:t>
            </a:r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Східно-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Західно-Франкського королівства</a:t>
            </a:r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 987 р</a:t>
            </a:r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Кепетіанська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династія одержала трон у  Західно-Франкського королівства</a:t>
            </a:r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яке стало Францією.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endParaRPr lang="uk-UA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787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4275" y="1856098"/>
            <a:ext cx="61960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Франція - одна з економічно розвинених країн світу, займає крайню західну частину Європи. Вона більш удвічі перевершує Великобританію. У геометричному відношенні вона має форму багатокутника, тому що відстань між віддаленими крайньої північної і Південної точками, східної і західної однаково 950 км. Франція - метрополія. Острів Корсика входить до складу Франції на правах автономії і кілька інших дрібних островів в Середземному морі і Біскайській затоці.</a:t>
            </a:r>
            <a:endParaRPr lang="uk-UA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830" y="0"/>
            <a:ext cx="9785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Економіко-географічне положення</a:t>
            </a:r>
            <a:endParaRPr lang="uk-UA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3847" y="1851281"/>
            <a:ext cx="4955367" cy="477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318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350</Words>
  <Application>Microsoft Office PowerPoint</Application>
  <PresentationFormat>Произвольный</PresentationFormat>
  <Paragraphs>64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Франція</vt:lpstr>
      <vt:lpstr> </vt:lpstr>
      <vt:lpstr>Слайд 3</vt:lpstr>
      <vt:lpstr>Слайд 4</vt:lpstr>
      <vt:lpstr>Слайд 5</vt:lpstr>
      <vt:lpstr>Валюта-євро</vt:lpstr>
      <vt:lpstr>Слайд 7</vt:lpstr>
      <vt:lpstr>Історія формування</vt:lpstr>
      <vt:lpstr>Слайд 9</vt:lpstr>
      <vt:lpstr>    За площею Франція є найбільшою країною Західної Європи. Понад 3/5 території становлять рівнини, які тягнуться суцільною смугою від бельгійського кордону до Піренеїв. Гірські території (Арденни, Воґези, Центральний Французький і Армориканський масиви) належать до середньовисотних, сильно зруйнованих і вирівняних.  Надра Франції багаті на залізні руди (Лотарингія), боксити (Прованс), калійну (Ельзас) і кам'яну (Лотарингія) сіль, уранові руди (Центральний масив). На паливні ресурси країна бідна. Вугільні басейни — Північний (одне ціле з бельгійським) і Лотаринзький (одне ціле з Саарським) — невеликі та економічно невигідні. Нафти і природного газу практично немає. Значними є ресурси гідроенергії та енергії припливів.  Важливим природним багатством Франції є її кліматичні умови і родючі рівнинні землі. Більша частина країни лежить у південній смузі помірного поясу. Зима м'яка, літо тепле. Клімат морський, опади рівномірні впродовж усього року. Річна сума їх понижується з заходу на схід від 1200 до 600 мм. На південному узбережжі й Корсиці клімат субтропічний середземноморського типу. Майже 1/5 території країни залишається вкритою лісом.  Природне середовище Франції порівняно мало забруднене, багато земель охороняється. Дуже значними є рекреаційні і туристські ресурси.   </vt:lpstr>
      <vt:lpstr>Слайд 11</vt:lpstr>
      <vt:lpstr>Слайд 12</vt:lpstr>
      <vt:lpstr>    Енергетика.Видобуток вугілля в країні становить менше 10 млн т (у 50-ті роки понад 60 млн т), нафти — З млн т і природного газу — 5 млрд м куб на рік. Франція належить до найбільших імпортерів енергоресурсів, особливо нафти. Імпортуються також природний газ і вугілля. Імпорт нафти (до 90 млн т на рік, переважно з Алжиру і країн Перської затоки) здійснюється морським шляхом. Головними пунктами приймання нафти та її переробки є Гавр і Марсель. Природний газ надходить з Нідерландів, Росії та з Алжиру.  Головною галуззю обробної промисловості є машинобудування (38% зайнятих). Найсильніші позиції країни в автомобільному, атомному та аерокосмічному машинобудуванні, в яких вона має солідні традиції, кваліфіковані кадри і наукові досягнення. Автомашин, в основному марки «Рено» і «Пежо», виготовляється до 4 млн на рік. </vt:lpstr>
      <vt:lpstr>    Франція є найбільшим виробником сільськогосподарської продукції в Західній Європі та одним з найбільших її експортерів у світі. За вартістю сільськогосподарського експорту вона поступається лише США, а як чистий експортер — США і Нідерландам. Рослинництво дає 1/3 вартості продукції. Вирощують зернові, картоплю, цукрові буряки, олійні (рапс, соняшник). Тваринництво дає 2/3 вартості продукції сільського господарства. Основним традиційно є розведення великої рогатої худоби. Спеціалізовані свинарство і птахівництво стали розвиватися порівняно недавно.   </vt:lpstr>
      <vt:lpstr>   Франція має одну з найрозвинутіших транспортних систем у Європі і є піонером у виготовленні й застосуванні надшвидкісних засобів транспорту. На лінії Париж — Ліон завдовжки 425 км уперше в світі почав курсувати поїзд зі швидкістю 270 км/год (зараз уже 400 км/год). Вперше розпочалися тут і рейси пасажирського надзвукового літака «Конкорд».    </vt:lpstr>
      <vt:lpstr>  Імпорт  - Мінеральна сировина (нафта, газ, кам'яне вугілля, залізна руда, та ін.); - Кольорові метали; - Целюлоза; - С\г сировина: бавовник, вовна, кава, чай.    Експорт  - Автомобілі, літаки, кораблі, локомотиви; - Сталь, алюміній; - Тканини, одяг, парфуми; - Зерно; - Виноград, вина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Презентацію підготувала  учениця 10 класу Аверкіна Дарья 2014 р  </dc:title>
  <dc:creator>User</dc:creator>
  <cp:lastModifiedBy>MrEdison</cp:lastModifiedBy>
  <cp:revision>45</cp:revision>
  <dcterms:created xsi:type="dcterms:W3CDTF">2014-05-06T15:16:22Z</dcterms:created>
  <dcterms:modified xsi:type="dcterms:W3CDTF">2014-06-24T19:09:15Z</dcterms:modified>
</cp:coreProperties>
</file>