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4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75" r:id="rId11"/>
    <p:sldId id="276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85853" autoAdjust="0"/>
  </p:normalViewPr>
  <p:slideViewPr>
    <p:cSldViewPr>
      <p:cViewPr varScale="1">
        <p:scale>
          <a:sx n="54" d="100"/>
          <a:sy n="54" d="100"/>
        </p:scale>
        <p:origin x="-701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0-14</c:v>
                </c:pt>
                <c:pt idx="1">
                  <c:v>15-24</c:v>
                </c:pt>
                <c:pt idx="2">
                  <c:v>25-49</c:v>
                </c:pt>
                <c:pt idx="3">
                  <c:v>50-64</c:v>
                </c:pt>
                <c:pt idx="4">
                  <c:v>65-79</c:v>
                </c:pt>
                <c:pt idx="5">
                  <c:v>80+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14</c:v>
                </c:pt>
                <c:pt idx="1">
                  <c:v>10</c:v>
                </c:pt>
                <c:pt idx="2">
                  <c:v>37</c:v>
                </c:pt>
                <c:pt idx="3">
                  <c:v>18</c:v>
                </c:pt>
                <c:pt idx="4">
                  <c:v>15</c:v>
                </c:pt>
                <c:pt idx="5">
                  <c:v>6</c:v>
                </c:pt>
              </c:numCache>
            </c:numRef>
          </c:val>
        </c:ser>
        <c:axId val="55965568"/>
        <c:axId val="55967104"/>
      </c:barChart>
      <c:catAx>
        <c:axId val="55965568"/>
        <c:scaling>
          <c:orientation val="minMax"/>
        </c:scaling>
        <c:axPos val="b"/>
        <c:tickLblPos val="nextTo"/>
        <c:crossAx val="55967104"/>
        <c:crosses val="autoZero"/>
        <c:auto val="1"/>
        <c:lblAlgn val="ctr"/>
        <c:lblOffset val="100"/>
      </c:catAx>
      <c:valAx>
        <c:axId val="55967104"/>
        <c:scaling>
          <c:orientation val="minMax"/>
        </c:scaling>
        <c:axPos val="l"/>
        <c:majorGridlines/>
        <c:numFmt formatCode="General" sourceLinked="1"/>
        <c:tickLblPos val="nextTo"/>
        <c:crossAx val="5596556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F63E761A-5226-4B18-8B8D-85356FF24872}" type="datetimeFigureOut">
              <a:rPr lang="ru-RU" smtClean="0"/>
              <a:pPr/>
              <a:t>13.12.2013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DB7754D-295D-40BC-9341-9C07B98C9B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761A-5226-4B18-8B8D-85356FF24872}" type="datetimeFigureOut">
              <a:rPr lang="ru-RU" smtClean="0"/>
              <a:pPr/>
              <a:t>13.12.2013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754D-295D-40BC-9341-9C07B98C9B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761A-5226-4B18-8B8D-85356FF24872}" type="datetimeFigureOut">
              <a:rPr lang="ru-RU" smtClean="0"/>
              <a:pPr/>
              <a:t>13.12.2013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754D-295D-40BC-9341-9C07B98C9B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F63E761A-5226-4B18-8B8D-85356FF24872}" type="datetimeFigureOut">
              <a:rPr lang="ru-RU" smtClean="0"/>
              <a:pPr/>
              <a:t>13.12.2013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754D-295D-40BC-9341-9C07B98C9B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F63E761A-5226-4B18-8B8D-85356FF24872}" type="datetimeFigureOut">
              <a:rPr lang="ru-RU" smtClean="0"/>
              <a:pPr/>
              <a:t>13.12.2013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DB7754D-295D-40BC-9341-9C07B98C9BFD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63E761A-5226-4B18-8B8D-85356FF24872}" type="datetimeFigureOut">
              <a:rPr lang="ru-RU" smtClean="0"/>
              <a:pPr/>
              <a:t>13.12.2013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DB7754D-295D-40BC-9341-9C07B98C9B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63E761A-5226-4B18-8B8D-85356FF24872}" type="datetimeFigureOut">
              <a:rPr lang="ru-RU" smtClean="0"/>
              <a:pPr/>
              <a:t>13.12.2013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DB7754D-295D-40BC-9341-9C07B98C9B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761A-5226-4B18-8B8D-85356FF24872}" type="datetimeFigureOut">
              <a:rPr lang="ru-RU" smtClean="0"/>
              <a:pPr/>
              <a:t>13.12.2013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754D-295D-40BC-9341-9C07B98C9B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63E761A-5226-4B18-8B8D-85356FF24872}" type="datetimeFigureOut">
              <a:rPr lang="ru-RU" smtClean="0"/>
              <a:pPr/>
              <a:t>13.12.2013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DB7754D-295D-40BC-9341-9C07B98C9B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F63E761A-5226-4B18-8B8D-85356FF24872}" type="datetimeFigureOut">
              <a:rPr lang="ru-RU" smtClean="0"/>
              <a:pPr/>
              <a:t>13.12.2013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DB7754D-295D-40BC-9341-9C07B98C9B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F63E761A-5226-4B18-8B8D-85356FF24872}" type="datetimeFigureOut">
              <a:rPr lang="ru-RU" smtClean="0"/>
              <a:pPr/>
              <a:t>13.12.2013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DB7754D-295D-40BC-9341-9C07B98C9B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63E761A-5226-4B18-8B8D-85356FF24872}" type="datetimeFigureOut">
              <a:rPr lang="ru-RU" smtClean="0"/>
              <a:pPr/>
              <a:t>13.12.2013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DB7754D-295D-40BC-9341-9C07B98C9B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Loner\Рабочий стол\26_Napol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114005" cy="6072206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399032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err="1" smtClean="0">
                <a:solidFill>
                  <a:schemeClr val="accent1"/>
                </a:solidFill>
              </a:rPr>
              <a:t>І</a:t>
            </a:r>
            <a:r>
              <a:rPr lang="ru-RU" sz="8000" b="1" dirty="0" err="1" smtClean="0">
                <a:solidFill>
                  <a:schemeClr val="accent1"/>
                </a:solidFill>
              </a:rPr>
              <a:t>тал</a:t>
            </a:r>
            <a:r>
              <a:rPr lang="uk-UA" sz="8000" b="1" dirty="0" smtClean="0">
                <a:solidFill>
                  <a:schemeClr val="accent1"/>
                </a:solidFill>
              </a:rPr>
              <a:t>і</a:t>
            </a:r>
            <a:r>
              <a:rPr lang="ru-RU" sz="8000" b="1" dirty="0" smtClean="0">
                <a:solidFill>
                  <a:schemeClr val="accent1"/>
                </a:solidFill>
              </a:rPr>
              <a:t>я</a:t>
            </a:r>
            <a:endParaRPr lang="ru-RU" sz="8000" b="1" dirty="0">
              <a:solidFill>
                <a:schemeClr val="accent1"/>
              </a:solidFill>
            </a:endParaRPr>
          </a:p>
        </p:txBody>
      </p:sp>
      <p:sp>
        <p:nvSpPr>
          <p:cNvPr id="11" name="Содержимое 2"/>
          <p:cNvSpPr>
            <a:spLocks noGrp="1"/>
          </p:cNvSpPr>
          <p:nvPr>
            <p:ph idx="1"/>
          </p:nvPr>
        </p:nvSpPr>
        <p:spPr>
          <a:xfrm>
            <a:off x="214282" y="4000480"/>
            <a:ext cx="8358246" cy="2857520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4800" dirty="0" smtClean="0"/>
          </a:p>
          <a:p>
            <a:pPr algn="ctr">
              <a:buNone/>
            </a:pPr>
            <a:r>
              <a:rPr lang="ru-RU" sz="4800" b="1" dirty="0" err="1" smtClean="0"/>
              <a:t>Загальна</a:t>
            </a:r>
            <a:r>
              <a:rPr lang="ru-RU" sz="4800" b="1" dirty="0" smtClean="0"/>
              <a:t> характеристика </a:t>
            </a:r>
            <a:r>
              <a:rPr lang="ru-RU" sz="4800" b="1" dirty="0" err="1" smtClean="0"/>
              <a:t>країни</a:t>
            </a:r>
            <a:endParaRPr lang="ru-RU" sz="4800" b="1" dirty="0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1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charRg st="1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Loner\Рабочий стол\1239776268_ss_3d_people_vec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5357826"/>
            <a:ext cx="5095709" cy="1500174"/>
          </a:xfrm>
          <a:prstGeom prst="rect">
            <a:avLst/>
          </a:prstGeom>
          <a:noFill/>
        </p:spPr>
      </p:pic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571472" y="0"/>
            <a:ext cx="7929618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u="sng" dirty="0" err="1" smtClean="0"/>
              <a:t>Статевий</a:t>
            </a:r>
            <a:r>
              <a:rPr lang="ru-RU" u="sng" dirty="0" smtClean="0"/>
              <a:t> </a:t>
            </a:r>
            <a:r>
              <a:rPr lang="ru-RU" u="sng" dirty="0" smtClean="0"/>
              <a:t>склад:</a:t>
            </a:r>
          </a:p>
          <a:p>
            <a:pPr>
              <a:buNone/>
            </a:pPr>
            <a:r>
              <a:rPr lang="ru-RU" u="sng" dirty="0" smtClean="0"/>
              <a:t>0-14 </a:t>
            </a:r>
            <a:r>
              <a:rPr lang="ru-RU" u="sng" dirty="0" err="1" smtClean="0"/>
              <a:t>років</a:t>
            </a:r>
            <a:r>
              <a:rPr lang="ru-RU" u="sng" dirty="0" smtClean="0"/>
              <a:t>: 13.6%</a:t>
            </a:r>
          </a:p>
          <a:p>
            <a:pPr>
              <a:buNone/>
            </a:pPr>
            <a:r>
              <a:rPr lang="ru-RU" u="sng" dirty="0" smtClean="0"/>
              <a:t>(</a:t>
            </a:r>
            <a:r>
              <a:rPr lang="ru-RU" u="sng" dirty="0" err="1" smtClean="0"/>
              <a:t>чоловіки</a:t>
            </a:r>
            <a:r>
              <a:rPr lang="ru-RU" u="sng" dirty="0" smtClean="0"/>
              <a:t> 4,086,951 / </a:t>
            </a:r>
            <a:r>
              <a:rPr lang="ru-RU" u="sng" dirty="0" err="1" smtClean="0"/>
              <a:t>жінки</a:t>
            </a:r>
            <a:r>
              <a:rPr lang="ru-RU" u="sng" dirty="0" smtClean="0"/>
              <a:t> 3,842,765)</a:t>
            </a:r>
          </a:p>
          <a:p>
            <a:pPr>
              <a:buNone/>
            </a:pPr>
            <a:endParaRPr lang="ru-RU" u="sng" dirty="0" smtClean="0"/>
          </a:p>
          <a:p>
            <a:pPr>
              <a:buNone/>
            </a:pPr>
            <a:r>
              <a:rPr lang="ru-RU" u="sng" dirty="0" smtClean="0"/>
              <a:t>15-64 </a:t>
            </a:r>
            <a:r>
              <a:rPr lang="ru-RU" u="sng" dirty="0" err="1" smtClean="0"/>
              <a:t>років</a:t>
            </a:r>
            <a:r>
              <a:rPr lang="ru-RU" u="sng" dirty="0" smtClean="0"/>
              <a:t>: 66.3%</a:t>
            </a:r>
          </a:p>
          <a:p>
            <a:pPr>
              <a:buNone/>
            </a:pPr>
            <a:r>
              <a:rPr lang="ru-RU" u="sng" dirty="0" smtClean="0"/>
              <a:t>(</a:t>
            </a:r>
            <a:r>
              <a:rPr lang="ru-RU" u="sng" dirty="0" err="1" smtClean="0"/>
              <a:t>чоловіки</a:t>
            </a:r>
            <a:r>
              <a:rPr lang="ru-RU" u="sng" dirty="0" smtClean="0"/>
              <a:t> 19,534,247 / женщіни19, 024,776)</a:t>
            </a:r>
          </a:p>
          <a:p>
            <a:pPr>
              <a:buNone/>
            </a:pPr>
            <a:endParaRPr lang="ru-RU" u="sng" dirty="0" smtClean="0"/>
          </a:p>
          <a:p>
            <a:pPr>
              <a:buNone/>
            </a:pPr>
            <a:r>
              <a:rPr lang="ru-RU" u="sng" dirty="0" smtClean="0"/>
              <a:t>65 </a:t>
            </a:r>
            <a:r>
              <a:rPr lang="ru-RU" u="sng" dirty="0" err="1" smtClean="0"/>
              <a:t>років</a:t>
            </a:r>
            <a:r>
              <a:rPr lang="ru-RU" u="sng" dirty="0" smtClean="0"/>
              <a:t> </a:t>
            </a:r>
            <a:r>
              <a:rPr lang="ru-RU" u="sng" dirty="0" err="1" smtClean="0"/>
              <a:t>і</a:t>
            </a:r>
            <a:r>
              <a:rPr lang="ru-RU" u="sng" dirty="0" smtClean="0"/>
              <a:t> старше: 20%</a:t>
            </a:r>
          </a:p>
          <a:p>
            <a:pPr>
              <a:buNone/>
            </a:pPr>
            <a:r>
              <a:rPr lang="ru-RU" u="sng" dirty="0" smtClean="0"/>
              <a:t>(</a:t>
            </a:r>
            <a:r>
              <a:rPr lang="ru-RU" u="sng" dirty="0" err="1" smtClean="0"/>
              <a:t>чоловіки</a:t>
            </a:r>
            <a:r>
              <a:rPr lang="ru-RU" u="sng" dirty="0" smtClean="0"/>
              <a:t> 4,864,189 / </a:t>
            </a:r>
            <a:r>
              <a:rPr lang="ru-RU" u="sng" dirty="0" err="1" smtClean="0"/>
              <a:t>жінки</a:t>
            </a:r>
            <a:r>
              <a:rPr lang="ru-RU" u="sng" dirty="0" smtClean="0"/>
              <a:t> 6,792,393)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7643866" cy="857256"/>
          </a:xfrm>
        </p:spPr>
        <p:txBody>
          <a:bodyPr/>
          <a:lstStyle/>
          <a:p>
            <a:pPr>
              <a:buNone/>
            </a:pPr>
            <a:r>
              <a:rPr lang="ru-RU" b="1" dirty="0" err="1" smtClean="0"/>
              <a:t>Віковий</a:t>
            </a:r>
            <a:r>
              <a:rPr lang="ru-RU" b="1" dirty="0" smtClean="0"/>
              <a:t> склад </a:t>
            </a:r>
            <a:r>
              <a:rPr lang="ru-RU" b="1" dirty="0" err="1" smtClean="0"/>
              <a:t>населення</a:t>
            </a:r>
            <a:r>
              <a:rPr lang="ru-RU" b="1" dirty="0" smtClean="0"/>
              <a:t>:</a:t>
            </a:r>
          </a:p>
          <a:p>
            <a:pPr>
              <a:buNone/>
            </a:pPr>
            <a:endParaRPr lang="ru-RU" b="1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928662" y="1071546"/>
          <a:ext cx="7191404" cy="5103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1"/>
            <a:ext cx="6215106" cy="4572032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b="1" i="1" dirty="0" smtClean="0"/>
              <a:t>4. </a:t>
            </a:r>
            <a:r>
              <a:rPr lang="ru-RU" b="1" i="1" dirty="0" err="1" smtClean="0"/>
              <a:t>Міське</a:t>
            </a:r>
            <a:r>
              <a:rPr lang="ru-RU" b="1" i="1" dirty="0" smtClean="0"/>
              <a:t> </a:t>
            </a:r>
            <a:r>
              <a:rPr lang="ru-RU" b="1" i="1" dirty="0" err="1" smtClean="0"/>
              <a:t>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сільське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населення</a:t>
            </a:r>
            <a:r>
              <a:rPr lang="ru-RU" b="1" i="1" dirty="0" smtClean="0"/>
              <a:t>:</a:t>
            </a:r>
          </a:p>
          <a:p>
            <a:pPr marL="514350" indent="-514350">
              <a:buNone/>
            </a:pPr>
            <a:r>
              <a:rPr lang="ru-RU" b="1" i="1" dirty="0" smtClean="0"/>
              <a:t>- </a:t>
            </a:r>
            <a:r>
              <a:rPr lang="ru-RU" b="1" i="1" dirty="0" err="1" smtClean="0"/>
              <a:t>Міське</a:t>
            </a:r>
            <a:r>
              <a:rPr lang="ru-RU" b="1" i="1" dirty="0" smtClean="0"/>
              <a:t> населення-60-80%;</a:t>
            </a:r>
          </a:p>
          <a:p>
            <a:pPr marL="514350" indent="-514350">
              <a:buNone/>
            </a:pPr>
            <a:r>
              <a:rPr lang="ru-RU" b="1" i="1" dirty="0" smtClean="0"/>
              <a:t>- </a:t>
            </a:r>
            <a:r>
              <a:rPr lang="ru-RU" b="1" i="1" dirty="0" err="1" smtClean="0"/>
              <a:t>Сільське</a:t>
            </a:r>
            <a:r>
              <a:rPr lang="ru-RU" b="1" i="1" dirty="0" smtClean="0"/>
              <a:t> населення-40-20%.</a:t>
            </a:r>
          </a:p>
          <a:p>
            <a:pPr marL="514350" indent="-514350">
              <a:buNone/>
            </a:pPr>
            <a:r>
              <a:rPr lang="ru-RU" b="1" i="1" dirty="0" smtClean="0"/>
              <a:t>В </a:t>
            </a:r>
            <a:r>
              <a:rPr lang="ru-RU" b="1" i="1" dirty="0" err="1" smtClean="0"/>
              <a:t>останні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десятиліття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в</a:t>
            </a:r>
            <a:r>
              <a:rPr lang="ru-RU" b="1" i="1" dirty="0" smtClean="0"/>
              <a:t> </a:t>
            </a:r>
            <a:r>
              <a:rPr lang="ru-RU" b="1" i="1" dirty="0" err="1" smtClean="0"/>
              <a:t>Італії</a:t>
            </a:r>
            <a:r>
              <a:rPr lang="ru-RU" b="1" i="1" dirty="0" smtClean="0"/>
              <a:t>, </a:t>
            </a:r>
            <a:endParaRPr lang="ru-RU" b="1" i="1" dirty="0" smtClean="0"/>
          </a:p>
          <a:p>
            <a:pPr marL="514350" indent="-514350">
              <a:buNone/>
            </a:pPr>
            <a:r>
              <a:rPr lang="ru-RU" b="1" i="1" dirty="0" smtClean="0"/>
              <a:t>особливо на </a:t>
            </a:r>
            <a:r>
              <a:rPr lang="ru-RU" b="1" i="1" dirty="0" err="1" smtClean="0"/>
              <a:t>Півночі</a:t>
            </a:r>
            <a:r>
              <a:rPr lang="ru-RU" b="1" i="1" dirty="0" smtClean="0"/>
              <a:t>,</a:t>
            </a:r>
          </a:p>
          <a:p>
            <a:pPr marL="514350" indent="-514350">
              <a:buNone/>
            </a:pPr>
            <a:r>
              <a:rPr lang="ru-RU" b="1" i="1" dirty="0" smtClean="0"/>
              <a:t> </a:t>
            </a:r>
            <a:r>
              <a:rPr lang="ru-RU" b="1" i="1" dirty="0" err="1" smtClean="0"/>
              <a:t>йде</a:t>
            </a:r>
            <a:r>
              <a:rPr lang="ru-RU" b="1" i="1" dirty="0" smtClean="0"/>
              <a:t> </a:t>
            </a:r>
            <a:r>
              <a:rPr lang="ru-RU" b="1" i="1" dirty="0" err="1" smtClean="0"/>
              <a:t>інтенсивний</a:t>
            </a:r>
            <a:endParaRPr lang="ru-RU" b="1" i="1" dirty="0" smtClean="0"/>
          </a:p>
          <a:p>
            <a:pPr marL="514350" indent="-514350">
              <a:buNone/>
            </a:pPr>
            <a:r>
              <a:rPr lang="ru-RU" b="1" i="1" dirty="0" smtClean="0"/>
              <a:t>                                 </a:t>
            </a:r>
            <a:r>
              <a:rPr lang="ru-RU" b="1" i="1" dirty="0" err="1" smtClean="0"/>
              <a:t>процес</a:t>
            </a:r>
            <a:endParaRPr lang="ru-RU" b="1" i="1" dirty="0" smtClean="0"/>
          </a:p>
          <a:p>
            <a:pPr marL="514350" indent="-514350">
              <a:buNone/>
            </a:pPr>
            <a:r>
              <a:rPr lang="ru-RU" b="1" i="1" dirty="0" smtClean="0"/>
              <a:t>                                 </a:t>
            </a:r>
            <a:r>
              <a:rPr lang="ru-RU" b="1" i="1" dirty="0" err="1" smtClean="0"/>
              <a:t>урбанізації</a:t>
            </a:r>
            <a:r>
              <a:rPr lang="ru-RU" b="1" i="1" dirty="0" smtClean="0"/>
              <a:t>.</a:t>
            </a:r>
            <a:endParaRPr lang="ru-RU" dirty="0"/>
          </a:p>
        </p:txBody>
      </p:sp>
      <p:pic>
        <p:nvPicPr>
          <p:cNvPr id="3074" name="Picture 2" descr="C:\Documents and Settings\Loner\Рабочий стол\b7kt863ibae9sc7tjbliyv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57628"/>
            <a:ext cx="3786214" cy="3000372"/>
          </a:xfrm>
          <a:prstGeom prst="rect">
            <a:avLst/>
          </a:prstGeom>
          <a:noFill/>
        </p:spPr>
      </p:pic>
      <p:pic>
        <p:nvPicPr>
          <p:cNvPr id="3075" name="Picture 3" descr="C:\Documents and Settings\Loner\Рабочий стол\imageservle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43689" y="785794"/>
            <a:ext cx="2400311" cy="4167947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ФОТО_МАША\италия\IMG_18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229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5. </a:t>
            </a:r>
            <a:r>
              <a:rPr lang="ru-RU" b="1" i="1" dirty="0" err="1" smtClean="0">
                <a:solidFill>
                  <a:schemeClr val="bg1"/>
                </a:solidFill>
              </a:rPr>
              <a:t>Міграції</a:t>
            </a:r>
            <a:r>
              <a:rPr lang="ru-RU" b="1" i="1" dirty="0" smtClean="0">
                <a:solidFill>
                  <a:schemeClr val="bg1"/>
                </a:solidFill>
              </a:rPr>
              <a:t>:</a:t>
            </a:r>
          </a:p>
          <a:p>
            <a:pPr>
              <a:buNone/>
            </a:pPr>
            <a:endParaRPr lang="ru-RU" b="1" i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Головна причина </a:t>
            </a:r>
            <a:r>
              <a:rPr lang="ru-RU" b="1" i="1" dirty="0" err="1" smtClean="0">
                <a:solidFill>
                  <a:schemeClr val="bg1"/>
                </a:solidFill>
              </a:rPr>
              <a:t>зовнішньої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міграції</a:t>
            </a:r>
            <a:r>
              <a:rPr lang="ru-RU" b="1" i="1" dirty="0" smtClean="0">
                <a:solidFill>
                  <a:schemeClr val="bg1"/>
                </a:solidFill>
              </a:rPr>
              <a:t>-</a:t>
            </a:r>
          </a:p>
          <a:p>
            <a:pPr>
              <a:buNone/>
            </a:pPr>
            <a:r>
              <a:rPr lang="ru-RU" b="1" i="1" dirty="0" err="1" smtClean="0">
                <a:solidFill>
                  <a:schemeClr val="bg1"/>
                </a:solidFill>
              </a:rPr>
              <a:t>економічна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і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політична</a:t>
            </a:r>
            <a:r>
              <a:rPr lang="ru-RU" b="1" i="1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endParaRPr lang="ru-RU" b="1" i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Головна причина </a:t>
            </a:r>
            <a:r>
              <a:rPr lang="ru-RU" b="1" i="1" dirty="0" err="1" smtClean="0">
                <a:solidFill>
                  <a:schemeClr val="bg1"/>
                </a:solidFill>
              </a:rPr>
              <a:t>внутрішньої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міграції</a:t>
            </a:r>
            <a:r>
              <a:rPr lang="ru-RU" b="1" i="1" dirty="0" smtClean="0">
                <a:solidFill>
                  <a:schemeClr val="bg1"/>
                </a:solidFill>
              </a:rPr>
              <a:t>-</a:t>
            </a:r>
          </a:p>
          <a:p>
            <a:pPr>
              <a:buNone/>
            </a:pPr>
            <a:r>
              <a:rPr lang="ru-RU" b="1" i="1" dirty="0" err="1" smtClean="0">
                <a:solidFill>
                  <a:schemeClr val="bg1"/>
                </a:solidFill>
              </a:rPr>
              <a:t>економічна</a:t>
            </a:r>
            <a:r>
              <a:rPr lang="ru-RU" b="1" i="1" dirty="0" smtClean="0">
                <a:solidFill>
                  <a:schemeClr val="bg1"/>
                </a:solidFill>
              </a:rPr>
              <a:t>.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57234" y="1500174"/>
            <a:ext cx="8186766" cy="41434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/>
              <a:t>6. </a:t>
            </a:r>
            <a:r>
              <a:rPr lang="ru-RU" b="1" i="1" dirty="0" err="1" smtClean="0"/>
              <a:t>Трудові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ресурси</a:t>
            </a:r>
            <a:r>
              <a:rPr lang="ru-RU" b="1" i="1" dirty="0" smtClean="0"/>
              <a:t>:</a:t>
            </a:r>
          </a:p>
          <a:p>
            <a:pPr algn="ctr">
              <a:buNone/>
            </a:pPr>
            <a:endParaRPr lang="ru-RU" b="1" i="1" dirty="0" smtClean="0"/>
          </a:p>
          <a:p>
            <a:pPr>
              <a:buNone/>
            </a:pPr>
            <a:r>
              <a:rPr lang="ru-RU" b="1" i="1" dirty="0" smtClean="0"/>
              <a:t>Структура </a:t>
            </a:r>
            <a:r>
              <a:rPr lang="ru-RU" b="1" i="1" dirty="0" err="1" smtClean="0"/>
              <a:t>зайнятості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економічно</a:t>
            </a:r>
            <a:r>
              <a:rPr lang="ru-RU" b="1" i="1" dirty="0" smtClean="0"/>
              <a:t> активного </a:t>
            </a:r>
            <a:r>
              <a:rPr lang="ru-RU" b="1" i="1" dirty="0" err="1" smtClean="0"/>
              <a:t>населення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Італії</a:t>
            </a:r>
            <a:r>
              <a:rPr lang="ru-RU" b="1" i="1" dirty="0" smtClean="0"/>
              <a:t> на 2005 </a:t>
            </a:r>
            <a:r>
              <a:rPr lang="ru-RU" b="1" i="1" dirty="0" err="1" smtClean="0"/>
              <a:t>рік</a:t>
            </a:r>
            <a:r>
              <a:rPr lang="ru-RU" b="1" i="1" dirty="0" smtClean="0"/>
              <a:t> </a:t>
            </a:r>
            <a:r>
              <a:rPr lang="ru-RU" b="1" i="1" dirty="0" err="1" smtClean="0"/>
              <a:t>така</a:t>
            </a:r>
            <a:r>
              <a:rPr lang="ru-RU" b="1" i="1" dirty="0" smtClean="0"/>
              <a:t>:</a:t>
            </a:r>
          </a:p>
          <a:p>
            <a:pPr>
              <a:buNone/>
            </a:pPr>
            <a:r>
              <a:rPr lang="ru-RU" b="1" i="1" dirty="0" err="1" smtClean="0"/>
              <a:t>зайняте</a:t>
            </a:r>
            <a:r>
              <a:rPr lang="ru-RU" b="1" i="1" dirty="0" smtClean="0"/>
              <a:t> населення-20087тис.чел.</a:t>
            </a:r>
          </a:p>
          <a:p>
            <a:pPr>
              <a:buNone/>
            </a:pPr>
            <a:r>
              <a:rPr lang="ru-RU" b="1" i="1" dirty="0" smtClean="0"/>
              <a:t>число безробітних-2804тис.чел.</a:t>
            </a:r>
            <a:endParaRPr lang="ru-RU" dirty="0"/>
          </a:p>
        </p:txBody>
      </p:sp>
      <p:pic>
        <p:nvPicPr>
          <p:cNvPr id="5125" name="Picture 5" descr="C:\Program Files\Microsoft Office\MEDIA\CAGCAT10\j0199727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928670"/>
            <a:ext cx="1769364" cy="1739189"/>
          </a:xfrm>
          <a:prstGeom prst="rect">
            <a:avLst/>
          </a:prstGeom>
          <a:noFill/>
        </p:spPr>
      </p:pic>
      <p:pic>
        <p:nvPicPr>
          <p:cNvPr id="5127" name="Picture 7" descr="C:\Program Files\Microsoft Office\MEDIA\CAGCAT10\j0217698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6582" y="5164531"/>
            <a:ext cx="1747418" cy="169346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60"/>
          </a:xfrm>
        </p:spPr>
        <p:txBody>
          <a:bodyPr>
            <a:noAutofit/>
          </a:bodyPr>
          <a:lstStyle/>
          <a:p>
            <a:r>
              <a:rPr lang="ru-RU" sz="3200" b="1" i="1" dirty="0" err="1" smtClean="0">
                <a:effectLst/>
              </a:rPr>
              <a:t>Галузі</a:t>
            </a:r>
            <a:r>
              <a:rPr lang="ru-RU" sz="3200" b="1" i="1" dirty="0" smtClean="0">
                <a:effectLst/>
              </a:rPr>
              <a:t> </a:t>
            </a:r>
            <a:r>
              <a:rPr lang="ru-RU" sz="3200" b="1" i="1" dirty="0" err="1" smtClean="0">
                <a:effectLst/>
              </a:rPr>
              <a:t>міжнародної</a:t>
            </a:r>
            <a:r>
              <a:rPr lang="ru-RU" sz="3200" b="1" i="1" dirty="0" smtClean="0">
                <a:effectLst/>
              </a:rPr>
              <a:t> </a:t>
            </a:r>
            <a:r>
              <a:rPr lang="ru-RU" sz="3200" b="1" i="1" dirty="0" err="1" smtClean="0">
                <a:effectLst/>
              </a:rPr>
              <a:t>спеціалізації</a:t>
            </a:r>
            <a:r>
              <a:rPr lang="ru-RU" sz="3200" b="1" i="1" dirty="0" smtClean="0">
                <a:effectLst/>
              </a:rPr>
              <a:t> </a:t>
            </a:r>
            <a:r>
              <a:rPr lang="ru-RU" sz="3200" b="1" i="1" dirty="0" err="1" smtClean="0">
                <a:effectLst/>
              </a:rPr>
              <a:t>господарства</a:t>
            </a:r>
            <a:r>
              <a:rPr lang="ru-RU" sz="3200" b="1" i="1" dirty="0" smtClean="0">
                <a:effectLst/>
              </a:rPr>
              <a:t> </a:t>
            </a:r>
            <a:r>
              <a:rPr lang="ru-RU" sz="3200" b="1" i="1" dirty="0" err="1" smtClean="0">
                <a:effectLst/>
              </a:rPr>
              <a:t>і</a:t>
            </a:r>
            <a:r>
              <a:rPr lang="ru-RU" sz="3200" b="1" i="1" dirty="0" smtClean="0">
                <a:effectLst/>
              </a:rPr>
              <a:t> </a:t>
            </a:r>
            <a:r>
              <a:rPr lang="ru-RU" sz="3200" b="1" i="1" dirty="0" err="1" smtClean="0">
                <a:effectLst/>
              </a:rPr>
              <a:t>головні</a:t>
            </a:r>
            <a:r>
              <a:rPr lang="ru-RU" sz="3200" b="1" i="1" dirty="0" smtClean="0">
                <a:effectLst/>
              </a:rPr>
              <a:t> </a:t>
            </a:r>
            <a:r>
              <a:rPr lang="ru-RU" sz="3200" b="1" i="1" dirty="0" err="1" smtClean="0">
                <a:effectLst/>
              </a:rPr>
              <a:t>райони</a:t>
            </a:r>
            <a:r>
              <a:rPr lang="ru-RU" sz="3200" b="1" i="1" dirty="0" smtClean="0">
                <a:effectLst/>
              </a:rPr>
              <a:t> </a:t>
            </a:r>
            <a:r>
              <a:rPr lang="ru-RU" sz="3200" b="1" i="1" dirty="0" err="1" smtClean="0">
                <a:effectLst/>
              </a:rPr>
              <a:t>і</a:t>
            </a:r>
            <a:r>
              <a:rPr lang="ru-RU" sz="3200" b="1" i="1" dirty="0" smtClean="0">
                <a:effectLst/>
              </a:rPr>
              <a:t> </a:t>
            </a:r>
            <a:r>
              <a:rPr lang="ru-RU" sz="3200" b="1" i="1" dirty="0" err="1" smtClean="0">
                <a:effectLst/>
              </a:rPr>
              <a:t>центри</a:t>
            </a:r>
            <a:r>
              <a:rPr lang="ru-RU" sz="3200" b="1" i="1" dirty="0" smtClean="0">
                <a:effectLst/>
              </a:rPr>
              <a:t>:</a:t>
            </a:r>
            <a:endParaRPr lang="ru-RU" sz="3200" b="1" i="1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52863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err="1" smtClean="0"/>
              <a:t>Переробна</a:t>
            </a:r>
            <a:r>
              <a:rPr lang="ru-RU" i="1" dirty="0" smtClean="0"/>
              <a:t> </a:t>
            </a:r>
            <a:r>
              <a:rPr lang="ru-RU" i="1" dirty="0" err="1" smtClean="0"/>
              <a:t>промисловість</a:t>
            </a:r>
            <a:r>
              <a:rPr lang="ru-RU" i="1" dirty="0" smtClean="0"/>
              <a:t>.</a:t>
            </a:r>
          </a:p>
          <a:p>
            <a:pPr>
              <a:buNone/>
            </a:pPr>
            <a:r>
              <a:rPr lang="ru-RU" b="1" i="1" dirty="0" smtClean="0"/>
              <a:t>ТУРИН</a:t>
            </a:r>
            <a:r>
              <a:rPr lang="ru-RU" i="1" dirty="0" smtClean="0"/>
              <a:t>: </a:t>
            </a:r>
            <a:r>
              <a:rPr lang="ru-RU" i="1" dirty="0" err="1" smtClean="0"/>
              <a:t>чорна</a:t>
            </a:r>
            <a:endParaRPr lang="ru-RU" i="1" dirty="0" smtClean="0"/>
          </a:p>
          <a:p>
            <a:pPr>
              <a:buNone/>
            </a:pPr>
            <a:r>
              <a:rPr lang="ru-RU" b="1" i="1" dirty="0" smtClean="0"/>
              <a:t>МІЛАН</a:t>
            </a:r>
            <a:r>
              <a:rPr lang="ru-RU" i="1" dirty="0" smtClean="0"/>
              <a:t>: </a:t>
            </a:r>
            <a:r>
              <a:rPr lang="ru-RU" i="1" dirty="0" err="1" smtClean="0"/>
              <a:t>чорна</a:t>
            </a:r>
            <a:r>
              <a:rPr lang="ru-RU" i="1" dirty="0" smtClean="0"/>
              <a:t> </a:t>
            </a:r>
            <a:r>
              <a:rPr lang="ru-RU" i="1" dirty="0" err="1" smtClean="0"/>
              <a:t>металургія</a:t>
            </a:r>
            <a:r>
              <a:rPr lang="ru-RU" i="1" dirty="0" smtClean="0"/>
              <a:t>, </a:t>
            </a:r>
            <a:r>
              <a:rPr lang="ru-RU" i="1" dirty="0" err="1" smtClean="0"/>
              <a:t>харчова</a:t>
            </a:r>
            <a:r>
              <a:rPr lang="ru-RU" i="1" dirty="0" smtClean="0"/>
              <a:t>, </a:t>
            </a:r>
            <a:r>
              <a:rPr lang="ru-RU" i="1" dirty="0" err="1" smtClean="0"/>
              <a:t>тексти</a:t>
            </a:r>
            <a:r>
              <a:rPr lang="ru-RU" i="1" dirty="0" smtClean="0"/>
              <a:t>-</a:t>
            </a:r>
          </a:p>
          <a:p>
            <a:pPr>
              <a:buNone/>
            </a:pPr>
            <a:r>
              <a:rPr lang="uk-UA" i="1" dirty="0" err="1" smtClean="0"/>
              <a:t>л</a:t>
            </a:r>
            <a:r>
              <a:rPr lang="uk-UA" i="1" dirty="0" err="1" smtClean="0"/>
              <a:t>ьна</a:t>
            </a:r>
            <a:r>
              <a:rPr lang="uk-UA" i="1" dirty="0" smtClean="0"/>
              <a:t>, </a:t>
            </a:r>
            <a:r>
              <a:rPr lang="ru-RU" i="1" dirty="0" err="1" smtClean="0"/>
              <a:t>хімічна</a:t>
            </a:r>
            <a:r>
              <a:rPr lang="ru-RU" i="1" dirty="0" smtClean="0"/>
              <a:t>, </a:t>
            </a:r>
            <a:r>
              <a:rPr lang="ru-RU" i="1" dirty="0" err="1" smtClean="0"/>
              <a:t>машинобудування</a:t>
            </a:r>
            <a:r>
              <a:rPr lang="ru-RU" i="1" dirty="0" smtClean="0"/>
              <a:t>, </a:t>
            </a:r>
            <a:r>
              <a:rPr lang="ru-RU" i="1" dirty="0" err="1" smtClean="0"/>
              <a:t>метало-бробка</a:t>
            </a:r>
            <a:r>
              <a:rPr lang="ru-RU" i="1" dirty="0" smtClean="0"/>
              <a:t>, </a:t>
            </a:r>
            <a:r>
              <a:rPr lang="ru-RU" i="1" dirty="0" err="1" smtClean="0"/>
              <a:t>електротехнічна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металообробка</a:t>
            </a:r>
            <a:r>
              <a:rPr lang="ru-RU" i="1" dirty="0" smtClean="0"/>
              <a:t>. </a:t>
            </a:r>
            <a:endParaRPr lang="ru-RU" i="1" dirty="0" smtClean="0"/>
          </a:p>
          <a:p>
            <a:pPr>
              <a:buNone/>
            </a:pPr>
            <a:r>
              <a:rPr lang="ru-RU" b="1" i="1" dirty="0" smtClean="0"/>
              <a:t>НЕАПОЛЬ</a:t>
            </a:r>
            <a:r>
              <a:rPr lang="ru-RU" i="1" dirty="0" smtClean="0"/>
              <a:t>: </a:t>
            </a:r>
            <a:r>
              <a:rPr lang="ru-RU" i="1" dirty="0" err="1" smtClean="0"/>
              <a:t>чорна</a:t>
            </a:r>
            <a:r>
              <a:rPr lang="ru-RU" i="1" dirty="0" smtClean="0"/>
              <a:t> </a:t>
            </a:r>
            <a:r>
              <a:rPr lang="ru-RU" i="1" dirty="0" smtClean="0"/>
              <a:t> </a:t>
            </a:r>
          </a:p>
          <a:p>
            <a:pPr>
              <a:buNone/>
            </a:pPr>
            <a:r>
              <a:rPr lang="ru-RU" i="1" dirty="0" err="1" smtClean="0"/>
              <a:t>металургія</a:t>
            </a:r>
            <a:r>
              <a:rPr lang="ru-RU" i="1" dirty="0" smtClean="0"/>
              <a:t>, </a:t>
            </a:r>
            <a:r>
              <a:rPr lang="ru-RU" i="1" dirty="0" err="1" smtClean="0"/>
              <a:t>текстильна</a:t>
            </a:r>
            <a:r>
              <a:rPr lang="ru-RU" i="1" dirty="0" smtClean="0"/>
              <a:t>, </a:t>
            </a:r>
            <a:r>
              <a:rPr lang="ru-RU" i="1" dirty="0" err="1" smtClean="0"/>
              <a:t>машинобудування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металообробка</a:t>
            </a:r>
            <a:r>
              <a:rPr lang="ru-RU" i="1" dirty="0" smtClean="0"/>
              <a:t>, </a:t>
            </a:r>
            <a:r>
              <a:rPr lang="ru-RU" i="1" dirty="0" err="1" smtClean="0"/>
              <a:t>квітів</a:t>
            </a:r>
            <a:r>
              <a:rPr lang="ru-RU" i="1" dirty="0" smtClean="0"/>
              <a:t> </a:t>
            </a:r>
            <a:r>
              <a:rPr lang="ru-RU" i="1" dirty="0" err="1" smtClean="0"/>
              <a:t>металургія</a:t>
            </a:r>
            <a:r>
              <a:rPr lang="ru-RU" i="1" dirty="0" smtClean="0"/>
              <a:t>.</a:t>
            </a:r>
            <a:endParaRPr lang="ru-RU" i="1" dirty="0" smtClean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401080" cy="6072230"/>
          </a:xfrm>
        </p:spPr>
        <p:txBody>
          <a:bodyPr/>
          <a:lstStyle/>
          <a:p>
            <a:pPr>
              <a:buNone/>
            </a:pPr>
            <a:r>
              <a:rPr lang="ru-RU" b="1" i="1" u="sng" dirty="0" err="1" smtClean="0"/>
              <a:t>Сільське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господарство</a:t>
            </a:r>
            <a:r>
              <a:rPr lang="ru-RU" u="sng" dirty="0" smtClean="0"/>
              <a:t>:</a:t>
            </a:r>
            <a:endParaRPr lang="ru-RU" u="sng" dirty="0" smtClean="0"/>
          </a:p>
          <a:p>
            <a:pPr>
              <a:buNone/>
            </a:pPr>
            <a:r>
              <a:rPr lang="ru-RU" dirty="0" err="1" smtClean="0"/>
              <a:t>Сільське</a:t>
            </a:r>
            <a:r>
              <a:rPr lang="ru-RU" dirty="0" smtClean="0"/>
              <a:t> </a:t>
            </a:r>
            <a:r>
              <a:rPr lang="ru-RU" dirty="0" err="1" smtClean="0"/>
              <a:t>господарство</a:t>
            </a:r>
            <a:r>
              <a:rPr lang="ru-RU" dirty="0" smtClean="0"/>
              <a:t> </a:t>
            </a:r>
            <a:r>
              <a:rPr lang="ru-RU" dirty="0" err="1" smtClean="0"/>
              <a:t>Італії</a:t>
            </a:r>
            <a:r>
              <a:rPr lang="ru-RU" dirty="0" smtClean="0"/>
              <a:t> </a:t>
            </a:r>
            <a:r>
              <a:rPr lang="ru-RU" dirty="0" err="1" smtClean="0"/>
              <a:t>дає</a:t>
            </a:r>
            <a:r>
              <a:rPr lang="ru-RU" dirty="0" smtClean="0"/>
              <a:t> 10% валового </a:t>
            </a:r>
            <a:r>
              <a:rPr lang="ru-RU" dirty="0" err="1" smtClean="0"/>
              <a:t>національного</a:t>
            </a:r>
            <a:r>
              <a:rPr lang="ru-RU" dirty="0" smtClean="0"/>
              <a:t> доходу </a:t>
            </a:r>
            <a:r>
              <a:rPr lang="ru-RU" dirty="0" err="1" smtClean="0"/>
              <a:t>країни</a:t>
            </a:r>
            <a:r>
              <a:rPr lang="ru-RU" dirty="0" smtClean="0"/>
              <a:t>. У </a:t>
            </a:r>
            <a:r>
              <a:rPr lang="ru-RU" dirty="0" err="1" smtClean="0"/>
              <a:t>ньому</a:t>
            </a:r>
            <a:r>
              <a:rPr lang="ru-RU" dirty="0" smtClean="0"/>
              <a:t> </a:t>
            </a:r>
            <a:r>
              <a:rPr lang="ru-RU" dirty="0" err="1" smtClean="0"/>
              <a:t>зайнято</a:t>
            </a:r>
            <a:r>
              <a:rPr lang="ru-RU" dirty="0" smtClean="0"/>
              <a:t> 14% </a:t>
            </a:r>
            <a:r>
              <a:rPr lang="ru-RU" dirty="0" err="1" smtClean="0"/>
              <a:t>економічно</a:t>
            </a:r>
            <a:r>
              <a:rPr lang="ru-RU" dirty="0" smtClean="0"/>
              <a:t> активного </a:t>
            </a:r>
            <a:r>
              <a:rPr lang="ru-RU" dirty="0" err="1" smtClean="0"/>
              <a:t>населення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Головна </a:t>
            </a:r>
            <a:r>
              <a:rPr lang="ru-RU" dirty="0" err="1" smtClean="0"/>
              <a:t>галузь</a:t>
            </a:r>
            <a:r>
              <a:rPr lang="ru-RU" dirty="0" smtClean="0"/>
              <a:t> </a:t>
            </a:r>
            <a:r>
              <a:rPr lang="ru-RU" dirty="0" err="1" smtClean="0"/>
              <a:t>італійського</a:t>
            </a:r>
            <a:r>
              <a:rPr lang="ru-RU" dirty="0" smtClean="0"/>
              <a:t> </a:t>
            </a:r>
            <a:r>
              <a:rPr lang="ru-RU" dirty="0" err="1" smtClean="0"/>
              <a:t>сільського</a:t>
            </a:r>
            <a:r>
              <a:rPr lang="ru-RU" dirty="0" smtClean="0"/>
              <a:t> </a:t>
            </a:r>
            <a:r>
              <a:rPr lang="ru-RU" dirty="0" err="1" smtClean="0"/>
              <a:t>господарства</a:t>
            </a:r>
            <a:r>
              <a:rPr lang="ru-RU" dirty="0" smtClean="0"/>
              <a:t> - </a:t>
            </a:r>
            <a:r>
              <a:rPr lang="ru-RU" dirty="0" err="1" smtClean="0"/>
              <a:t>рослинництво</a:t>
            </a:r>
            <a:r>
              <a:rPr lang="ru-RU" dirty="0" smtClean="0"/>
              <a:t>. </a:t>
            </a:r>
            <a:r>
              <a:rPr lang="ru-RU" dirty="0" err="1" smtClean="0"/>
              <a:t>Понад</a:t>
            </a:r>
            <a:r>
              <a:rPr lang="ru-RU" dirty="0" smtClean="0"/>
              <a:t> половину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орних</a:t>
            </a:r>
            <a:r>
              <a:rPr lang="ru-RU" dirty="0" smtClean="0"/>
              <a:t> земель </a:t>
            </a:r>
            <a:r>
              <a:rPr lang="ru-RU" dirty="0" err="1" smtClean="0"/>
              <a:t>займаю</a:t>
            </a:r>
            <a:r>
              <a:rPr lang="ru-RU" dirty="0" smtClean="0"/>
              <a:t> </a:t>
            </a:r>
            <a:r>
              <a:rPr lang="ru-RU" dirty="0" err="1" smtClean="0"/>
              <a:t>зернові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     в тому </a:t>
            </a:r>
            <a:r>
              <a:rPr lang="ru-RU" dirty="0" err="1" smtClean="0"/>
              <a:t>числі</a:t>
            </a:r>
            <a:r>
              <a:rPr lang="ru-RU" dirty="0" smtClean="0"/>
              <a:t> 30% - </a:t>
            </a:r>
            <a:r>
              <a:rPr lang="ru-RU" dirty="0" err="1" smtClean="0"/>
              <a:t>пшениця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8" name="Picture 4" descr="C:\Program Files\Microsoft Office\MEDIA\CAGCAT10\j0233312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3857628"/>
            <a:ext cx="3000365" cy="30003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i="1" u="sng" dirty="0" smtClean="0"/>
              <a:t>Т</a:t>
            </a:r>
            <a:r>
              <a:rPr lang="ru-RU" b="1" i="1" u="sng" dirty="0" smtClean="0"/>
              <a:t>ранспорт:</a:t>
            </a:r>
          </a:p>
          <a:p>
            <a:pPr>
              <a:buNone/>
            </a:pPr>
            <a:r>
              <a:rPr lang="ru-RU" dirty="0" err="1" smtClean="0"/>
              <a:t>Італія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високорозвинену</a:t>
            </a:r>
            <a:r>
              <a:rPr lang="ru-RU" dirty="0" smtClean="0"/>
              <a:t> мережу </a:t>
            </a:r>
            <a:r>
              <a:rPr lang="ru-RU" dirty="0" err="1" smtClean="0"/>
              <a:t>залізниць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автомобільних</a:t>
            </a:r>
            <a:r>
              <a:rPr lang="ru-RU" dirty="0" smtClean="0"/>
              <a:t> </a:t>
            </a:r>
            <a:r>
              <a:rPr lang="ru-RU" dirty="0" err="1" smtClean="0"/>
              <a:t>доріг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важливу</a:t>
            </a:r>
            <a:r>
              <a:rPr lang="ru-RU" dirty="0" smtClean="0"/>
              <a:t> роль, як у </a:t>
            </a:r>
            <a:r>
              <a:rPr lang="ru-RU" dirty="0" err="1" smtClean="0"/>
              <a:t>внутрішніх</a:t>
            </a:r>
            <a:r>
              <a:rPr lang="ru-RU" dirty="0" smtClean="0"/>
              <a:t>, так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зовнішніх</a:t>
            </a:r>
            <a:r>
              <a:rPr lang="ru-RU" dirty="0" smtClean="0"/>
              <a:t> </a:t>
            </a:r>
            <a:r>
              <a:rPr lang="ru-RU" dirty="0" err="1" smtClean="0"/>
              <a:t>перевезеннях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відіграє</a:t>
            </a:r>
            <a:r>
              <a:rPr lang="ru-RU" dirty="0" smtClean="0"/>
              <a:t> </a:t>
            </a:r>
            <a:r>
              <a:rPr lang="ru-RU" dirty="0" err="1" smtClean="0"/>
              <a:t>морський</a:t>
            </a:r>
            <a:r>
              <a:rPr lang="ru-RU" dirty="0" smtClean="0"/>
              <a:t> транспорт.</a:t>
            </a:r>
          </a:p>
          <a:p>
            <a:pPr>
              <a:buNone/>
            </a:pPr>
            <a:r>
              <a:rPr lang="ru-RU" dirty="0" err="1" smtClean="0"/>
              <a:t>Річковий</a:t>
            </a:r>
            <a:r>
              <a:rPr lang="ru-RU" dirty="0" smtClean="0"/>
              <a:t> транспорт в </a:t>
            </a:r>
            <a:r>
              <a:rPr lang="ru-RU" dirty="0" err="1" smtClean="0"/>
              <a:t>Італії</a:t>
            </a:r>
            <a:r>
              <a:rPr lang="ru-RU" dirty="0" smtClean="0"/>
              <a:t> </a:t>
            </a:r>
            <a:r>
              <a:rPr lang="ru-RU" dirty="0" err="1" smtClean="0"/>
              <a:t>розвинений</a:t>
            </a:r>
            <a:r>
              <a:rPr lang="ru-RU" dirty="0" smtClean="0"/>
              <a:t> </a:t>
            </a:r>
            <a:r>
              <a:rPr lang="ru-RU" dirty="0" err="1" smtClean="0"/>
              <a:t>слабко</a:t>
            </a:r>
            <a:r>
              <a:rPr lang="ru-RU" dirty="0" smtClean="0"/>
              <a:t> через </a:t>
            </a:r>
            <a:r>
              <a:rPr lang="ru-RU" dirty="0" err="1" smtClean="0"/>
              <a:t>відсутність</a:t>
            </a:r>
            <a:r>
              <a:rPr lang="ru-RU" dirty="0" smtClean="0"/>
              <a:t> великих </a:t>
            </a:r>
            <a:r>
              <a:rPr lang="ru-RU" dirty="0" err="1" smtClean="0"/>
              <a:t>річок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err="1" smtClean="0"/>
              <a:t>Досить</a:t>
            </a:r>
            <a:r>
              <a:rPr lang="ru-RU" dirty="0" smtClean="0"/>
              <a:t> </a:t>
            </a:r>
            <a:r>
              <a:rPr lang="ru-RU" dirty="0" err="1" smtClean="0"/>
              <a:t>швидко</a:t>
            </a:r>
            <a:r>
              <a:rPr lang="ru-RU" dirty="0" smtClean="0"/>
              <a:t> </a:t>
            </a:r>
            <a:r>
              <a:rPr lang="ru-RU" dirty="0" err="1" smtClean="0"/>
              <a:t>розвивається</a:t>
            </a:r>
            <a:r>
              <a:rPr lang="ru-RU" dirty="0" smtClean="0"/>
              <a:t> </a:t>
            </a:r>
            <a:r>
              <a:rPr lang="ru-RU" dirty="0" err="1" smtClean="0"/>
              <a:t>цивільна</a:t>
            </a:r>
            <a:r>
              <a:rPr lang="ru-RU" dirty="0" smtClean="0"/>
              <a:t> </a:t>
            </a:r>
            <a:r>
              <a:rPr lang="ru-RU" dirty="0" err="1" smtClean="0"/>
              <a:t>авіація</a:t>
            </a:r>
            <a:r>
              <a:rPr lang="ru-RU" dirty="0" smtClean="0"/>
              <a:t> </a:t>
            </a:r>
            <a:r>
              <a:rPr lang="ru-RU" dirty="0" err="1" smtClean="0"/>
              <a:t>Італії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195" name="Picture 3" descr="C:\Program Files\Microsoft Office\MEDIA\CAGCAT10\j0233070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572140"/>
            <a:ext cx="2565187" cy="1285860"/>
          </a:xfrm>
          <a:prstGeom prst="rect">
            <a:avLst/>
          </a:prstGeom>
          <a:noFill/>
        </p:spPr>
      </p:pic>
      <p:pic>
        <p:nvPicPr>
          <p:cNvPr id="8198" name="Picture 6" descr="C:\Documents and Settings\Loner\Рабочий стол\picturesm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643174" cy="1928802"/>
          </a:xfrm>
          <a:prstGeom prst="rect">
            <a:avLst/>
          </a:prstGeom>
          <a:noFill/>
        </p:spPr>
      </p:pic>
      <p:pic>
        <p:nvPicPr>
          <p:cNvPr id="8200" name="Picture 8" descr="C:\Documents and Settings\Loner\Рабочий стол\picturesmall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5" y="2143116"/>
            <a:ext cx="2518415" cy="1214446"/>
          </a:xfrm>
          <a:prstGeom prst="rect">
            <a:avLst/>
          </a:prstGeom>
          <a:noFill/>
        </p:spPr>
      </p:pic>
      <p:pic>
        <p:nvPicPr>
          <p:cNvPr id="1026" name="Picture 2" descr="C:\Documents and Settings\Loner\Рабочий стол\Italy-real-estate-market-perspektives_jpg_500x375_q9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643314"/>
            <a:ext cx="3119426" cy="181550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14546" y="285728"/>
            <a:ext cx="6643702" cy="6143644"/>
          </a:xfrm>
        </p:spPr>
        <p:txBody>
          <a:bodyPr>
            <a:normAutofit/>
          </a:bodyPr>
          <a:lstStyle/>
          <a:p>
            <a:r>
              <a:rPr lang="ru-RU" b="1" i="1" u="sng" dirty="0" err="1" smtClean="0"/>
              <a:t>Невиробнича</a:t>
            </a:r>
            <a:r>
              <a:rPr lang="ru-RU" b="1" i="1" u="sng" dirty="0" smtClean="0"/>
              <a:t> сфера:</a:t>
            </a:r>
          </a:p>
          <a:p>
            <a:pPr>
              <a:buNone/>
            </a:pPr>
            <a:r>
              <a:rPr lang="ru-RU" dirty="0" smtClean="0"/>
              <a:t>В </a:t>
            </a:r>
            <a:r>
              <a:rPr lang="ru-RU" dirty="0" err="1" smtClean="0"/>
              <a:t>Італії</a:t>
            </a:r>
            <a:r>
              <a:rPr lang="ru-RU" dirty="0" smtClean="0"/>
              <a:t> </a:t>
            </a:r>
            <a:r>
              <a:rPr lang="ru-RU" dirty="0" err="1" smtClean="0"/>
              <a:t>присутні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сприятливі</a:t>
            </a:r>
            <a:r>
              <a:rPr lang="ru-RU" dirty="0" smtClean="0"/>
              <a:t> </a:t>
            </a:r>
            <a:r>
              <a:rPr lang="ru-RU" dirty="0" err="1" smtClean="0"/>
              <a:t>фактори</a:t>
            </a:r>
            <a:r>
              <a:rPr lang="ru-RU" dirty="0" smtClean="0"/>
              <a:t>: </a:t>
            </a:r>
            <a:r>
              <a:rPr lang="ru-RU" dirty="0" err="1" smtClean="0"/>
              <a:t>природні</a:t>
            </a:r>
            <a:r>
              <a:rPr lang="ru-RU" dirty="0" smtClean="0"/>
              <a:t>, </a:t>
            </a:r>
            <a:r>
              <a:rPr lang="ru-RU" dirty="0" err="1" smtClean="0"/>
              <a:t>культурні</a:t>
            </a:r>
            <a:r>
              <a:rPr lang="ru-RU" dirty="0" smtClean="0"/>
              <a:t>, </a:t>
            </a:r>
            <a:r>
              <a:rPr lang="ru-RU" dirty="0" err="1" smtClean="0"/>
              <a:t>соціальні</a:t>
            </a:r>
            <a:r>
              <a:rPr lang="ru-RU" dirty="0" smtClean="0"/>
              <a:t>, </a:t>
            </a:r>
            <a:r>
              <a:rPr lang="ru-RU" dirty="0" err="1" smtClean="0"/>
              <a:t>економічні</a:t>
            </a:r>
            <a:r>
              <a:rPr lang="ru-RU" dirty="0" smtClean="0"/>
              <a:t>, </a:t>
            </a:r>
            <a:r>
              <a:rPr lang="ru-RU" dirty="0" err="1" smtClean="0"/>
              <a:t>сприяють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туризму</a:t>
            </a:r>
            <a:r>
              <a:rPr lang="ru-RU" dirty="0" smtClean="0"/>
              <a:t>.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Постійно</a:t>
            </a:r>
            <a:r>
              <a:rPr lang="ru-RU" dirty="0" smtClean="0"/>
              <a:t> </a:t>
            </a:r>
            <a:r>
              <a:rPr lang="ru-RU" dirty="0" err="1" smtClean="0"/>
              <a:t>реставруються</a:t>
            </a:r>
            <a:r>
              <a:rPr lang="ru-RU" dirty="0" smtClean="0"/>
              <a:t> </a:t>
            </a:r>
            <a:r>
              <a:rPr lang="ru-RU" dirty="0" err="1" smtClean="0"/>
              <a:t>пам'ятки</a:t>
            </a:r>
            <a:r>
              <a:rPr lang="ru-RU" dirty="0" smtClean="0"/>
              <a:t> </a:t>
            </a:r>
            <a:r>
              <a:rPr lang="ru-RU" dirty="0" err="1" smtClean="0"/>
              <a:t>історії</a:t>
            </a:r>
            <a:r>
              <a:rPr lang="ru-RU" dirty="0" smtClean="0"/>
              <a:t>, </a:t>
            </a:r>
            <a:r>
              <a:rPr lang="ru-RU" dirty="0" err="1" smtClean="0"/>
              <a:t>ведуться</a:t>
            </a:r>
            <a:r>
              <a:rPr lang="ru-RU" dirty="0" smtClean="0"/>
              <a:t> </a:t>
            </a:r>
            <a:r>
              <a:rPr lang="ru-RU" dirty="0" err="1" smtClean="0"/>
              <a:t>розкопки</a:t>
            </a:r>
            <a:r>
              <a:rPr lang="ru-RU" dirty="0" smtClean="0"/>
              <a:t>, </a:t>
            </a:r>
            <a:r>
              <a:rPr lang="ru-RU" dirty="0" err="1" smtClean="0"/>
              <a:t>підтримуються</a:t>
            </a:r>
            <a:r>
              <a:rPr lang="ru-RU" dirty="0" smtClean="0"/>
              <a:t> на </a:t>
            </a:r>
            <a:r>
              <a:rPr lang="ru-RU" dirty="0" err="1" smtClean="0"/>
              <a:t>належному</a:t>
            </a:r>
            <a:r>
              <a:rPr lang="ru-RU" dirty="0" smtClean="0"/>
              <a:t> </a:t>
            </a:r>
            <a:r>
              <a:rPr lang="ru-RU" dirty="0" err="1" smtClean="0"/>
              <a:t>рівні</a:t>
            </a:r>
            <a:r>
              <a:rPr lang="ru-RU" dirty="0" smtClean="0"/>
              <a:t> </a:t>
            </a:r>
            <a:r>
              <a:rPr lang="ru-RU" dirty="0" err="1" smtClean="0"/>
              <a:t>пам'ятки</a:t>
            </a:r>
            <a:r>
              <a:rPr lang="ru-RU" dirty="0" smtClean="0"/>
              <a:t>.?</a:t>
            </a:r>
          </a:p>
          <a:p>
            <a:pPr>
              <a:buNone/>
            </a:pPr>
            <a:r>
              <a:rPr lang="ru-RU" dirty="0" err="1" smtClean="0"/>
              <a:t>Організовуються</a:t>
            </a:r>
            <a:r>
              <a:rPr lang="ru-RU" dirty="0" smtClean="0"/>
              <a:t> </a:t>
            </a:r>
            <a:r>
              <a:rPr lang="ru-RU" dirty="0" err="1" smtClean="0"/>
              <a:t>безліч</a:t>
            </a:r>
            <a:r>
              <a:rPr lang="ru-RU" dirty="0" smtClean="0"/>
              <a:t> </a:t>
            </a:r>
            <a:r>
              <a:rPr lang="ru-RU" dirty="0" err="1" smtClean="0"/>
              <a:t>виставок</a:t>
            </a:r>
            <a:r>
              <a:rPr lang="ru-RU" dirty="0" smtClean="0"/>
              <a:t>, </a:t>
            </a:r>
            <a:r>
              <a:rPr lang="ru-RU" dirty="0" err="1" smtClean="0"/>
              <a:t>фестивалів</a:t>
            </a:r>
            <a:r>
              <a:rPr lang="ru-RU" dirty="0" smtClean="0"/>
              <a:t>, </a:t>
            </a:r>
            <a:r>
              <a:rPr lang="ru-RU" dirty="0" err="1" smtClean="0"/>
              <a:t>концертів</a:t>
            </a:r>
            <a:r>
              <a:rPr lang="ru-RU" dirty="0" smtClean="0"/>
              <a:t>, </a:t>
            </a:r>
            <a:r>
              <a:rPr lang="ru-RU" dirty="0" err="1" smtClean="0"/>
              <a:t>змагань</a:t>
            </a:r>
            <a:r>
              <a:rPr lang="ru-RU" dirty="0" smtClean="0"/>
              <a:t>, </a:t>
            </a:r>
            <a:r>
              <a:rPr lang="ru-RU" dirty="0" err="1" smtClean="0"/>
              <a:t>конкурсів</a:t>
            </a:r>
            <a:r>
              <a:rPr lang="ru-RU" dirty="0" smtClean="0"/>
              <a:t>, свят,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залучають</a:t>
            </a:r>
            <a:r>
              <a:rPr lang="ru-RU" dirty="0" smtClean="0"/>
              <a:t> </a:t>
            </a:r>
            <a:r>
              <a:rPr lang="ru-RU" dirty="0" err="1" smtClean="0"/>
              <a:t>велику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відвідувачів</a:t>
            </a:r>
            <a:r>
              <a:rPr lang="ru-RU" dirty="0" smtClean="0"/>
              <a:t>.</a:t>
            </a:r>
            <a:endParaRPr lang="ru-RU" dirty="0" smtClean="0"/>
          </a:p>
        </p:txBody>
      </p:sp>
      <p:pic>
        <p:nvPicPr>
          <p:cNvPr id="5" name="Picture 6" descr="C:\Program Files\Microsoft Office\MEDIA\CAGCAT10\j029755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00240"/>
            <a:ext cx="1785918" cy="2982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ФОТО_МАША\италия\post-3-122911218531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2930" cy="6858000"/>
          </a:xfrm>
          <a:prstGeom prst="rect">
            <a:avLst/>
          </a:prstGeom>
          <a:noFill/>
        </p:spPr>
      </p:pic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357826"/>
          </a:xfrm>
        </p:spPr>
        <p:txBody>
          <a:bodyPr>
            <a:normAutofit/>
          </a:bodyPr>
          <a:lstStyle/>
          <a:p>
            <a:r>
              <a:rPr lang="ru-RU" sz="2400" b="1" i="1" dirty="0" err="1" smtClean="0">
                <a:solidFill>
                  <a:srgbClr val="FFFF00"/>
                </a:solidFill>
              </a:rPr>
              <a:t>Останнім</a:t>
            </a:r>
            <a:r>
              <a:rPr lang="ru-RU" sz="2400" b="1" i="1" dirty="0" smtClean="0">
                <a:solidFill>
                  <a:srgbClr val="FFFF00"/>
                </a:solidFill>
              </a:rPr>
              <a:t> часом,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завдяки</a:t>
            </a:r>
            <a:r>
              <a:rPr lang="ru-RU" sz="2400" b="1" i="1" dirty="0" smtClean="0">
                <a:solidFill>
                  <a:srgbClr val="FFFF00"/>
                </a:solidFill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субсидіям</a:t>
            </a:r>
            <a:r>
              <a:rPr lang="ru-RU" sz="2400" b="1" i="1" dirty="0" smtClean="0">
                <a:solidFill>
                  <a:srgbClr val="FFFF00"/>
                </a:solidFill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Євросоюзу</a:t>
            </a:r>
            <a:r>
              <a:rPr lang="ru-RU" sz="2400" b="1" i="1" dirty="0" smtClean="0">
                <a:solidFill>
                  <a:srgbClr val="FFFF00"/>
                </a:solidFill>
              </a:rPr>
              <a:t>, </a:t>
            </a:r>
            <a:r>
              <a:rPr lang="ru-RU" sz="2400" b="1" i="1" smtClean="0">
                <a:solidFill>
                  <a:srgbClr val="FFFF00"/>
                </a:solidFill>
              </a:rPr>
              <a:t>півдню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країни</a:t>
            </a:r>
            <a:r>
              <a:rPr lang="ru-RU" sz="2400" b="1" i="1" dirty="0" smtClean="0">
                <a:solidFill>
                  <a:srgbClr val="FFFF00"/>
                </a:solidFill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вдалося</a:t>
            </a:r>
            <a:r>
              <a:rPr lang="ru-RU" sz="2400" b="1" i="1" dirty="0" smtClean="0">
                <a:solidFill>
                  <a:srgbClr val="FFFF00"/>
                </a:solidFill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істотно</a:t>
            </a:r>
            <a:r>
              <a:rPr lang="ru-RU" sz="2400" b="1" i="1" dirty="0" smtClean="0">
                <a:solidFill>
                  <a:srgbClr val="FFFF00"/>
                </a:solidFill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просунутися</a:t>
            </a:r>
            <a:r>
              <a:rPr lang="ru-RU" sz="2400" b="1" i="1" dirty="0" smtClean="0">
                <a:solidFill>
                  <a:srgbClr val="FFFF00"/>
                </a:solidFill>
              </a:rPr>
              <a:t> в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деяких</a:t>
            </a:r>
            <a:r>
              <a:rPr lang="ru-RU" sz="2400" b="1" i="1" dirty="0" smtClean="0">
                <a:solidFill>
                  <a:srgbClr val="FFFF00"/>
                </a:solidFill>
              </a:rPr>
              <a:t> областях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економіки</a:t>
            </a:r>
            <a:r>
              <a:rPr lang="ru-RU" sz="2400" b="1" i="1" dirty="0" smtClean="0">
                <a:solidFill>
                  <a:srgbClr val="FFFF00"/>
                </a:solidFill>
              </a:rPr>
              <a:t>.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Незважаючи</a:t>
            </a:r>
            <a:r>
              <a:rPr lang="ru-RU" sz="2400" b="1" i="1" dirty="0" smtClean="0">
                <a:solidFill>
                  <a:srgbClr val="FFFF00"/>
                </a:solidFill>
              </a:rPr>
              <a:t> на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ці</a:t>
            </a:r>
            <a:r>
              <a:rPr lang="ru-RU" sz="2400" b="1" i="1" dirty="0" smtClean="0">
                <a:solidFill>
                  <a:srgbClr val="FFFF00"/>
                </a:solidFill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субсидії</a:t>
            </a:r>
            <a:r>
              <a:rPr lang="ru-RU" sz="2400" b="1" i="1" dirty="0" smtClean="0">
                <a:solidFill>
                  <a:srgbClr val="FFFF00"/>
                </a:solidFill>
              </a:rPr>
              <a:t>, проблема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диспропорційного</a:t>
            </a:r>
            <a:r>
              <a:rPr lang="ru-RU" sz="2400" b="1" i="1" dirty="0" smtClean="0">
                <a:solidFill>
                  <a:srgbClr val="FFFF00"/>
                </a:solidFill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розвитку</a:t>
            </a:r>
            <a:r>
              <a:rPr lang="ru-RU" sz="2400" b="1" i="1" dirty="0" smtClean="0">
                <a:solidFill>
                  <a:srgbClr val="FFFF00"/>
                </a:solidFill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Південної</a:t>
            </a:r>
            <a:r>
              <a:rPr lang="ru-RU" sz="2400" b="1" i="1" dirty="0" smtClean="0">
                <a:solidFill>
                  <a:srgbClr val="FFFF00"/>
                </a:solidFill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Італії</a:t>
            </a:r>
            <a:r>
              <a:rPr lang="ru-RU" sz="2400" b="1" i="1" dirty="0" smtClean="0">
                <a:solidFill>
                  <a:srgbClr val="FFFF00"/>
                </a:solidFill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і</a:t>
            </a:r>
            <a:r>
              <a:rPr lang="ru-RU" sz="2400" b="1" i="1" dirty="0" smtClean="0">
                <a:solidFill>
                  <a:srgbClr val="FFFF00"/>
                </a:solidFill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раніше</a:t>
            </a:r>
            <a:r>
              <a:rPr lang="ru-RU" sz="2400" b="1" i="1" dirty="0" smtClean="0">
                <a:solidFill>
                  <a:srgbClr val="FFFF00"/>
                </a:solidFill>
              </a:rPr>
              <a:t> актуальна. Не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менш</a:t>
            </a:r>
            <a:r>
              <a:rPr lang="ru-RU" sz="2400" b="1" i="1" dirty="0" smtClean="0">
                <a:solidFill>
                  <a:srgbClr val="FFFF00"/>
                </a:solidFill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гостро</a:t>
            </a:r>
            <a:r>
              <a:rPr lang="ru-RU" sz="2400" b="1" i="1" dirty="0" smtClean="0">
                <a:solidFill>
                  <a:srgbClr val="FFFF00"/>
                </a:solidFill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стоїть</a:t>
            </a:r>
            <a:r>
              <a:rPr lang="ru-RU" sz="2400" b="1" i="1" dirty="0" smtClean="0">
                <a:solidFill>
                  <a:srgbClr val="FFFF00"/>
                </a:solidFill>
              </a:rPr>
              <a:t> проблема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утилізації</a:t>
            </a:r>
            <a:r>
              <a:rPr lang="ru-RU" sz="2400" b="1" i="1" dirty="0" smtClean="0">
                <a:solidFill>
                  <a:srgbClr val="FFFF00"/>
                </a:solidFill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відходів</a:t>
            </a:r>
            <a:r>
              <a:rPr lang="ru-RU" sz="2400" b="1" i="1" dirty="0" smtClean="0">
                <a:solidFill>
                  <a:srgbClr val="FFFF00"/>
                </a:solidFill>
              </a:rPr>
              <a:t>,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антисанітарний</a:t>
            </a:r>
            <a:r>
              <a:rPr lang="ru-RU" sz="2400" b="1" i="1" dirty="0" smtClean="0">
                <a:solidFill>
                  <a:srgbClr val="FFFF00"/>
                </a:solidFill>
              </a:rPr>
              <a:t> стан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багатьох</a:t>
            </a:r>
            <a:r>
              <a:rPr lang="ru-RU" sz="2400" b="1" i="1" dirty="0" smtClean="0">
                <a:solidFill>
                  <a:srgbClr val="FFFF00"/>
                </a:solidFill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міст</a:t>
            </a:r>
            <a:r>
              <a:rPr lang="ru-RU" sz="2400" b="1" i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ru-RU" sz="2400" b="1" i="1" dirty="0" smtClean="0">
                <a:solidFill>
                  <a:srgbClr val="FFFF00"/>
                </a:solidFill>
              </a:rPr>
              <a:t>На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території</a:t>
            </a:r>
            <a:r>
              <a:rPr lang="ru-RU" sz="2400" b="1" i="1" dirty="0" smtClean="0">
                <a:solidFill>
                  <a:srgbClr val="FFFF00"/>
                </a:solidFill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Італії</a:t>
            </a:r>
            <a:r>
              <a:rPr lang="ru-RU" sz="2400" b="1" i="1" dirty="0" smtClean="0">
                <a:solidFill>
                  <a:srgbClr val="FFFF00"/>
                </a:solidFill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можна</a:t>
            </a:r>
            <a:r>
              <a:rPr lang="ru-RU" sz="2400" b="1" i="1" dirty="0" smtClean="0">
                <a:solidFill>
                  <a:srgbClr val="FFFF00"/>
                </a:solidFill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знайти</a:t>
            </a:r>
            <a:r>
              <a:rPr lang="ru-RU" sz="2400" b="1" i="1" dirty="0" smtClean="0">
                <a:solidFill>
                  <a:srgbClr val="FFFF00"/>
                </a:solidFill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оптимальні</a:t>
            </a:r>
            <a:r>
              <a:rPr lang="ru-RU" sz="2400" b="1" i="1" dirty="0" smtClean="0">
                <a:solidFill>
                  <a:srgbClr val="FFFF00"/>
                </a:solidFill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кліматичні</a:t>
            </a:r>
            <a:r>
              <a:rPr lang="ru-RU" sz="2400" b="1" i="1" dirty="0" smtClean="0">
                <a:solidFill>
                  <a:srgbClr val="FFFF00"/>
                </a:solidFill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умови</a:t>
            </a:r>
            <a:r>
              <a:rPr lang="ru-RU" sz="2400" b="1" i="1" dirty="0" smtClean="0">
                <a:solidFill>
                  <a:srgbClr val="FFFF00"/>
                </a:solidFill>
              </a:rPr>
              <a:t> </a:t>
            </a:r>
            <a:r>
              <a:rPr lang="ru-RU" sz="2400" b="1" i="1" dirty="0" smtClean="0">
                <a:solidFill>
                  <a:srgbClr val="FFFF00"/>
                </a:solidFill>
              </a:rPr>
              <a:t>для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будь-якого</a:t>
            </a:r>
            <a:r>
              <a:rPr lang="ru-RU" sz="2400" b="1" i="1" dirty="0" smtClean="0">
                <a:solidFill>
                  <a:srgbClr val="FFFF00"/>
                </a:solidFill>
              </a:rPr>
              <a:t> виду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відпочинку</a:t>
            </a:r>
            <a:r>
              <a:rPr lang="ru-RU" sz="2400" b="1" i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ru-RU" sz="2400" b="1" i="1" dirty="0" smtClean="0">
                <a:solidFill>
                  <a:srgbClr val="FFFF00"/>
                </a:solidFill>
              </a:rPr>
              <a:t>Туризм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є</a:t>
            </a:r>
            <a:r>
              <a:rPr lang="ru-RU" sz="2400" b="1" i="1" dirty="0" smtClean="0">
                <a:solidFill>
                  <a:srgbClr val="FFFF00"/>
                </a:solidFill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однією</a:t>
            </a:r>
            <a:r>
              <a:rPr lang="ru-RU" sz="2400" b="1" i="1" dirty="0" smtClean="0">
                <a:solidFill>
                  <a:srgbClr val="FFFF00"/>
                </a:solidFill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з</a:t>
            </a:r>
            <a:r>
              <a:rPr lang="ru-RU" sz="2400" b="1" i="1" dirty="0" smtClean="0">
                <a:solidFill>
                  <a:srgbClr val="FFFF00"/>
                </a:solidFill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важливих</a:t>
            </a:r>
            <a:r>
              <a:rPr lang="ru-RU" sz="2400" b="1" i="1" dirty="0" smtClean="0">
                <a:solidFill>
                  <a:srgbClr val="FFFF00"/>
                </a:solidFill>
              </a:rPr>
              <a:t> перспектив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розвитку</a:t>
            </a:r>
            <a:r>
              <a:rPr lang="ru-RU" sz="2400" b="1" i="1" dirty="0" smtClean="0">
                <a:solidFill>
                  <a:srgbClr val="FFFF00"/>
                </a:solidFill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країни</a:t>
            </a:r>
            <a:r>
              <a:rPr lang="ru-RU" sz="2400" b="1" i="1" dirty="0" smtClean="0">
                <a:solidFill>
                  <a:srgbClr val="FFFF00"/>
                </a:solidFill>
              </a:rPr>
              <a:t>.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399032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Проблеми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перспективи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розвитку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країни</a:t>
            </a:r>
            <a:r>
              <a:rPr lang="ru-RU" dirty="0" smtClean="0">
                <a:solidFill>
                  <a:schemeClr val="bg1"/>
                </a:solidFill>
              </a:rPr>
              <a:t>: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596322" cy="1362075"/>
          </a:xfrm>
        </p:spPr>
        <p:txBody>
          <a:bodyPr>
            <a:normAutofit/>
          </a:bodyPr>
          <a:lstStyle/>
          <a:p>
            <a:r>
              <a:rPr lang="ru-RU" sz="4000" i="1" dirty="0" err="1" smtClean="0"/>
              <a:t>Загальні</a:t>
            </a:r>
            <a:r>
              <a:rPr lang="ru-RU" sz="4000" i="1" dirty="0" smtClean="0"/>
              <a:t> </a:t>
            </a:r>
            <a:r>
              <a:rPr lang="ru-RU" sz="4000" i="1" dirty="0" err="1" smtClean="0"/>
              <a:t>відомості</a:t>
            </a:r>
            <a:r>
              <a:rPr lang="ru-RU" sz="4000" i="1" dirty="0" smtClean="0"/>
              <a:t> про </a:t>
            </a:r>
            <a:r>
              <a:rPr lang="ru-RU" sz="4000" i="1" dirty="0" err="1" smtClean="0"/>
              <a:t>країну</a:t>
            </a:r>
            <a:r>
              <a:rPr lang="ru-RU" sz="4000" i="1" dirty="0" smtClean="0"/>
              <a:t>:</a:t>
            </a:r>
            <a:endParaRPr lang="ru-RU" sz="4000" b="1" i="1" dirty="0"/>
          </a:p>
        </p:txBody>
      </p:sp>
      <p:sp>
        <p:nvSpPr>
          <p:cNvPr id="6" name="Содержимое 2"/>
          <p:cNvSpPr>
            <a:spLocks noGrp="1"/>
          </p:cNvSpPr>
          <p:nvPr>
            <p:ph type="body" idx="1"/>
          </p:nvPr>
        </p:nvSpPr>
        <p:spPr>
          <a:xfrm>
            <a:off x="357158" y="1571612"/>
            <a:ext cx="4191000" cy="45815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u="sng" dirty="0" err="1" smtClean="0"/>
              <a:t>І</a:t>
            </a:r>
            <a:r>
              <a:rPr lang="ru-RU" sz="3600" u="sng" dirty="0" err="1" smtClean="0"/>
              <a:t>талія</a:t>
            </a:r>
            <a:endParaRPr lang="ru-RU" dirty="0" smtClean="0"/>
          </a:p>
          <a:p>
            <a:r>
              <a:rPr lang="ru-RU" sz="2400" dirty="0" err="1" smtClean="0"/>
              <a:t>Офіційна</a:t>
            </a:r>
            <a:r>
              <a:rPr lang="ru-RU" sz="2400" dirty="0" smtClean="0"/>
              <a:t> </a:t>
            </a:r>
            <a:r>
              <a:rPr lang="ru-RU" sz="2400" dirty="0" err="1" smtClean="0"/>
              <a:t>назва</a:t>
            </a:r>
            <a:endParaRPr lang="ru-RU" sz="2400" dirty="0" smtClean="0"/>
          </a:p>
          <a:p>
            <a:r>
              <a:rPr lang="ru-RU" sz="2400" dirty="0" err="1" smtClean="0"/>
              <a:t>Італійська</a:t>
            </a:r>
            <a:r>
              <a:rPr lang="ru-RU" sz="2400" dirty="0" smtClean="0"/>
              <a:t> </a:t>
            </a:r>
            <a:r>
              <a:rPr lang="ru-RU" sz="2400" dirty="0" err="1" smtClean="0"/>
              <a:t>Республіка-держава</a:t>
            </a:r>
            <a:r>
              <a:rPr lang="ru-RU" sz="2400" dirty="0" smtClean="0"/>
              <a:t> на </a:t>
            </a:r>
            <a:r>
              <a:rPr lang="ru-RU" sz="2400" dirty="0" err="1" smtClean="0"/>
              <a:t>півдні</a:t>
            </a:r>
            <a:r>
              <a:rPr lang="ru-RU" sz="2400" dirty="0" smtClean="0"/>
              <a:t> </a:t>
            </a:r>
            <a:r>
              <a:rPr lang="ru-RU" sz="2400" dirty="0" err="1" smtClean="0"/>
              <a:t>Європи</a:t>
            </a:r>
            <a:r>
              <a:rPr lang="ru-RU" sz="2400" dirty="0" smtClean="0"/>
              <a:t>, в </a:t>
            </a:r>
            <a:r>
              <a:rPr lang="ru-RU" sz="2400" dirty="0" err="1" smtClean="0"/>
              <a:t>центрі</a:t>
            </a:r>
            <a:r>
              <a:rPr lang="ru-RU" sz="2400" dirty="0" smtClean="0"/>
              <a:t> </a:t>
            </a:r>
            <a:r>
              <a:rPr lang="ru-RU" sz="2400" dirty="0" err="1" smtClean="0"/>
              <a:t>Середземномор'я</a:t>
            </a:r>
            <a:r>
              <a:rPr lang="ru-RU" sz="2400" dirty="0" smtClean="0"/>
              <a:t>. </a:t>
            </a:r>
            <a:endParaRPr lang="ru-RU" sz="2400" dirty="0" smtClean="0"/>
          </a:p>
          <a:p>
            <a:pPr>
              <a:buNone/>
            </a:pPr>
            <a:r>
              <a:rPr lang="ru-RU" sz="2400" u="sng" dirty="0" err="1" smtClean="0"/>
              <a:t>Площа</a:t>
            </a:r>
            <a:r>
              <a:rPr lang="ru-RU" sz="2400" dirty="0" smtClean="0"/>
              <a:t>- </a:t>
            </a:r>
            <a:r>
              <a:rPr lang="ru-RU" sz="2400" dirty="0" smtClean="0"/>
              <a:t>301 230 км </a:t>
            </a:r>
            <a:r>
              <a:rPr lang="ru-RU" sz="2400" baseline="30000" dirty="0" smtClean="0"/>
              <a:t>2</a:t>
            </a:r>
          </a:p>
          <a:p>
            <a:pPr>
              <a:buNone/>
            </a:pPr>
            <a:r>
              <a:rPr lang="ru-RU" sz="2400" u="sng" dirty="0" err="1" smtClean="0"/>
              <a:t>Столиця</a:t>
            </a:r>
            <a:r>
              <a:rPr lang="ru-RU" sz="2400" dirty="0" smtClean="0"/>
              <a:t>- </a:t>
            </a:r>
            <a:r>
              <a:rPr lang="ru-RU" sz="2400" dirty="0" smtClean="0"/>
              <a:t>город Рим.</a:t>
            </a:r>
            <a:endParaRPr lang="ru-RU" sz="2400" baseline="30000" dirty="0" smtClean="0"/>
          </a:p>
          <a:p>
            <a:pPr>
              <a:buNone/>
            </a:pPr>
            <a:endParaRPr lang="ru-RU" sz="2800" baseline="30000" dirty="0" smtClean="0"/>
          </a:p>
          <a:p>
            <a:pPr>
              <a:buNone/>
            </a:pPr>
            <a:endParaRPr lang="ru-RU" sz="2800" baseline="30000" dirty="0" smtClean="0"/>
          </a:p>
          <a:p>
            <a:pPr>
              <a:buNone/>
            </a:pPr>
            <a:endParaRPr lang="ru-RU" sz="2800" baseline="30000" dirty="0" smtClean="0"/>
          </a:p>
        </p:txBody>
      </p:sp>
      <p:pic>
        <p:nvPicPr>
          <p:cNvPr id="2050" name="Picture 2" descr="D:\ФОТО_МАША\италия\It-map-r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7749" y="1785926"/>
            <a:ext cx="4726251" cy="5072074"/>
          </a:xfrm>
          <a:prstGeom prst="rect">
            <a:avLst/>
          </a:prstGeom>
          <a:noFill/>
        </p:spPr>
      </p:pic>
      <p:sp>
        <p:nvSpPr>
          <p:cNvPr id="5" name="Пятно 1 4"/>
          <p:cNvSpPr/>
          <p:nvPr/>
        </p:nvSpPr>
        <p:spPr>
          <a:xfrm>
            <a:off x="0" y="6072206"/>
            <a:ext cx="1000132" cy="78579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439850"/>
          </a:xfrm>
        </p:spPr>
        <p:txBody>
          <a:bodyPr>
            <a:normAutofit fontScale="90000"/>
          </a:bodyPr>
          <a:lstStyle/>
          <a:p>
            <a:r>
              <a:rPr lang="ru-RU" b="1" i="1" dirty="0" err="1" smtClean="0"/>
              <a:t>Політико-і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економіко-географічне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положення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країни</a:t>
            </a:r>
            <a:r>
              <a:rPr lang="ru-RU" b="1" i="1" dirty="0" smtClean="0"/>
              <a:t>: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u="sng" dirty="0" smtClean="0"/>
              <a:t>Форма </a:t>
            </a:r>
            <a:r>
              <a:rPr lang="ru-RU" u="sng" dirty="0" err="1" smtClean="0"/>
              <a:t>правління</a:t>
            </a:r>
            <a:r>
              <a:rPr lang="ru-RU" dirty="0" smtClean="0"/>
              <a:t>- </a:t>
            </a:r>
            <a:r>
              <a:rPr lang="ru-RU" dirty="0" err="1" smtClean="0"/>
              <a:t>Парламентська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республіка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err="1" smtClean="0"/>
              <a:t>Е</a:t>
            </a:r>
            <a:r>
              <a:rPr lang="ru-RU" dirty="0" err="1" smtClean="0"/>
              <a:t>кономіко-географичне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положення</a:t>
            </a:r>
            <a:r>
              <a:rPr lang="ru-RU" dirty="0" smtClean="0"/>
              <a:t>  в  </a:t>
            </a:r>
            <a:r>
              <a:rPr lang="ru-RU" dirty="0" err="1" smtClean="0"/>
              <a:t>центрі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Середземноморського</a:t>
            </a:r>
            <a:r>
              <a:rPr lang="ru-RU" dirty="0" smtClean="0"/>
              <a:t> </a:t>
            </a:r>
            <a:r>
              <a:rPr lang="ru-RU" dirty="0" err="1" smtClean="0"/>
              <a:t>басейна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здавна</a:t>
            </a:r>
            <a:r>
              <a:rPr lang="ru-RU" dirty="0" smtClean="0"/>
              <a:t> </a:t>
            </a:r>
            <a:r>
              <a:rPr lang="ru-RU" dirty="0" err="1" smtClean="0"/>
              <a:t>сприяло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зв'язків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країнами</a:t>
            </a:r>
            <a:r>
              <a:rPr lang="ru-RU" dirty="0" smtClean="0"/>
              <a:t> </a:t>
            </a:r>
            <a:r>
              <a:rPr lang="ru-RU" dirty="0" err="1" smtClean="0"/>
              <a:t>Близького</a:t>
            </a:r>
            <a:r>
              <a:rPr lang="ru-RU" dirty="0" smtClean="0"/>
              <a:t> Сходу </a:t>
            </a:r>
            <a:r>
              <a:rPr lang="ru-RU" dirty="0" err="1" smtClean="0"/>
              <a:t>і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Північної</a:t>
            </a:r>
            <a:r>
              <a:rPr lang="ru-RU" dirty="0" smtClean="0"/>
              <a:t> Африки,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іншими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країнами</a:t>
            </a:r>
            <a:r>
              <a:rPr lang="ru-RU" dirty="0" smtClean="0"/>
              <a:t> </a:t>
            </a:r>
            <a:r>
              <a:rPr lang="ru-RU" dirty="0" err="1" smtClean="0"/>
              <a:t>Південної</a:t>
            </a:r>
            <a:r>
              <a:rPr lang="ru-RU" dirty="0" smtClean="0"/>
              <a:t> </a:t>
            </a:r>
            <a:r>
              <a:rPr lang="ru-RU" dirty="0" err="1" smtClean="0"/>
              <a:t>Європи</a:t>
            </a:r>
            <a:r>
              <a:rPr lang="ru-RU" dirty="0" smtClean="0"/>
              <a:t>. І </a:t>
            </a:r>
            <a:r>
              <a:rPr lang="ru-RU" dirty="0" err="1" smtClean="0"/>
              <a:t>тепер</a:t>
            </a:r>
            <a:r>
              <a:rPr lang="ru-RU" dirty="0" smtClean="0"/>
              <a:t> </a:t>
            </a:r>
            <a:r>
              <a:rPr lang="ru-RU" dirty="0" err="1" smtClean="0"/>
              <a:t>воно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сприяє</a:t>
            </a:r>
            <a:r>
              <a:rPr lang="ru-RU" dirty="0" smtClean="0"/>
              <a:t> </a:t>
            </a:r>
            <a:r>
              <a:rPr lang="ru-RU" dirty="0" err="1" smtClean="0"/>
              <a:t>господарському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Італії</a:t>
            </a:r>
            <a:r>
              <a:rPr lang="ru-RU" dirty="0" smtClean="0"/>
              <a:t>.</a:t>
            </a: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9" name="Рисунок 8" descr="100px-Italy-Emblem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96" y="5000636"/>
            <a:ext cx="1339462" cy="1500198"/>
          </a:xfrm>
          <a:prstGeom prst="rect">
            <a:avLst/>
          </a:prstGeom>
        </p:spPr>
      </p:pic>
      <p:pic>
        <p:nvPicPr>
          <p:cNvPr id="7" name="Picture 7" descr="C:\Documents and Settings\Loner\Рабочий стол\383627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1500174"/>
            <a:ext cx="2314570" cy="1857388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Loner\Рабочий стол\10248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00496" cy="2947032"/>
          </a:xfrm>
          <a:prstGeom prst="rect">
            <a:avLst/>
          </a:prstGeom>
          <a:noFill/>
        </p:spPr>
      </p:pic>
      <p:pic>
        <p:nvPicPr>
          <p:cNvPr id="3075" name="Picture 3" descr="D:\ФОТО_МАША\италия\post-3-122911195724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43248"/>
            <a:ext cx="4947006" cy="3714752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i="1" dirty="0" err="1" smtClean="0"/>
              <a:t>Природні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умови</a:t>
            </a:r>
            <a:r>
              <a:rPr lang="ru-RU" b="1" i="1" dirty="0" smtClean="0"/>
              <a:t>:</a:t>
            </a:r>
            <a:endParaRPr lang="ru-RU" b="1" i="1" dirty="0"/>
          </a:p>
        </p:txBody>
      </p:sp>
      <p:sp>
        <p:nvSpPr>
          <p:cNvPr id="7" name="Содержимое 2"/>
          <p:cNvSpPr>
            <a:spLocks noGrp="1"/>
          </p:cNvSpPr>
          <p:nvPr>
            <p:ph type="body" idx="1"/>
          </p:nvPr>
        </p:nvSpPr>
        <p:spPr>
          <a:xfrm>
            <a:off x="4857752" y="2643182"/>
            <a:ext cx="4286248" cy="4214818"/>
          </a:xfrm>
        </p:spPr>
        <p:txBody>
          <a:bodyPr>
            <a:noAutofit/>
          </a:bodyPr>
          <a:lstStyle/>
          <a:p>
            <a:r>
              <a:rPr lang="ru-RU" sz="2400" dirty="0" smtClean="0"/>
              <a:t>У </a:t>
            </a:r>
            <a:r>
              <a:rPr lang="ru-RU" sz="2400" dirty="0" err="1" smtClean="0"/>
              <a:t>північній</a:t>
            </a:r>
            <a:r>
              <a:rPr lang="ru-RU" sz="2400" dirty="0" smtClean="0"/>
              <a:t> </a:t>
            </a:r>
            <a:r>
              <a:rPr lang="ru-RU" sz="2400" dirty="0" err="1" smtClean="0"/>
              <a:t>Італії</a:t>
            </a:r>
            <a:r>
              <a:rPr lang="ru-RU" sz="2400" dirty="0" smtClean="0"/>
              <a:t>-</a:t>
            </a:r>
          </a:p>
          <a:p>
            <a:r>
              <a:rPr lang="ru-RU" sz="2400" dirty="0" err="1" smtClean="0"/>
              <a:t>клімат</a:t>
            </a:r>
            <a:endParaRPr lang="ru-RU" sz="2400" dirty="0" smtClean="0"/>
          </a:p>
          <a:p>
            <a:r>
              <a:rPr lang="ru-RU" sz="2400" dirty="0" err="1" smtClean="0"/>
              <a:t>континентальний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У </a:t>
            </a:r>
            <a:r>
              <a:rPr lang="ru-RU" sz="2400" dirty="0" err="1" smtClean="0"/>
              <a:t>Центральній</a:t>
            </a:r>
            <a:r>
              <a:rPr lang="ru-RU" sz="2400" dirty="0" smtClean="0"/>
              <a:t> </a:t>
            </a:r>
            <a:r>
              <a:rPr lang="ru-RU" sz="2400" dirty="0" err="1" smtClean="0"/>
              <a:t>Італії</a:t>
            </a:r>
            <a:r>
              <a:rPr lang="ru-RU" sz="2400" dirty="0" smtClean="0"/>
              <a:t>-</a:t>
            </a:r>
          </a:p>
          <a:p>
            <a:r>
              <a:rPr lang="ru-RU" sz="2400" dirty="0" err="1" smtClean="0"/>
              <a:t>морський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клімат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На </a:t>
            </a:r>
            <a:r>
              <a:rPr lang="ru-RU" sz="2400" dirty="0" err="1" smtClean="0"/>
              <a:t>Півдні</a:t>
            </a:r>
            <a:r>
              <a:rPr lang="ru-RU" sz="2400" dirty="0" smtClean="0"/>
              <a:t> </a:t>
            </a:r>
            <a:r>
              <a:rPr lang="ru-RU" sz="2400" dirty="0" err="1" smtClean="0"/>
              <a:t>Італії</a:t>
            </a:r>
            <a:endParaRPr lang="ru-RU" sz="2400" dirty="0" smtClean="0"/>
          </a:p>
          <a:p>
            <a:r>
              <a:rPr lang="ru-RU" sz="2400" dirty="0" err="1" smtClean="0"/>
              <a:t>типовий</a:t>
            </a:r>
            <a:endParaRPr lang="ru-RU" sz="2400" dirty="0" smtClean="0"/>
          </a:p>
          <a:p>
            <a:r>
              <a:rPr lang="ru-RU" sz="2400" dirty="0" err="1" smtClean="0"/>
              <a:t>середземноморський</a:t>
            </a:r>
            <a:endParaRPr lang="ru-RU" sz="2400" dirty="0" smtClean="0"/>
          </a:p>
          <a:p>
            <a:r>
              <a:rPr lang="ru-RU" sz="2400" dirty="0" err="1" smtClean="0"/>
              <a:t>клімат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6" name="5-конечная звезда 5"/>
          <p:cNvSpPr/>
          <p:nvPr/>
        </p:nvSpPr>
        <p:spPr>
          <a:xfrm>
            <a:off x="8286744" y="6143644"/>
            <a:ext cx="857256" cy="7143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218" name="Picture 2" descr="C:\Program Files\Microsoft Office\MEDIA\CAGCAT10\j0293828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50" y="428604"/>
            <a:ext cx="1785950" cy="12858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Loner\Рабочий стол\3-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19250" cy="2276475"/>
          </a:xfrm>
          <a:prstGeom prst="rect">
            <a:avLst/>
          </a:prstGeom>
          <a:noFill/>
        </p:spPr>
      </p:pic>
      <p:pic>
        <p:nvPicPr>
          <p:cNvPr id="1028" name="Picture 4" descr="C:\Documents and Settings\Loner\Рабочий стол\Voloka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0002" y="0"/>
            <a:ext cx="2323998" cy="2071678"/>
          </a:xfrm>
          <a:prstGeom prst="rect">
            <a:avLst/>
          </a:prstGeom>
          <a:noFill/>
        </p:spPr>
      </p:pic>
      <p:pic>
        <p:nvPicPr>
          <p:cNvPr id="1029" name="Picture 5" descr="C:\Documents and Settings\Loner\Рабочий стол\торф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480" y="4714860"/>
            <a:ext cx="2857520" cy="2143140"/>
          </a:xfrm>
          <a:prstGeom prst="rect">
            <a:avLst/>
          </a:prstGeom>
          <a:noFill/>
        </p:spPr>
      </p:pic>
      <p:sp>
        <p:nvSpPr>
          <p:cNvPr id="11" name="Заголовок 4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399032"/>
          </a:xfrm>
        </p:spPr>
        <p:txBody>
          <a:bodyPr/>
          <a:lstStyle/>
          <a:p>
            <a:r>
              <a:rPr lang="ru-RU" b="1" i="1" dirty="0" err="1" smtClean="0"/>
              <a:t>Корисні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копалини</a:t>
            </a:r>
            <a:r>
              <a:rPr lang="ru-RU" b="1" i="1" dirty="0" smtClean="0"/>
              <a:t>:</a:t>
            </a:r>
            <a:endParaRPr lang="ru-RU" b="1" i="1" dirty="0"/>
          </a:p>
        </p:txBody>
      </p:sp>
      <p:sp>
        <p:nvSpPr>
          <p:cNvPr id="13" name="Содержимое 3"/>
          <p:cNvSpPr>
            <a:spLocks noGrp="1"/>
          </p:cNvSpPr>
          <p:nvPr>
            <p:ph idx="1"/>
          </p:nvPr>
        </p:nvSpPr>
        <p:spPr>
          <a:xfrm>
            <a:off x="428596" y="1857364"/>
            <a:ext cx="8258204" cy="4546588"/>
          </a:xfrm>
        </p:spPr>
        <p:txBody>
          <a:bodyPr>
            <a:normAutofit/>
          </a:bodyPr>
          <a:lstStyle/>
          <a:p>
            <a:r>
              <a:rPr lang="ru-RU" dirty="0" smtClean="0"/>
              <a:t>Свинцово-цинковые руды расположены в Сардинии и в Восточных Альпах.</a:t>
            </a:r>
          </a:p>
          <a:p>
            <a:r>
              <a:rPr lang="ru-RU" dirty="0" smtClean="0"/>
              <a:t>Мрамор </a:t>
            </a:r>
            <a:r>
              <a:rPr lang="ru-RU" dirty="0"/>
              <a:t>добывается в ряде мест, но особенно в районе Каррары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</a:t>
            </a:r>
            <a:r>
              <a:rPr lang="ru-RU" dirty="0"/>
              <a:t>Тоскане, торф и торфообразные </a:t>
            </a:r>
            <a:r>
              <a:rPr lang="ru-RU" dirty="0" smtClean="0"/>
              <a:t>лигниты.</a:t>
            </a:r>
          </a:p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По запасам других видов сырья территория Италии </a:t>
            </a:r>
            <a:r>
              <a:rPr lang="ru-RU" dirty="0" smtClean="0">
                <a:solidFill>
                  <a:schemeClr val="bg1"/>
                </a:solidFill>
              </a:rPr>
              <a:t>не очень богата.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Loner\Рабочий стол\нефт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5500" y="4429125"/>
            <a:ext cx="3238500" cy="2428875"/>
          </a:xfrm>
          <a:prstGeom prst="rect">
            <a:avLst/>
          </a:prstGeom>
          <a:noFill/>
        </p:spPr>
      </p:pic>
      <p:pic>
        <p:nvPicPr>
          <p:cNvPr id="2051" name="Picture 3" descr="C:\Documents and Settings\Loner\Рабочий стол\уголь быры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86000" cy="1714500"/>
          </a:xfrm>
          <a:prstGeom prst="rect">
            <a:avLst/>
          </a:prstGeom>
          <a:noFill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0" y="946127"/>
            <a:ext cx="8329642" cy="5911873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448056" lvl="0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ru-RU" sz="3000" dirty="0" smtClean="0"/>
              <a:t>Энергетические ресурсы Италии удовлетворяют потребности страны в энергии лишь на 15 %. </a:t>
            </a:r>
          </a:p>
          <a:p>
            <a:pPr marL="448056" lvl="0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ru-RU" sz="3000" dirty="0" smtClean="0"/>
              <a:t>В Сардинии, Тоскане, </a:t>
            </a:r>
            <a:r>
              <a:rPr lang="ru-RU" sz="3000" dirty="0" err="1" smtClean="0"/>
              <a:t>Умбрии</a:t>
            </a:r>
            <a:r>
              <a:rPr lang="ru-RU" sz="3000" dirty="0" smtClean="0"/>
              <a:t>, </a:t>
            </a:r>
          </a:p>
          <a:p>
            <a:pPr marL="448056" lvl="0" indent="-384048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sz="3000" dirty="0" smtClean="0"/>
              <a:t>    Калабрии есть месторождения бурого и низкокачественного каменного угля. </a:t>
            </a:r>
          </a:p>
          <a:p>
            <a:pPr marL="448056" lvl="0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ru-RU" sz="3000" dirty="0" smtClean="0"/>
              <a:t>Нефть расположена на острове Сицилия, </a:t>
            </a:r>
            <a:r>
              <a:rPr lang="ru-RU" sz="3000" dirty="0" err="1" smtClean="0"/>
              <a:t>Паданской</a:t>
            </a:r>
            <a:r>
              <a:rPr lang="ru-RU" sz="3000" dirty="0" smtClean="0"/>
              <a:t> равнине и на восточном побережье Центральной Италии.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ru-RU" b="1" i="1" dirty="0" err="1" smtClean="0"/>
              <a:t>Загальна</a:t>
            </a:r>
            <a:r>
              <a:rPr lang="ru-RU" b="1" i="1" dirty="0" smtClean="0"/>
              <a:t> </a:t>
            </a:r>
            <a:r>
              <a:rPr lang="ru-RU" b="1" i="1" dirty="0" smtClean="0"/>
              <a:t>характеристика </a:t>
            </a:r>
            <a:r>
              <a:rPr lang="ru-RU" b="1" i="1" dirty="0" err="1" smtClean="0"/>
              <a:t>населення</a:t>
            </a:r>
            <a:r>
              <a:rPr lang="ru-RU" b="1" i="1" dirty="0" smtClean="0"/>
              <a:t>:</a:t>
            </a:r>
            <a:endParaRPr lang="ru-RU" b="1" i="1" dirty="0"/>
          </a:p>
        </p:txBody>
      </p:sp>
      <p:sp>
        <p:nvSpPr>
          <p:cNvPr id="6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285860"/>
            <a:ext cx="8786842" cy="228601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i="1" dirty="0" smtClean="0"/>
              <a:t>1. </a:t>
            </a:r>
            <a:r>
              <a:rPr lang="ru-RU" sz="3000" u="sng" dirty="0" err="1" smtClean="0"/>
              <a:t>Чисельність</a:t>
            </a:r>
            <a:r>
              <a:rPr lang="ru-RU" sz="3000" u="sng" dirty="0" smtClean="0"/>
              <a:t> </a:t>
            </a:r>
            <a:r>
              <a:rPr lang="ru-RU" sz="3000" u="sng" dirty="0" err="1" smtClean="0"/>
              <a:t>населення</a:t>
            </a:r>
            <a:endParaRPr lang="ru-RU" sz="3000" u="sng" dirty="0"/>
          </a:p>
          <a:p>
            <a:r>
              <a:rPr lang="ru-RU" sz="3000" dirty="0"/>
              <a:t>2007 </a:t>
            </a:r>
            <a:r>
              <a:rPr lang="ru-RU" sz="3000" dirty="0" smtClean="0"/>
              <a:t>р. </a:t>
            </a:r>
            <a:r>
              <a:rPr lang="ru-RU" sz="3000" dirty="0"/>
              <a:t>- 59,5 млн. </a:t>
            </a:r>
            <a:r>
              <a:rPr lang="ru-RU" sz="3000" dirty="0" err="1" smtClean="0"/>
              <a:t>чол</a:t>
            </a:r>
            <a:r>
              <a:rPr lang="ru-RU" sz="3000" dirty="0"/>
              <a:t>. </a:t>
            </a:r>
          </a:p>
          <a:p>
            <a:r>
              <a:rPr lang="ru-RU" sz="3000" dirty="0"/>
              <a:t>2000 </a:t>
            </a:r>
            <a:r>
              <a:rPr lang="ru-RU" sz="3000" dirty="0" smtClean="0"/>
              <a:t>р. </a:t>
            </a:r>
            <a:r>
              <a:rPr lang="ru-RU" sz="3000" dirty="0"/>
              <a:t>- 57,7 млн. </a:t>
            </a:r>
            <a:r>
              <a:rPr lang="ru-RU" sz="3000" dirty="0" err="1" smtClean="0"/>
              <a:t>чол</a:t>
            </a:r>
            <a:r>
              <a:rPr lang="ru-RU" sz="3000" dirty="0"/>
              <a:t>. </a:t>
            </a:r>
          </a:p>
          <a:p>
            <a:r>
              <a:rPr lang="ru-RU" sz="3000" dirty="0"/>
              <a:t>1977 </a:t>
            </a:r>
            <a:r>
              <a:rPr lang="ru-RU" sz="3000" dirty="0" smtClean="0"/>
              <a:t>р. </a:t>
            </a:r>
            <a:r>
              <a:rPr lang="ru-RU" sz="3000" dirty="0"/>
              <a:t>- 56,3 млн. </a:t>
            </a:r>
            <a:r>
              <a:rPr lang="ru-RU" sz="3000" dirty="0" err="1" smtClean="0"/>
              <a:t>чол</a:t>
            </a:r>
            <a:r>
              <a:rPr lang="ru-RU" sz="3000" dirty="0"/>
              <a:t>. </a:t>
            </a:r>
          </a:p>
          <a:p>
            <a:pPr>
              <a:buNone/>
            </a:pPr>
            <a:r>
              <a:rPr lang="ru-RU" sz="3000" u="sng" dirty="0"/>
              <a:t> </a:t>
            </a:r>
            <a:r>
              <a:rPr lang="ru-RU" sz="3000" dirty="0" err="1" smtClean="0"/>
              <a:t>Офіційна</a:t>
            </a:r>
            <a:r>
              <a:rPr lang="ru-RU" sz="3000" dirty="0" smtClean="0"/>
              <a:t> </a:t>
            </a:r>
            <a:r>
              <a:rPr lang="ru-RU" sz="3000" dirty="0" err="1" smtClean="0"/>
              <a:t>мова</a:t>
            </a:r>
            <a:r>
              <a:rPr lang="ru-RU" sz="3000" dirty="0" smtClean="0"/>
              <a:t>: </a:t>
            </a:r>
            <a:r>
              <a:rPr lang="ru-RU" sz="3000" dirty="0" err="1" smtClean="0"/>
              <a:t>італьянська</a:t>
            </a:r>
            <a:r>
              <a:rPr lang="ru-RU" sz="3000" dirty="0" smtClean="0"/>
              <a:t>.</a:t>
            </a:r>
            <a:endParaRPr lang="ru-RU" sz="3000" dirty="0" smtClean="0"/>
          </a:p>
          <a:p>
            <a:pPr>
              <a:buNone/>
            </a:pPr>
            <a:r>
              <a:rPr lang="ru-RU" sz="3000" dirty="0" smtClean="0"/>
              <a:t>На </a:t>
            </a:r>
            <a:r>
              <a:rPr lang="ru-RU" sz="3000" dirty="0" err="1" smtClean="0"/>
              <a:t>розміщення</a:t>
            </a:r>
            <a:r>
              <a:rPr lang="ru-RU" sz="3000" dirty="0" smtClean="0"/>
              <a:t> </a:t>
            </a:r>
            <a:r>
              <a:rPr lang="ru-RU" sz="3000" dirty="0" err="1" smtClean="0"/>
              <a:t>населення</a:t>
            </a:r>
            <a:r>
              <a:rPr lang="ru-RU" sz="3000" dirty="0" smtClean="0"/>
              <a:t> </a:t>
            </a:r>
            <a:r>
              <a:rPr lang="ru-RU" sz="3000" dirty="0" err="1" smtClean="0"/>
              <a:t>впливає</a:t>
            </a:r>
            <a:r>
              <a:rPr lang="ru-RU" sz="3000" dirty="0" smtClean="0"/>
              <a:t> </a:t>
            </a:r>
            <a:r>
              <a:rPr lang="ru-RU" sz="3000" dirty="0" err="1" smtClean="0"/>
              <a:t>інтенсивне</a:t>
            </a:r>
            <a:r>
              <a:rPr lang="ru-RU" sz="3000" dirty="0" smtClean="0"/>
              <a:t> </a:t>
            </a:r>
            <a:r>
              <a:rPr lang="ru-RU" sz="3000" dirty="0" err="1" smtClean="0"/>
              <a:t>протікання</a:t>
            </a:r>
            <a:r>
              <a:rPr lang="ru-RU" sz="3000" dirty="0" smtClean="0"/>
              <a:t> </a:t>
            </a:r>
            <a:r>
              <a:rPr lang="ru-RU" sz="3000" dirty="0" err="1" smtClean="0"/>
              <a:t>процесу</a:t>
            </a:r>
            <a:r>
              <a:rPr lang="ru-RU" sz="3000" dirty="0" smtClean="0"/>
              <a:t> </a:t>
            </a:r>
            <a:r>
              <a:rPr lang="ru-RU" sz="3000" dirty="0" err="1" smtClean="0"/>
              <a:t>урбанізації</a:t>
            </a:r>
            <a:r>
              <a:rPr lang="ru-RU" sz="3000" dirty="0" smtClean="0"/>
              <a:t>.</a:t>
            </a:r>
            <a:endParaRPr lang="ru-RU" sz="3000" dirty="0"/>
          </a:p>
        </p:txBody>
      </p:sp>
      <p:pic>
        <p:nvPicPr>
          <p:cNvPr id="1026" name="Picture 2" descr="C:\Documents and Settings\Loner\Рабочий стол\Italy-demography2006est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457979"/>
            <a:ext cx="9144000" cy="3400021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ФОТО_МАША\италия\post-3-122911218531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2930" cy="6858000"/>
          </a:xfrm>
          <a:prstGeom prst="rect">
            <a:avLst/>
          </a:prstGeom>
          <a:noFill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428596" y="928670"/>
            <a:ext cx="8229600" cy="4572000"/>
          </a:xfrm>
          <a:prstGeom prst="rect">
            <a:avLst/>
          </a:prstGeom>
        </p:spPr>
        <p:txBody>
          <a:bodyPr vert="horz" anchor="t">
            <a:normAutofit lnSpcReduction="10000"/>
          </a:bodyPr>
          <a:lstStyle/>
          <a:p>
            <a:pPr marL="514350" lvl="0" indent="-51435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sz="2800" b="1" i="1" dirty="0" smtClean="0"/>
              <a:t>2. </a:t>
            </a:r>
            <a:r>
              <a:rPr lang="ru-RU" sz="2800" b="1" i="1" dirty="0" err="1" smtClean="0"/>
              <a:t>Відтворення</a:t>
            </a:r>
            <a:r>
              <a:rPr lang="ru-RU" sz="2800" b="1" i="1" dirty="0" smtClean="0"/>
              <a:t>:</a:t>
            </a:r>
          </a:p>
          <a:p>
            <a:pPr marL="514350" lvl="0" indent="-51435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endParaRPr lang="ru-RU" sz="2800" b="1" i="1" dirty="0" smtClean="0"/>
          </a:p>
          <a:p>
            <a:pPr marL="514350" lvl="0" indent="-51435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sz="2800" b="1" i="1" dirty="0" err="1" smtClean="0"/>
              <a:t>Динаміка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населення</a:t>
            </a:r>
            <a:r>
              <a:rPr lang="ru-RU" sz="2800" b="1" i="1" dirty="0" smtClean="0"/>
              <a:t> в </a:t>
            </a:r>
            <a:r>
              <a:rPr lang="ru-RU" sz="2800" b="1" i="1" dirty="0" err="1" smtClean="0"/>
              <a:t>цілому</a:t>
            </a:r>
            <a:endParaRPr lang="ru-RU" sz="2800" b="1" i="1" dirty="0" smtClean="0"/>
          </a:p>
          <a:p>
            <a:pPr marL="514350" lvl="0" indent="-51435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sz="2800" b="1" i="1" dirty="0" err="1" smtClean="0"/>
              <a:t>несприятлива</a:t>
            </a:r>
            <a:r>
              <a:rPr lang="ru-RU" sz="2800" b="1" i="1" dirty="0" smtClean="0"/>
              <a:t>. На 2008 </a:t>
            </a:r>
            <a:r>
              <a:rPr lang="ru-RU" sz="2800" b="1" i="1" dirty="0" err="1" smtClean="0"/>
              <a:t>рік</a:t>
            </a:r>
            <a:endParaRPr lang="ru-RU" sz="2800" b="1" i="1" dirty="0" smtClean="0"/>
          </a:p>
          <a:p>
            <a:pPr marL="514350" lvl="0" indent="-51435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sz="2800" b="1" i="1" dirty="0" err="1" smtClean="0"/>
              <a:t>народжуваність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знизилася</a:t>
            </a:r>
            <a:r>
              <a:rPr lang="ru-RU" sz="2800" b="1" i="1" dirty="0" smtClean="0"/>
              <a:t>, а </a:t>
            </a:r>
            <a:r>
              <a:rPr lang="ru-RU" sz="2800" b="1" i="1" dirty="0" err="1" smtClean="0"/>
              <a:t>смертність</a:t>
            </a:r>
            <a:endParaRPr lang="ru-RU" sz="2800" b="1" i="1" dirty="0" smtClean="0"/>
          </a:p>
          <a:p>
            <a:pPr marL="514350" lvl="0" indent="-51435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sz="2800" b="1" i="1" dirty="0" err="1" smtClean="0"/>
              <a:t>збільшилася</a:t>
            </a:r>
            <a:r>
              <a:rPr lang="ru-RU" sz="2800" b="1" i="1" dirty="0" smtClean="0"/>
              <a:t>:</a:t>
            </a:r>
          </a:p>
          <a:p>
            <a:pPr marL="514350" lvl="0" indent="-51435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endParaRPr lang="ru-RU" sz="2800" b="1" i="1" dirty="0" smtClean="0"/>
          </a:p>
          <a:p>
            <a:pPr marL="514350" lvl="0" indent="-51435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sz="2800" b="1" i="1" dirty="0" smtClean="0"/>
              <a:t>- 8.36 </a:t>
            </a:r>
            <a:r>
              <a:rPr lang="ru-RU" sz="2800" b="1" i="1" dirty="0" err="1" smtClean="0"/>
              <a:t>народжень</a:t>
            </a:r>
            <a:r>
              <a:rPr lang="ru-RU" sz="2800" b="1" i="1" dirty="0" smtClean="0"/>
              <a:t> / на 1,000 </a:t>
            </a:r>
            <a:r>
              <a:rPr lang="ru-RU" sz="2800" b="1" i="1" dirty="0" err="1" smtClean="0"/>
              <a:t>чол</a:t>
            </a:r>
            <a:r>
              <a:rPr lang="ru-RU" sz="2800" b="1" i="1" dirty="0" smtClean="0"/>
              <a:t>. </a:t>
            </a:r>
            <a:r>
              <a:rPr lang="ru-RU" sz="2800" b="1" i="1" dirty="0" err="1" smtClean="0"/>
              <a:t>населення</a:t>
            </a:r>
            <a:r>
              <a:rPr lang="ru-RU" sz="2800" b="1" i="1" dirty="0" smtClean="0"/>
              <a:t>.</a:t>
            </a:r>
          </a:p>
          <a:p>
            <a:pPr marL="514350" lvl="0" indent="-51435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sz="2800" b="1" i="1" dirty="0" smtClean="0"/>
              <a:t>- 10.61 смертей / на 1,000 </a:t>
            </a:r>
            <a:r>
              <a:rPr lang="ru-RU" sz="2800" b="1" i="1" dirty="0" err="1" smtClean="0"/>
              <a:t>чол</a:t>
            </a:r>
            <a:r>
              <a:rPr lang="ru-RU" sz="2800" b="1" i="1" dirty="0" smtClean="0"/>
              <a:t>. </a:t>
            </a:r>
            <a:r>
              <a:rPr lang="ru-RU" sz="2800" b="1" i="1" dirty="0" err="1" smtClean="0"/>
              <a:t>населення</a:t>
            </a:r>
            <a:r>
              <a:rPr lang="ru-RU" sz="2800" b="1" i="1" dirty="0" smtClean="0"/>
              <a:t>.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ФОТО_МАША\италия\34524806c8764d46f0303d453e1424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571480"/>
            <a:ext cx="4357686" cy="3571876"/>
          </a:xfrm>
          <a:prstGeom prst="rect">
            <a:avLst/>
          </a:prstGeom>
          <a:noFill/>
        </p:spPr>
      </p:pic>
      <p:pic>
        <p:nvPicPr>
          <p:cNvPr id="3075" name="Picture 3" descr="D:\ФОТО_МАША\италия\post-3-122911180221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57694"/>
            <a:ext cx="4714876" cy="2500306"/>
          </a:xfrm>
          <a:prstGeom prst="rect">
            <a:avLst/>
          </a:prstGeom>
          <a:noFill/>
        </p:spPr>
      </p:pic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229600" cy="4572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/>
              <a:t>3. </a:t>
            </a:r>
            <a:r>
              <a:rPr lang="ru-RU" b="1" i="1" dirty="0" err="1" smtClean="0"/>
              <a:t>Національний</a:t>
            </a:r>
            <a:r>
              <a:rPr lang="ru-RU" b="1" i="1" dirty="0" smtClean="0"/>
              <a:t>, </a:t>
            </a:r>
            <a:r>
              <a:rPr lang="ru-RU" b="1" i="1" dirty="0" err="1" smtClean="0"/>
              <a:t>релігійний</a:t>
            </a:r>
            <a:r>
              <a:rPr lang="ru-RU" b="1" i="1" dirty="0" smtClean="0"/>
              <a:t>, </a:t>
            </a:r>
            <a:r>
              <a:rPr lang="ru-RU" b="1" i="1" dirty="0" err="1" smtClean="0"/>
              <a:t>статевий</a:t>
            </a:r>
            <a:r>
              <a:rPr lang="ru-RU" b="1" i="1" dirty="0" smtClean="0"/>
              <a:t> </a:t>
            </a:r>
            <a:r>
              <a:rPr lang="ru-RU" b="1" i="1" dirty="0" smtClean="0"/>
              <a:t>та </a:t>
            </a:r>
            <a:r>
              <a:rPr lang="ru-RU" b="1" i="1" dirty="0" err="1" smtClean="0"/>
              <a:t>віковий</a:t>
            </a:r>
            <a:r>
              <a:rPr lang="ru-RU" b="1" i="1" dirty="0" smtClean="0"/>
              <a:t> </a:t>
            </a:r>
            <a:r>
              <a:rPr lang="ru-RU" b="1" i="1" dirty="0" smtClean="0"/>
              <a:t>склад </a:t>
            </a:r>
            <a:r>
              <a:rPr lang="ru-RU" u="sng" dirty="0" smtClean="0"/>
              <a:t>:</a:t>
            </a:r>
            <a:endParaRPr lang="ru-RU" u="sng" dirty="0" smtClean="0"/>
          </a:p>
          <a:p>
            <a:pPr>
              <a:buNone/>
            </a:pPr>
            <a:r>
              <a:rPr lang="ru-RU" b="1" dirty="0" err="1" smtClean="0"/>
              <a:t>Національний</a:t>
            </a:r>
            <a:r>
              <a:rPr lang="ru-RU" b="1" dirty="0" smtClean="0"/>
              <a:t> склад:</a:t>
            </a:r>
            <a:endParaRPr lang="ru-RU" dirty="0" smtClean="0"/>
          </a:p>
          <a:p>
            <a:r>
              <a:rPr lang="ru-RU" dirty="0" smtClean="0"/>
              <a:t>94 %   </a:t>
            </a:r>
            <a:r>
              <a:rPr lang="ru-RU" dirty="0" err="1" smtClean="0"/>
              <a:t>італьянці</a:t>
            </a:r>
            <a:r>
              <a:rPr lang="ru-RU" dirty="0" smtClean="0"/>
              <a:t>;</a:t>
            </a:r>
            <a:endParaRPr lang="ru-RU" dirty="0" smtClean="0"/>
          </a:p>
          <a:p>
            <a:r>
              <a:rPr lang="ru-RU" dirty="0" smtClean="0"/>
              <a:t>2 %   </a:t>
            </a:r>
            <a:r>
              <a:rPr lang="ru-RU" dirty="0" err="1" smtClean="0"/>
              <a:t>французи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err="1" smtClean="0"/>
              <a:t>Інші</a:t>
            </a:r>
            <a:r>
              <a:rPr lang="ru-RU" dirty="0" smtClean="0"/>
              <a:t> народи: </a:t>
            </a:r>
            <a:r>
              <a:rPr lang="ru-RU" dirty="0" err="1" smtClean="0"/>
              <a:t>німці</a:t>
            </a:r>
            <a:r>
              <a:rPr lang="ru-RU" dirty="0" smtClean="0"/>
              <a:t>, </a:t>
            </a:r>
            <a:r>
              <a:rPr lang="ru-RU" dirty="0" err="1" smtClean="0"/>
              <a:t>словенці</a:t>
            </a:r>
            <a:r>
              <a:rPr lang="ru-RU" dirty="0" smtClean="0"/>
              <a:t>, греки, </a:t>
            </a:r>
            <a:r>
              <a:rPr lang="ru-RU" dirty="0" err="1" smtClean="0"/>
              <a:t>албанці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Релігійний</a:t>
            </a:r>
            <a:r>
              <a:rPr lang="ru-RU" dirty="0" smtClean="0"/>
              <a:t> склад:</a:t>
            </a:r>
          </a:p>
          <a:p>
            <a:r>
              <a:rPr lang="ru-RU" dirty="0" smtClean="0"/>
              <a:t>Є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християни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мусульмани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111" end="1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charRg st="111" end="1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157" end="1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charRg st="157" end="17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175" end="2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charRg st="175" end="20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1097</TotalTime>
  <Words>620</Words>
  <Application>Microsoft Office PowerPoint</Application>
  <PresentationFormat>Экран (4:3)</PresentationFormat>
  <Paragraphs>119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Яркая</vt:lpstr>
      <vt:lpstr>Італія</vt:lpstr>
      <vt:lpstr>Загальні відомості про країну:</vt:lpstr>
      <vt:lpstr>Політико-і економіко-географічне положення країни:</vt:lpstr>
      <vt:lpstr>Природні умови:</vt:lpstr>
      <vt:lpstr>Корисні копалини:</vt:lpstr>
      <vt:lpstr>Слайд 6</vt:lpstr>
      <vt:lpstr>Загальна характеристика населення: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Галузі міжнародної спеціалізації господарства і головні райони і центри:</vt:lpstr>
      <vt:lpstr>Слайд 16</vt:lpstr>
      <vt:lpstr>Слайд 17</vt:lpstr>
      <vt:lpstr>Слайд 18</vt:lpstr>
      <vt:lpstr>Проблеми і перспективи розвитку країни: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Италия</dc:title>
  <dc:creator>Loner-XP</dc:creator>
  <cp:lastModifiedBy>1</cp:lastModifiedBy>
  <cp:revision>103</cp:revision>
  <dcterms:created xsi:type="dcterms:W3CDTF">2009-11-28T12:10:57Z</dcterms:created>
  <dcterms:modified xsi:type="dcterms:W3CDTF">2013-12-13T06:12:46Z</dcterms:modified>
</cp:coreProperties>
</file>