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72.xml" ContentType="application/vnd.openxmlformats-officedocument.presentationml.slide+xml"/>
  <Override PartName="/ppt/slides/slide8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sldIdLst>
    <p:sldId id="256" r:id="rId2"/>
    <p:sldId id="257" r:id="rId3"/>
    <p:sldId id="258" r:id="rId4"/>
    <p:sldId id="264" r:id="rId5"/>
    <p:sldId id="259" r:id="rId6"/>
    <p:sldId id="260" r:id="rId7"/>
    <p:sldId id="262" r:id="rId8"/>
    <p:sldId id="263" r:id="rId9"/>
    <p:sldId id="337" r:id="rId10"/>
    <p:sldId id="338" r:id="rId11"/>
    <p:sldId id="339" r:id="rId12"/>
    <p:sldId id="340" r:id="rId13"/>
    <p:sldId id="344" r:id="rId14"/>
    <p:sldId id="341" r:id="rId15"/>
    <p:sldId id="342" r:id="rId16"/>
    <p:sldId id="343" r:id="rId17"/>
    <p:sldId id="310" r:id="rId18"/>
    <p:sldId id="311" r:id="rId19"/>
    <p:sldId id="312" r:id="rId20"/>
    <p:sldId id="265" r:id="rId21"/>
    <p:sldId id="266" r:id="rId22"/>
    <p:sldId id="267" r:id="rId23"/>
    <p:sldId id="268" r:id="rId24"/>
    <p:sldId id="269" r:id="rId25"/>
    <p:sldId id="270" r:id="rId26"/>
    <p:sldId id="271" r:id="rId27"/>
    <p:sldId id="272" r:id="rId28"/>
    <p:sldId id="273" r:id="rId29"/>
    <p:sldId id="276" r:id="rId30"/>
    <p:sldId id="274" r:id="rId31"/>
    <p:sldId id="277" r:id="rId32"/>
    <p:sldId id="275" r:id="rId33"/>
    <p:sldId id="278" r:id="rId34"/>
    <p:sldId id="279" r:id="rId35"/>
    <p:sldId id="280" r:id="rId36"/>
    <p:sldId id="281" r:id="rId37"/>
    <p:sldId id="282" r:id="rId38"/>
    <p:sldId id="283" r:id="rId39"/>
    <p:sldId id="284" r:id="rId40"/>
    <p:sldId id="329" r:id="rId41"/>
    <p:sldId id="330" r:id="rId42"/>
    <p:sldId id="331" r:id="rId43"/>
    <p:sldId id="332" r:id="rId44"/>
    <p:sldId id="333" r:id="rId45"/>
    <p:sldId id="334" r:id="rId46"/>
    <p:sldId id="336" r:id="rId47"/>
    <p:sldId id="335" r:id="rId48"/>
    <p:sldId id="313" r:id="rId49"/>
    <p:sldId id="285" r:id="rId50"/>
    <p:sldId id="295" r:id="rId51"/>
    <p:sldId id="296" r:id="rId52"/>
    <p:sldId id="287" r:id="rId53"/>
    <p:sldId id="297" r:id="rId54"/>
    <p:sldId id="298" r:id="rId55"/>
    <p:sldId id="299" r:id="rId56"/>
    <p:sldId id="300" r:id="rId57"/>
    <p:sldId id="301" r:id="rId58"/>
    <p:sldId id="302" r:id="rId59"/>
    <p:sldId id="303" r:id="rId60"/>
    <p:sldId id="304" r:id="rId61"/>
    <p:sldId id="305" r:id="rId62"/>
    <p:sldId id="306" r:id="rId63"/>
    <p:sldId id="307" r:id="rId64"/>
    <p:sldId id="308" r:id="rId65"/>
    <p:sldId id="309" r:id="rId66"/>
    <p:sldId id="314" r:id="rId67"/>
    <p:sldId id="315" r:id="rId68"/>
    <p:sldId id="316" r:id="rId69"/>
    <p:sldId id="317" r:id="rId70"/>
    <p:sldId id="318" r:id="rId71"/>
    <p:sldId id="319" r:id="rId72"/>
    <p:sldId id="320" r:id="rId73"/>
    <p:sldId id="321" r:id="rId74"/>
    <p:sldId id="322" r:id="rId75"/>
    <p:sldId id="323" r:id="rId76"/>
    <p:sldId id="324" r:id="rId77"/>
    <p:sldId id="325" r:id="rId78"/>
    <p:sldId id="326" r:id="rId79"/>
    <p:sldId id="327" r:id="rId80"/>
    <p:sldId id="328" r:id="rId81"/>
    <p:sldId id="261" r:id="rId8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6633"/>
    <a:srgbClr val="663300"/>
    <a:srgbClr val="FF9900"/>
    <a:srgbClr val="FF3F3F"/>
    <a:srgbClr val="FF6699"/>
    <a:srgbClr val="FF66CC"/>
    <a:srgbClr val="DD3B3B"/>
    <a:srgbClr val="FF9966"/>
    <a:srgbClr val="99FFCC"/>
    <a:srgbClr val="FF505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4" autoAdjust="0"/>
    <p:restoredTop sz="94624" autoAdjust="0"/>
  </p:normalViewPr>
  <p:slideViewPr>
    <p:cSldViewPr>
      <p:cViewPr varScale="1">
        <p:scale>
          <a:sx n="69" d="100"/>
          <a:sy n="69" d="100"/>
        </p:scale>
        <p:origin x="-1410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12.05.2014</a:t>
            </a:fld>
            <a:endParaRPr lang="ru-RU" dirty="0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12.05.2014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12.05.2014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12.05.2014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12.05.2014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12.05.2014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12.05.2014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12.05.2014</a:t>
            </a:fld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12.05.2014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12.05.2014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dirty="0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12.05.2014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олилиния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6" name="Полилиния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12.05.2014</a:t>
            </a:fld>
            <a:endParaRPr lang="ru-RU" dirty="0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8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9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0.jpeg"/><Relationship Id="rId5" Type="http://schemas.openxmlformats.org/officeDocument/2006/relationships/image" Target="../media/image129.jpeg"/><Relationship Id="rId4" Type="http://schemas.openxmlformats.org/officeDocument/2006/relationships/image" Target="../media/image128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4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4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7" Type="http://schemas.openxmlformats.org/officeDocument/2006/relationships/image" Target="../media/image154.jpeg"/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3.jpeg"/><Relationship Id="rId5" Type="http://schemas.openxmlformats.org/officeDocument/2006/relationships/image" Target="../media/image152.jpeg"/><Relationship Id="rId4" Type="http://schemas.openxmlformats.org/officeDocument/2006/relationships/image" Target="../media/image15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7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2.jpeg"/><Relationship Id="rId5" Type="http://schemas.openxmlformats.org/officeDocument/2006/relationships/image" Target="../media/image161.jpeg"/><Relationship Id="rId4" Type="http://schemas.openxmlformats.org/officeDocument/2006/relationships/image" Target="../media/image160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img1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8" name="Прямоугольник 7"/>
          <p:cNvSpPr/>
          <p:nvPr/>
        </p:nvSpPr>
        <p:spPr>
          <a:xfrm>
            <a:off x="5652120" y="5657671"/>
            <a:ext cx="34918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i="1" dirty="0" err="1" smtClean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Виконала</a:t>
            </a:r>
            <a:endParaRPr lang="ru-RU" sz="2400" i="1" dirty="0" smtClean="0">
              <a:solidFill>
                <a:srgbClr val="FF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itchFamily="18" charset="0"/>
            </a:endParaRPr>
          </a:p>
          <a:p>
            <a:pPr algn="ctr"/>
            <a:r>
              <a:rPr lang="ru-RU" sz="2400" i="1" dirty="0" err="1" smtClean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Учениця</a:t>
            </a:r>
            <a:r>
              <a:rPr lang="ru-RU" sz="2400" i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 10-А </a:t>
            </a:r>
            <a:r>
              <a:rPr lang="ru-RU" sz="2400" i="1" dirty="0" err="1" smtClean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класу</a:t>
            </a:r>
            <a:endParaRPr lang="ru-RU" sz="2400" i="1" dirty="0" smtClean="0">
              <a:solidFill>
                <a:srgbClr val="FF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itchFamily="18" charset="0"/>
            </a:endParaRPr>
          </a:p>
          <a:p>
            <a:pPr algn="ctr"/>
            <a:r>
              <a:rPr lang="ru-RU" sz="2400" i="1" dirty="0" err="1" smtClean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Громосяк</a:t>
            </a:r>
            <a:r>
              <a:rPr lang="ru-RU" sz="2400" i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 </a:t>
            </a:r>
            <a:r>
              <a:rPr lang="ru-RU" sz="2400" i="1" dirty="0" err="1" smtClean="0"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Надія</a:t>
            </a:r>
            <a:endParaRPr lang="uk-UA" sz="2400" i="1" dirty="0">
              <a:solidFill>
                <a:srgbClr val="FF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itchFamily="18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-27384"/>
            <a:ext cx="9144000" cy="70173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i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Georgia" pitchFamily="18" charset="0"/>
              </a:rPr>
              <a:t>Період </a:t>
            </a:r>
            <a:r>
              <a:rPr lang="uk-UA" i="1" dirty="0" err="1" smtClean="0">
                <a:solidFill>
                  <a:schemeClr val="accent1">
                    <a:lumMod val="60000"/>
                    <a:lumOff val="40000"/>
                  </a:schemeClr>
                </a:solidFill>
                <a:latin typeface="Georgia" pitchFamily="18" charset="0"/>
              </a:rPr>
              <a:t>Ямато</a:t>
            </a:r>
            <a:r>
              <a:rPr lang="uk-UA" i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Georgia" pitchFamily="18" charset="0"/>
              </a:rPr>
              <a:t>, який тривав з 3 по 8 ст. ознаменувався виникненням і розвитком державного утворення на чолі з «</a:t>
            </a:r>
            <a:r>
              <a:rPr lang="uk-UA" i="1" dirty="0" err="1" smtClean="0">
                <a:solidFill>
                  <a:schemeClr val="accent1">
                    <a:lumMod val="60000"/>
                    <a:lumOff val="40000"/>
                  </a:schemeClr>
                </a:solidFill>
                <a:latin typeface="Georgia" pitchFamily="18" charset="0"/>
              </a:rPr>
              <a:t>кімі</a:t>
            </a:r>
            <a:r>
              <a:rPr lang="uk-UA" i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Georgia" pitchFamily="18" charset="0"/>
              </a:rPr>
              <a:t>» (імператором) у регіоні </a:t>
            </a:r>
            <a:r>
              <a:rPr lang="uk-UA" i="1" dirty="0" err="1" smtClean="0">
                <a:solidFill>
                  <a:schemeClr val="accent1">
                    <a:lumMod val="60000"/>
                    <a:lumOff val="40000"/>
                  </a:schemeClr>
                </a:solidFill>
                <a:latin typeface="Georgia" pitchFamily="18" charset="0"/>
              </a:rPr>
              <a:t>Ямато</a:t>
            </a:r>
            <a:r>
              <a:rPr lang="uk-UA" i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Georgia" pitchFamily="18" charset="0"/>
              </a:rPr>
              <a:t> (префектура </a:t>
            </a:r>
            <a:r>
              <a:rPr lang="uk-UA" i="1" dirty="0" err="1" smtClean="0">
                <a:solidFill>
                  <a:schemeClr val="accent1">
                    <a:lumMod val="60000"/>
                    <a:lumOff val="40000"/>
                  </a:schemeClr>
                </a:solidFill>
                <a:latin typeface="Georgia" pitchFamily="18" charset="0"/>
              </a:rPr>
              <a:t>Нара</a:t>
            </a:r>
            <a:r>
              <a:rPr lang="uk-UA" i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Georgia" pitchFamily="18" charset="0"/>
              </a:rPr>
              <a:t>). У першій половині цього періоду на архіпелазі з'являється культура курганів </a:t>
            </a:r>
            <a:r>
              <a:rPr lang="uk-UA" i="1" dirty="0" err="1" smtClean="0">
                <a:solidFill>
                  <a:schemeClr val="accent1">
                    <a:lumMod val="60000"/>
                    <a:lumOff val="40000"/>
                  </a:schemeClr>
                </a:solidFill>
                <a:latin typeface="Georgia" pitchFamily="18" charset="0"/>
              </a:rPr>
              <a:t>кофун</a:t>
            </a:r>
            <a:r>
              <a:rPr lang="uk-UA" i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Georgia" pitchFamily="18" charset="0"/>
              </a:rPr>
              <a:t>, поширення якої засвідчує межі впливу імператорського двору </a:t>
            </a:r>
            <a:r>
              <a:rPr lang="uk-UA" i="1" dirty="0" err="1" smtClean="0">
                <a:solidFill>
                  <a:schemeClr val="accent1">
                    <a:lumMod val="60000"/>
                    <a:lumOff val="40000"/>
                  </a:schemeClr>
                </a:solidFill>
                <a:latin typeface="Georgia" pitchFamily="18" charset="0"/>
              </a:rPr>
              <a:t>Ямато</a:t>
            </a:r>
            <a:r>
              <a:rPr lang="uk-UA" i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Georgia" pitchFamily="18" charset="0"/>
              </a:rPr>
              <a:t> на місцеву знать.</a:t>
            </a:r>
          </a:p>
          <a:p>
            <a:r>
              <a:rPr lang="uk-UA" i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Georgia" pitchFamily="18" charset="0"/>
              </a:rPr>
              <a:t>У період </a:t>
            </a:r>
            <a:r>
              <a:rPr lang="uk-UA" i="1" dirty="0" err="1" smtClean="0">
                <a:solidFill>
                  <a:schemeClr val="accent1">
                    <a:lumMod val="60000"/>
                    <a:lumOff val="40000"/>
                  </a:schemeClr>
                </a:solidFill>
                <a:latin typeface="Georgia" pitchFamily="18" charset="0"/>
              </a:rPr>
              <a:t>Асука</a:t>
            </a:r>
            <a:r>
              <a:rPr lang="uk-UA" i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Georgia" pitchFamily="18" charset="0"/>
              </a:rPr>
              <a:t>, у середині 6 століття, з Корейського півострова до Японії потрапляють континентальні наукові знання і буддизм. Їх поширенню сприяв принц-регент </a:t>
            </a:r>
            <a:r>
              <a:rPr lang="uk-UA" i="1" dirty="0" err="1" smtClean="0">
                <a:solidFill>
                  <a:schemeClr val="accent1">
                    <a:lumMod val="60000"/>
                    <a:lumOff val="40000"/>
                  </a:schemeClr>
                </a:solidFill>
                <a:latin typeface="Georgia" pitchFamily="18" charset="0"/>
              </a:rPr>
              <a:t>Шьотоку</a:t>
            </a:r>
            <a:r>
              <a:rPr lang="uk-UA" i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Georgia" pitchFamily="18" charset="0"/>
              </a:rPr>
              <a:t>. На основі </a:t>
            </a:r>
            <a:r>
              <a:rPr lang="uk-UA" i="1" dirty="0" err="1" smtClean="0">
                <a:solidFill>
                  <a:schemeClr val="accent1">
                    <a:lumMod val="60000"/>
                    <a:lumOff val="40000"/>
                  </a:schemeClr>
                </a:solidFill>
                <a:latin typeface="Georgia" pitchFamily="18" charset="0"/>
              </a:rPr>
              <a:t>буддистського</a:t>
            </a:r>
            <a:r>
              <a:rPr lang="uk-UA" i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Georgia" pitchFamily="18" charset="0"/>
              </a:rPr>
              <a:t> вчення він склав так звану «Конституцію сімнадцяти статей».</a:t>
            </a:r>
          </a:p>
          <a:p>
            <a:r>
              <a:rPr lang="uk-UA" i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Georgia" pitchFamily="18" charset="0"/>
              </a:rPr>
              <a:t>Після перевороту </a:t>
            </a:r>
            <a:r>
              <a:rPr lang="uk-UA" i="1" dirty="0" err="1" smtClean="0">
                <a:solidFill>
                  <a:schemeClr val="accent1">
                    <a:lumMod val="60000"/>
                    <a:lumOff val="40000"/>
                  </a:schemeClr>
                </a:solidFill>
                <a:latin typeface="Georgia" pitchFamily="18" charset="0"/>
              </a:rPr>
              <a:t>Тайка</a:t>
            </a:r>
            <a:r>
              <a:rPr lang="uk-UA" i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Georgia" pitchFamily="18" charset="0"/>
              </a:rPr>
              <a:t> у 645 р., нове керівництво Японії провело ряд реформ, які перебудували державний лад і адміністрацію на зразок китайської імперії </a:t>
            </a:r>
            <a:r>
              <a:rPr lang="uk-UA" i="1" dirty="0" err="1" smtClean="0">
                <a:solidFill>
                  <a:schemeClr val="accent1">
                    <a:lumMod val="60000"/>
                    <a:lumOff val="40000"/>
                  </a:schemeClr>
                </a:solidFill>
                <a:latin typeface="Georgia" pitchFamily="18" charset="0"/>
              </a:rPr>
              <a:t>Тан</a:t>
            </a:r>
            <a:r>
              <a:rPr lang="uk-UA" i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Georgia" pitchFamily="18" charset="0"/>
              </a:rPr>
              <a:t>, утворивши тим самим японську «правову державу» </a:t>
            </a:r>
            <a:r>
              <a:rPr lang="uk-UA" i="1" dirty="0" err="1" smtClean="0">
                <a:solidFill>
                  <a:schemeClr val="accent1">
                    <a:lumMod val="60000"/>
                    <a:lumOff val="40000"/>
                  </a:schemeClr>
                </a:solidFill>
                <a:latin typeface="Georgia" pitchFamily="18" charset="0"/>
              </a:rPr>
              <a:t>ріцурьо-кокка</a:t>
            </a:r>
            <a:r>
              <a:rPr lang="uk-UA" i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Georgia" pitchFamily="18" charset="0"/>
              </a:rPr>
              <a:t>. Столиця країни була перенесена до міста </a:t>
            </a:r>
            <a:r>
              <a:rPr lang="uk-UA" i="1" dirty="0" err="1" smtClean="0">
                <a:solidFill>
                  <a:schemeClr val="accent1">
                    <a:lumMod val="60000"/>
                    <a:lumOff val="40000"/>
                  </a:schemeClr>
                </a:solidFill>
                <a:latin typeface="Georgia" pitchFamily="18" charset="0"/>
              </a:rPr>
              <a:t>Нара</a:t>
            </a:r>
            <a:r>
              <a:rPr lang="uk-UA" i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Georgia" pitchFamily="18" charset="0"/>
              </a:rPr>
              <a:t>.</a:t>
            </a:r>
          </a:p>
          <a:p>
            <a:r>
              <a:rPr lang="uk-UA" i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Georgia" pitchFamily="18" charset="0"/>
              </a:rPr>
              <a:t>У період </a:t>
            </a:r>
            <a:r>
              <a:rPr lang="uk-UA" i="1" dirty="0" err="1" smtClean="0">
                <a:solidFill>
                  <a:schemeClr val="accent1">
                    <a:lumMod val="60000"/>
                    <a:lumOff val="40000"/>
                  </a:schemeClr>
                </a:solidFill>
                <a:latin typeface="Georgia" pitchFamily="18" charset="0"/>
              </a:rPr>
              <a:t>Нара</a:t>
            </a:r>
            <a:r>
              <a:rPr lang="uk-UA" i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Georgia" pitchFamily="18" charset="0"/>
              </a:rPr>
              <a:t> за японським монархом закріпився титул «</a:t>
            </a:r>
            <a:r>
              <a:rPr lang="uk-UA" i="1" dirty="0" err="1" smtClean="0">
                <a:solidFill>
                  <a:schemeClr val="accent1">
                    <a:lumMod val="60000"/>
                    <a:lumOff val="40000"/>
                  </a:schemeClr>
                </a:solidFill>
                <a:latin typeface="Georgia" pitchFamily="18" charset="0"/>
              </a:rPr>
              <a:t>тенно</a:t>
            </a:r>
            <a:r>
              <a:rPr lang="uk-UA" i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Georgia" pitchFamily="18" charset="0"/>
              </a:rPr>
              <a:t>» (імператор), а за державою — назва «країна Вранішнього Сонця» (</a:t>
            </a:r>
            <a:r>
              <a:rPr lang="ja-JP" altLang="en-US" i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Georgia" pitchFamily="18" charset="0"/>
              </a:rPr>
              <a:t>日本 </a:t>
            </a:r>
            <a:r>
              <a:rPr lang="en-US" altLang="ja-JP" i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Georgia" pitchFamily="18" charset="0"/>
              </a:rPr>
              <a:t>— </a:t>
            </a:r>
            <a:r>
              <a:rPr lang="uk-UA" i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Georgia" pitchFamily="18" charset="0"/>
              </a:rPr>
              <a:t>Японія). У цей час було складено основні історичні </a:t>
            </a:r>
            <a:r>
              <a:rPr lang="uk-UA" i="1" dirty="0" err="1" smtClean="0">
                <a:solidFill>
                  <a:schemeClr val="accent1">
                    <a:lumMod val="60000"/>
                    <a:lumOff val="40000"/>
                  </a:schemeClr>
                </a:solidFill>
                <a:latin typeface="Georgia" pitchFamily="18" charset="0"/>
              </a:rPr>
              <a:t>хроніки</a:t>
            </a:r>
            <a:r>
              <a:rPr lang="uk-UA" i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Georgia" pitchFamily="18" charset="0"/>
              </a:rPr>
              <a:t> </a:t>
            </a:r>
            <a:r>
              <a:rPr lang="uk-UA" i="1" dirty="0" err="1" smtClean="0">
                <a:solidFill>
                  <a:schemeClr val="accent1">
                    <a:lumMod val="60000"/>
                    <a:lumOff val="40000"/>
                  </a:schemeClr>
                </a:solidFill>
                <a:latin typeface="Georgia" pitchFamily="18" charset="0"/>
              </a:rPr>
              <a:t>Кодзікі</a:t>
            </a:r>
            <a:r>
              <a:rPr lang="uk-UA" i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Georgia" pitchFamily="18" charset="0"/>
              </a:rPr>
              <a:t> та </a:t>
            </a:r>
            <a:r>
              <a:rPr lang="uk-UA" i="1" dirty="0" err="1" smtClean="0">
                <a:solidFill>
                  <a:schemeClr val="accent1">
                    <a:lumMod val="60000"/>
                    <a:lumOff val="40000"/>
                  </a:schemeClr>
                </a:solidFill>
                <a:latin typeface="Georgia" pitchFamily="18" charset="0"/>
              </a:rPr>
              <a:t>Ніхон</a:t>
            </a:r>
            <a:r>
              <a:rPr lang="uk-UA" i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Georgia" pitchFamily="18" charset="0"/>
              </a:rPr>
              <a:t> </a:t>
            </a:r>
            <a:r>
              <a:rPr lang="uk-UA" i="1" dirty="0" err="1" smtClean="0">
                <a:solidFill>
                  <a:schemeClr val="accent1">
                    <a:lumMod val="60000"/>
                    <a:lumOff val="40000"/>
                  </a:schemeClr>
                </a:solidFill>
                <a:latin typeface="Georgia" pitchFamily="18" charset="0"/>
              </a:rPr>
              <a:t>сьокі</a:t>
            </a:r>
            <a:r>
              <a:rPr lang="uk-UA" i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Georgia" pitchFamily="18" charset="0"/>
              </a:rPr>
              <a:t>, у яких «доводилося» божественне походження імператора від богині сонця Аматерасу.</a:t>
            </a:r>
          </a:p>
          <a:p>
            <a:r>
              <a:rPr lang="uk-UA" i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Georgia" pitchFamily="18" charset="0"/>
              </a:rPr>
              <a:t>Із перенесенням столиці країни до міста </a:t>
            </a:r>
            <a:r>
              <a:rPr lang="uk-UA" i="1" dirty="0" err="1" smtClean="0">
                <a:solidFill>
                  <a:schemeClr val="accent1">
                    <a:lumMod val="60000"/>
                    <a:lumOff val="40000"/>
                  </a:schemeClr>
                </a:solidFill>
                <a:latin typeface="Georgia" pitchFamily="18" charset="0"/>
              </a:rPr>
              <a:t>Хей'ан</a:t>
            </a:r>
            <a:r>
              <a:rPr lang="uk-UA" i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Georgia" pitchFamily="18" charset="0"/>
              </a:rPr>
              <a:t> (суч. Кіото) починається нова епоха, яка тривала з 794 до 1185 рр. Ця доба позначилася тотальною політичною диктатурою регентів і радників з аристократичного роду </a:t>
            </a:r>
            <a:r>
              <a:rPr lang="uk-UA" i="1" dirty="0" err="1" smtClean="0">
                <a:solidFill>
                  <a:schemeClr val="accent1">
                    <a:lumMod val="60000"/>
                    <a:lumOff val="40000"/>
                  </a:schemeClr>
                </a:solidFill>
                <a:latin typeface="Georgia" pitchFamily="18" charset="0"/>
              </a:rPr>
              <a:t>Фудзівара</a:t>
            </a:r>
            <a:r>
              <a:rPr lang="uk-UA" i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Georgia" pitchFamily="18" charset="0"/>
              </a:rPr>
              <a:t>. Період </a:t>
            </a:r>
            <a:r>
              <a:rPr lang="uk-UA" i="1" dirty="0" err="1" smtClean="0">
                <a:solidFill>
                  <a:schemeClr val="accent1">
                    <a:lumMod val="60000"/>
                    <a:lumOff val="40000"/>
                  </a:schemeClr>
                </a:solidFill>
                <a:latin typeface="Georgia" pitchFamily="18" charset="0"/>
              </a:rPr>
              <a:t>Хей'ан</a:t>
            </a:r>
            <a:r>
              <a:rPr lang="uk-UA" i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Georgia" pitchFamily="18" charset="0"/>
              </a:rPr>
              <a:t> був часом започаткування </a:t>
            </a:r>
            <a:r>
              <a:rPr lang="uk-UA" i="1" dirty="0" err="1" smtClean="0">
                <a:solidFill>
                  <a:schemeClr val="accent1">
                    <a:lumMod val="60000"/>
                    <a:lumOff val="40000"/>
                  </a:schemeClr>
                </a:solidFill>
                <a:latin typeface="Georgia" pitchFamily="18" charset="0"/>
              </a:rPr>
              <a:t>японськомовної</a:t>
            </a:r>
            <a:r>
              <a:rPr lang="uk-UA" i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Georgia" pitchFamily="18" charset="0"/>
              </a:rPr>
              <a:t> літератури, зразком якої є «Оповідання про </a:t>
            </a:r>
            <a:r>
              <a:rPr lang="uk-UA" i="1" dirty="0" err="1" smtClean="0">
                <a:solidFill>
                  <a:schemeClr val="accent1">
                    <a:lumMod val="60000"/>
                    <a:lumOff val="40000"/>
                  </a:schemeClr>
                </a:solidFill>
                <a:latin typeface="Georgia" pitchFamily="18" charset="0"/>
              </a:rPr>
              <a:t>Ґендзі</a:t>
            </a:r>
            <a:r>
              <a:rPr lang="uk-UA" i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Georgia" pitchFamily="18" charset="0"/>
              </a:rPr>
              <a:t>», що було складене придворною фрейліною </a:t>
            </a:r>
            <a:r>
              <a:rPr lang="uk-UA" i="1" dirty="0" err="1" smtClean="0">
                <a:solidFill>
                  <a:schemeClr val="accent1">
                    <a:lumMod val="60000"/>
                    <a:lumOff val="40000"/>
                  </a:schemeClr>
                </a:solidFill>
                <a:latin typeface="Georgia" pitchFamily="18" charset="0"/>
              </a:rPr>
              <a:t>Мурасакі</a:t>
            </a:r>
            <a:r>
              <a:rPr lang="uk-UA" i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Georgia" pitchFamily="18" charset="0"/>
              </a:rPr>
              <a:t> </a:t>
            </a:r>
            <a:r>
              <a:rPr lang="uk-UA" i="1" dirty="0" err="1" smtClean="0">
                <a:solidFill>
                  <a:schemeClr val="accent1">
                    <a:lumMod val="60000"/>
                    <a:lumOff val="40000"/>
                  </a:schemeClr>
                </a:solidFill>
                <a:latin typeface="Georgia" pitchFamily="18" charset="0"/>
              </a:rPr>
              <a:t>Сікібу</a:t>
            </a:r>
            <a:r>
              <a:rPr lang="uk-UA" i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Georgia" pitchFamily="18" charset="0"/>
              </a:rPr>
              <a:t>. Кінець періоду ознаменувався економічним занепадом аристократії та виходом на політичну арену нового суспільного стану — самураїв</a:t>
            </a:r>
            <a:endParaRPr lang="uk-UA" i="1" dirty="0">
              <a:solidFill>
                <a:schemeClr val="accent1">
                  <a:lumMod val="60000"/>
                  <a:lumOff val="40000"/>
                </a:schemeClr>
              </a:solidFill>
              <a:latin typeface="Georgia" pitchFamily="18" charset="0"/>
            </a:endParaRPr>
          </a:p>
        </p:txBody>
      </p:sp>
    </p:spTree>
  </p:cSld>
  <p:clrMapOvr>
    <a:masterClrMapping/>
  </p:clrMapOvr>
  <p:transition>
    <p:wipe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332656"/>
            <a:ext cx="9144000" cy="64017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i="1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Georgia" pitchFamily="18" charset="0"/>
              </a:rPr>
              <a:t>Середньовіччя</a:t>
            </a:r>
            <a:endParaRPr lang="uk-UA" i="1" dirty="0" smtClean="0">
              <a:solidFill>
                <a:schemeClr val="accent3">
                  <a:lumMod val="40000"/>
                  <a:lumOff val="60000"/>
                </a:schemeClr>
              </a:solidFill>
              <a:latin typeface="Georgia" pitchFamily="18" charset="0"/>
            </a:endParaRPr>
          </a:p>
          <a:p>
            <a:r>
              <a:rPr lang="uk-UA" i="1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Georgia" pitchFamily="18" charset="0"/>
              </a:rPr>
              <a:t>Самурайський бій.</a:t>
            </a:r>
          </a:p>
          <a:p>
            <a:r>
              <a:rPr lang="uk-UA" i="1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Georgia" pitchFamily="18" charset="0"/>
              </a:rPr>
              <a:t>Поява самураїв поклала початок боротьбі за перерозподіл </a:t>
            </a:r>
          </a:p>
          <a:p>
            <a:r>
              <a:rPr lang="uk-UA" i="1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Georgia" pitchFamily="18" charset="0"/>
              </a:rPr>
              <a:t>влади, яка здавна належала аристократам. </a:t>
            </a:r>
          </a:p>
          <a:p>
            <a:r>
              <a:rPr lang="uk-UA" i="1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Georgia" pitchFamily="18" charset="0"/>
              </a:rPr>
              <a:t>Першими </a:t>
            </a:r>
            <a:r>
              <a:rPr lang="uk-UA" i="1" dirty="0" err="1" smtClean="0">
                <a:solidFill>
                  <a:schemeClr val="accent3">
                    <a:lumMod val="40000"/>
                    <a:lumOff val="60000"/>
                  </a:schemeClr>
                </a:solidFill>
                <a:latin typeface="Georgia" pitchFamily="18" charset="0"/>
              </a:rPr>
              <a:t>самураїськими</a:t>
            </a:r>
            <a:r>
              <a:rPr lang="uk-UA" i="1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Georgia" pitchFamily="18" charset="0"/>
              </a:rPr>
              <a:t> диктаторами стали представники</a:t>
            </a:r>
          </a:p>
          <a:p>
            <a:r>
              <a:rPr lang="uk-UA" i="1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Georgia" pitchFamily="18" charset="0"/>
              </a:rPr>
              <a:t> роду </a:t>
            </a:r>
            <a:r>
              <a:rPr lang="uk-UA" i="1" dirty="0" err="1" smtClean="0">
                <a:solidFill>
                  <a:schemeClr val="accent3">
                    <a:lumMod val="40000"/>
                    <a:lumOff val="60000"/>
                  </a:schemeClr>
                </a:solidFill>
                <a:latin typeface="Georgia" pitchFamily="18" charset="0"/>
              </a:rPr>
              <a:t>Тайра</a:t>
            </a:r>
            <a:r>
              <a:rPr lang="uk-UA" i="1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Georgia" pitchFamily="18" charset="0"/>
              </a:rPr>
              <a:t>, який 1185 року було повалено зусиллями </a:t>
            </a:r>
          </a:p>
          <a:p>
            <a:r>
              <a:rPr lang="uk-UA" i="1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Georgia" pitchFamily="18" charset="0"/>
              </a:rPr>
              <a:t>родини </a:t>
            </a:r>
            <a:r>
              <a:rPr lang="uk-UA" i="1" dirty="0" err="1" smtClean="0">
                <a:solidFill>
                  <a:schemeClr val="accent3">
                    <a:lumMod val="40000"/>
                    <a:lumOff val="60000"/>
                  </a:schemeClr>
                </a:solidFill>
                <a:latin typeface="Georgia" pitchFamily="18" charset="0"/>
              </a:rPr>
              <a:t>Мінамото</a:t>
            </a:r>
            <a:r>
              <a:rPr lang="uk-UA" i="1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Georgia" pitchFamily="18" charset="0"/>
              </a:rPr>
              <a:t>. Останні, на чолі з </a:t>
            </a:r>
            <a:r>
              <a:rPr lang="uk-UA" i="1" dirty="0" err="1" smtClean="0">
                <a:solidFill>
                  <a:schemeClr val="accent3">
                    <a:lumMod val="40000"/>
                    <a:lumOff val="60000"/>
                  </a:schemeClr>
                </a:solidFill>
                <a:latin typeface="Georgia" pitchFamily="18" charset="0"/>
              </a:rPr>
              <a:t>Мінамото</a:t>
            </a:r>
            <a:r>
              <a:rPr lang="uk-UA" i="1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Georgia" pitchFamily="18" charset="0"/>
              </a:rPr>
              <a:t> </a:t>
            </a:r>
            <a:r>
              <a:rPr lang="uk-UA" i="1" dirty="0" err="1" smtClean="0">
                <a:solidFill>
                  <a:schemeClr val="accent3">
                    <a:lumMod val="40000"/>
                    <a:lumOff val="60000"/>
                  </a:schemeClr>
                </a:solidFill>
                <a:latin typeface="Georgia" pitchFamily="18" charset="0"/>
              </a:rPr>
              <a:t>но</a:t>
            </a:r>
            <a:r>
              <a:rPr lang="uk-UA" i="1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Georgia" pitchFamily="18" charset="0"/>
              </a:rPr>
              <a:t> </a:t>
            </a:r>
            <a:r>
              <a:rPr lang="uk-UA" i="1" dirty="0" err="1" smtClean="0">
                <a:solidFill>
                  <a:schemeClr val="accent3">
                    <a:lumMod val="40000"/>
                    <a:lumOff val="60000"/>
                  </a:schemeClr>
                </a:solidFill>
                <a:latin typeface="Georgia" pitchFamily="18" charset="0"/>
              </a:rPr>
              <a:t>Йорітомо</a:t>
            </a:r>
            <a:r>
              <a:rPr lang="uk-UA" i="1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Georgia" pitchFamily="18" charset="0"/>
              </a:rPr>
              <a:t> </a:t>
            </a:r>
          </a:p>
          <a:p>
            <a:r>
              <a:rPr lang="uk-UA" i="1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Georgia" pitchFamily="18" charset="0"/>
              </a:rPr>
              <a:t>заснували перший самурайський уряд — </a:t>
            </a:r>
            <a:r>
              <a:rPr lang="uk-UA" i="1" dirty="0" err="1" smtClean="0">
                <a:solidFill>
                  <a:schemeClr val="accent3">
                    <a:lumMod val="40000"/>
                    <a:lumOff val="60000"/>
                  </a:schemeClr>
                </a:solidFill>
                <a:latin typeface="Georgia" pitchFamily="18" charset="0"/>
              </a:rPr>
              <a:t>сьоґунат</a:t>
            </a:r>
            <a:r>
              <a:rPr lang="uk-UA" i="1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Georgia" pitchFamily="18" charset="0"/>
              </a:rPr>
              <a:t> у місті </a:t>
            </a:r>
            <a:r>
              <a:rPr lang="uk-UA" i="1" dirty="0" err="1" smtClean="0">
                <a:solidFill>
                  <a:schemeClr val="accent3">
                    <a:lumMod val="40000"/>
                    <a:lumOff val="60000"/>
                  </a:schemeClr>
                </a:solidFill>
                <a:latin typeface="Georgia" pitchFamily="18" charset="0"/>
              </a:rPr>
              <a:t>Камакура</a:t>
            </a:r>
            <a:r>
              <a:rPr lang="uk-UA" i="1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Georgia" pitchFamily="18" charset="0"/>
              </a:rPr>
              <a:t>. Цей уряд спромігся відбити монгольські навали 1274 і 1281 років, але занепав через невдалу внутрішню політику.</a:t>
            </a:r>
          </a:p>
          <a:p>
            <a:r>
              <a:rPr lang="uk-UA" i="1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Georgia" pitchFamily="18" charset="0"/>
              </a:rPr>
              <a:t>Другим самурайським урядом був </a:t>
            </a:r>
            <a:r>
              <a:rPr lang="uk-UA" i="1" dirty="0" err="1" smtClean="0">
                <a:solidFill>
                  <a:schemeClr val="accent3">
                    <a:lumMod val="40000"/>
                    <a:lumOff val="60000"/>
                  </a:schemeClr>
                </a:solidFill>
                <a:latin typeface="Georgia" pitchFamily="18" charset="0"/>
              </a:rPr>
              <a:t>сьоґунат</a:t>
            </a:r>
            <a:r>
              <a:rPr lang="uk-UA" i="1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Georgia" pitchFamily="18" charset="0"/>
              </a:rPr>
              <a:t> </a:t>
            </a:r>
            <a:r>
              <a:rPr lang="uk-UA" i="1" dirty="0" err="1" smtClean="0">
                <a:solidFill>
                  <a:schemeClr val="accent3">
                    <a:lumMod val="40000"/>
                    <a:lumOff val="60000"/>
                  </a:schemeClr>
                </a:solidFill>
                <a:latin typeface="Georgia" pitchFamily="18" charset="0"/>
              </a:rPr>
              <a:t>Муроматі</a:t>
            </a:r>
            <a:r>
              <a:rPr lang="uk-UA" i="1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Georgia" pitchFamily="18" charset="0"/>
              </a:rPr>
              <a:t>, заснований 1338 року </a:t>
            </a:r>
            <a:r>
              <a:rPr lang="uk-UA" i="1" dirty="0" err="1" smtClean="0">
                <a:solidFill>
                  <a:schemeClr val="accent3">
                    <a:lumMod val="40000"/>
                    <a:lumOff val="60000"/>
                  </a:schemeClr>
                </a:solidFill>
                <a:latin typeface="Georgia" pitchFamily="18" charset="0"/>
              </a:rPr>
              <a:t>Асікаґою</a:t>
            </a:r>
            <a:r>
              <a:rPr lang="uk-UA" i="1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Georgia" pitchFamily="18" charset="0"/>
              </a:rPr>
              <a:t> </a:t>
            </a:r>
            <a:r>
              <a:rPr lang="uk-UA" i="1" dirty="0" err="1" smtClean="0">
                <a:solidFill>
                  <a:schemeClr val="accent3">
                    <a:lumMod val="40000"/>
                    <a:lumOff val="60000"/>
                  </a:schemeClr>
                </a:solidFill>
                <a:latin typeface="Georgia" pitchFamily="18" charset="0"/>
              </a:rPr>
              <a:t>Такаудзі</a:t>
            </a:r>
            <a:r>
              <a:rPr lang="uk-UA" i="1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Georgia" pitchFamily="18" charset="0"/>
              </a:rPr>
              <a:t>. Його нащадкам не вдалося створити ефективний централізований апарат, що стало причиною поступового розпаду Японії на регіональні </a:t>
            </a:r>
            <a:r>
              <a:rPr lang="uk-UA" i="1" dirty="0" err="1" smtClean="0">
                <a:solidFill>
                  <a:schemeClr val="accent3">
                    <a:lumMod val="40000"/>
                    <a:lumOff val="60000"/>
                  </a:schemeClr>
                </a:solidFill>
                <a:latin typeface="Georgia" pitchFamily="18" charset="0"/>
              </a:rPr>
              <a:t>протодержавні</a:t>
            </a:r>
            <a:r>
              <a:rPr lang="uk-UA" i="1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Georgia" pitchFamily="18" charset="0"/>
              </a:rPr>
              <a:t> утворення провінційних володарів. Війна </a:t>
            </a:r>
            <a:r>
              <a:rPr lang="uk-UA" i="1" dirty="0" err="1" smtClean="0">
                <a:solidFill>
                  <a:schemeClr val="accent3">
                    <a:lumMod val="40000"/>
                    <a:lumOff val="60000"/>
                  </a:schemeClr>
                </a:solidFill>
                <a:latin typeface="Georgia" pitchFamily="18" charset="0"/>
              </a:rPr>
              <a:t>Онін</a:t>
            </a:r>
            <a:r>
              <a:rPr lang="uk-UA" i="1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Georgia" pitchFamily="18" charset="0"/>
              </a:rPr>
              <a:t> (1467–1477) прискорила децентралізацію країни. Доба самурайських міжусобиць отримала назву період «воюючих країн».</a:t>
            </a:r>
          </a:p>
          <a:p>
            <a:r>
              <a:rPr lang="uk-UA" i="1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Georgia" pitchFamily="18" charset="0"/>
              </a:rPr>
              <a:t>Покласти край безвладдю в Японії спромоглися троє полководців — Ода </a:t>
            </a:r>
            <a:r>
              <a:rPr lang="uk-UA" i="1" dirty="0" err="1" smtClean="0">
                <a:solidFill>
                  <a:schemeClr val="accent3">
                    <a:lumMod val="40000"/>
                    <a:lumOff val="60000"/>
                  </a:schemeClr>
                </a:solidFill>
                <a:latin typeface="Georgia" pitchFamily="18" charset="0"/>
              </a:rPr>
              <a:t>Нобунаґа</a:t>
            </a:r>
            <a:r>
              <a:rPr lang="uk-UA" i="1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Georgia" pitchFamily="18" charset="0"/>
              </a:rPr>
              <a:t>, </a:t>
            </a:r>
            <a:r>
              <a:rPr lang="uk-UA" i="1" dirty="0" err="1" smtClean="0">
                <a:solidFill>
                  <a:schemeClr val="accent3">
                    <a:lumMod val="40000"/>
                    <a:lumOff val="60000"/>
                  </a:schemeClr>
                </a:solidFill>
                <a:latin typeface="Georgia" pitchFamily="18" charset="0"/>
              </a:rPr>
              <a:t>Тойотомі</a:t>
            </a:r>
            <a:r>
              <a:rPr lang="uk-UA" i="1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Georgia" pitchFamily="18" charset="0"/>
              </a:rPr>
              <a:t> </a:t>
            </a:r>
            <a:r>
              <a:rPr lang="uk-UA" i="1" dirty="0" err="1" smtClean="0">
                <a:solidFill>
                  <a:schemeClr val="accent3">
                    <a:lumMod val="40000"/>
                    <a:lumOff val="60000"/>
                  </a:schemeClr>
                </a:solidFill>
                <a:latin typeface="Georgia" pitchFamily="18" charset="0"/>
              </a:rPr>
              <a:t>Хідейосі</a:t>
            </a:r>
            <a:r>
              <a:rPr lang="uk-UA" i="1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Georgia" pitchFamily="18" charset="0"/>
              </a:rPr>
              <a:t> та </a:t>
            </a:r>
            <a:r>
              <a:rPr lang="uk-UA" i="1" dirty="0" err="1" smtClean="0">
                <a:solidFill>
                  <a:schemeClr val="accent3">
                    <a:lumMod val="40000"/>
                    <a:lumOff val="60000"/>
                  </a:schemeClr>
                </a:solidFill>
                <a:latin typeface="Georgia" pitchFamily="18" charset="0"/>
              </a:rPr>
              <a:t>Токуґава</a:t>
            </a:r>
            <a:r>
              <a:rPr lang="uk-UA" i="1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Georgia" pitchFamily="18" charset="0"/>
              </a:rPr>
              <a:t> </a:t>
            </a:r>
            <a:r>
              <a:rPr lang="uk-UA" i="1" dirty="0" err="1" smtClean="0">
                <a:solidFill>
                  <a:schemeClr val="accent3">
                    <a:lumMod val="40000"/>
                    <a:lumOff val="60000"/>
                  </a:schemeClr>
                </a:solidFill>
                <a:latin typeface="Georgia" pitchFamily="18" charset="0"/>
              </a:rPr>
              <a:t>Ієясу</a:t>
            </a:r>
            <a:r>
              <a:rPr lang="uk-UA" i="1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Georgia" pitchFamily="18" charset="0"/>
              </a:rPr>
              <a:t>. Перший, за допомогою європейської зброї, ліквідував 1573 року </a:t>
            </a:r>
            <a:r>
              <a:rPr lang="uk-UA" i="1" dirty="0" err="1" smtClean="0">
                <a:solidFill>
                  <a:schemeClr val="accent3">
                    <a:lumMod val="40000"/>
                    <a:lumOff val="60000"/>
                  </a:schemeClr>
                </a:solidFill>
                <a:latin typeface="Georgia" pitchFamily="18" charset="0"/>
              </a:rPr>
              <a:t>сьоґунат</a:t>
            </a:r>
            <a:r>
              <a:rPr lang="uk-UA" i="1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Georgia" pitchFamily="18" charset="0"/>
              </a:rPr>
              <a:t> </a:t>
            </a:r>
            <a:r>
              <a:rPr lang="uk-UA" i="1" dirty="0" err="1" smtClean="0">
                <a:solidFill>
                  <a:schemeClr val="accent3">
                    <a:lumMod val="40000"/>
                    <a:lumOff val="60000"/>
                  </a:schemeClr>
                </a:solidFill>
                <a:latin typeface="Georgia" pitchFamily="18" charset="0"/>
              </a:rPr>
              <a:t>Муроматі</a:t>
            </a:r>
            <a:r>
              <a:rPr lang="uk-UA" i="1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Georgia" pitchFamily="18" charset="0"/>
              </a:rPr>
              <a:t>. Другий об'єднав країну, але не зміг передати владу своїм нащадкам. Третій спромігся знищити усіх відкритих опонентів і заснував 1603 року третій і останній </a:t>
            </a:r>
            <a:r>
              <a:rPr lang="uk-UA" i="1" dirty="0" err="1" smtClean="0">
                <a:solidFill>
                  <a:schemeClr val="accent3">
                    <a:lumMod val="40000"/>
                    <a:lumOff val="60000"/>
                  </a:schemeClr>
                </a:solidFill>
                <a:latin typeface="Georgia" pitchFamily="18" charset="0"/>
              </a:rPr>
              <a:t>сьоґунат</a:t>
            </a:r>
            <a:r>
              <a:rPr lang="uk-UA" i="1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Georgia" pitchFamily="18" charset="0"/>
              </a:rPr>
              <a:t> у місті </a:t>
            </a:r>
            <a:r>
              <a:rPr lang="uk-UA" i="1" dirty="0" err="1" smtClean="0">
                <a:solidFill>
                  <a:schemeClr val="accent3">
                    <a:lumMod val="40000"/>
                    <a:lumOff val="60000"/>
                  </a:schemeClr>
                </a:solidFill>
                <a:latin typeface="Georgia" pitchFamily="18" charset="0"/>
              </a:rPr>
              <a:t>Едо</a:t>
            </a:r>
            <a:r>
              <a:rPr lang="uk-UA" i="1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Georgia" pitchFamily="18" charset="0"/>
              </a:rPr>
              <a:t>, сучасному Токіо.</a:t>
            </a:r>
            <a:endParaRPr lang="uk-UA" i="1" dirty="0">
              <a:solidFill>
                <a:schemeClr val="accent3">
                  <a:lumMod val="40000"/>
                  <a:lumOff val="60000"/>
                </a:schemeClr>
              </a:solidFill>
              <a:latin typeface="Georgia" pitchFamily="18" charset="0"/>
            </a:endParaRPr>
          </a:p>
        </p:txBody>
      </p:sp>
      <p:pic>
        <p:nvPicPr>
          <p:cNvPr id="8" name="Содержимое 7" descr="Honda_tadatomo1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804248" y="0"/>
            <a:ext cx="2339752" cy="22803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edg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686800" cy="1210146"/>
          </a:xfrm>
        </p:spPr>
        <p:txBody>
          <a:bodyPr>
            <a:normAutofit fontScale="90000"/>
          </a:bodyPr>
          <a:lstStyle/>
          <a:p>
            <a:r>
              <a:rPr lang="uk-UA" i="1" dirty="0" smtClean="0">
                <a:solidFill>
                  <a:srgbClr val="9966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Нова і новітня історія Японії</a:t>
            </a:r>
            <a:r>
              <a:rPr lang="uk-UA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/>
            </a:r>
            <a:br>
              <a:rPr lang="uk-UA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</a:br>
            <a:endParaRPr lang="uk-UA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7" name="Содержимое 6" descr="Meiji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156176" y="3429000"/>
            <a:ext cx="2627784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0" y="908720"/>
            <a:ext cx="91440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i="1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Georgia" pitchFamily="18" charset="0"/>
              </a:rPr>
              <a:t>Реформи періоду </a:t>
            </a:r>
            <a:r>
              <a:rPr lang="uk-UA" i="1" dirty="0" err="1" smtClean="0">
                <a:solidFill>
                  <a:schemeClr val="accent3">
                    <a:lumMod val="20000"/>
                    <a:lumOff val="80000"/>
                  </a:schemeClr>
                </a:solidFill>
                <a:latin typeface="Georgia" pitchFamily="18" charset="0"/>
              </a:rPr>
              <a:t>Мейдзі</a:t>
            </a:r>
            <a:endParaRPr lang="uk-UA" i="1" dirty="0" smtClean="0">
              <a:solidFill>
                <a:schemeClr val="accent3">
                  <a:lumMod val="20000"/>
                  <a:lumOff val="80000"/>
                </a:schemeClr>
              </a:solidFill>
              <a:latin typeface="Georgia" pitchFamily="18" charset="0"/>
            </a:endParaRPr>
          </a:p>
          <a:p>
            <a:endParaRPr lang="uk-UA" i="1" dirty="0" smtClean="0">
              <a:solidFill>
                <a:schemeClr val="accent3">
                  <a:lumMod val="20000"/>
                  <a:lumOff val="80000"/>
                </a:schemeClr>
              </a:solidFill>
              <a:latin typeface="Georgia" pitchFamily="18" charset="0"/>
            </a:endParaRPr>
          </a:p>
          <a:p>
            <a:r>
              <a:rPr lang="uk-UA" i="1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Georgia" pitchFamily="18" charset="0"/>
              </a:rPr>
              <a:t>Реформи періоду </a:t>
            </a:r>
            <a:r>
              <a:rPr lang="uk-UA" i="1" dirty="0" err="1" smtClean="0">
                <a:solidFill>
                  <a:schemeClr val="accent3">
                    <a:lumMod val="20000"/>
                    <a:lumOff val="80000"/>
                  </a:schemeClr>
                </a:solidFill>
                <a:latin typeface="Georgia" pitchFamily="18" charset="0"/>
              </a:rPr>
              <a:t>Мейдзі</a:t>
            </a:r>
            <a:r>
              <a:rPr lang="uk-UA" i="1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Georgia" pitchFamily="18" charset="0"/>
              </a:rPr>
              <a:t> допомогли країні стати в ряд із найсильнішими країнами Європи та США, та вступити у гонку озброєнь та здобуття колоній. Головною метою реформ стало забезпечення стабільності режиму. Заради цього в 1869 р. був встановлений контроль над великими феодальними володіннями, а в 1871 р. їх взагалі ліквідували. Тим самим відкрився шлях до створення централізованої системи управління. З 1885 р. на її вершині знаходився кабінет міністрів. </a:t>
            </a:r>
            <a:r>
              <a:rPr lang="uk-UA" i="1" dirty="0" err="1" smtClean="0">
                <a:solidFill>
                  <a:schemeClr val="accent3">
                    <a:lumMod val="20000"/>
                    <a:lumOff val="80000"/>
                  </a:schemeClr>
                </a:solidFill>
                <a:latin typeface="Georgia" pitchFamily="18" charset="0"/>
              </a:rPr>
              <a:t>Дайме</a:t>
            </a:r>
            <a:r>
              <a:rPr lang="uk-UA" i="1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Georgia" pitchFamily="18" charset="0"/>
              </a:rPr>
              <a:t> і самураї втратили свої права спадкових правителів, а також деякі соціальні привілеї.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23528" y="3995678"/>
            <a:ext cx="532859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i="1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Georgia" pitchFamily="18" charset="0"/>
              </a:rPr>
              <a:t>Це призвело до ряду самурайських заколотів, найсерйозніший з яких очолив Сайго </a:t>
            </a:r>
            <a:r>
              <a:rPr lang="uk-UA" i="1" dirty="0" err="1" smtClean="0">
                <a:solidFill>
                  <a:schemeClr val="accent3">
                    <a:lumMod val="20000"/>
                    <a:lumOff val="80000"/>
                  </a:schemeClr>
                </a:solidFill>
                <a:latin typeface="Georgia" pitchFamily="18" charset="0"/>
              </a:rPr>
              <a:t>Такаморі</a:t>
            </a:r>
            <a:r>
              <a:rPr lang="uk-UA" i="1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Georgia" pitchFamily="18" charset="0"/>
              </a:rPr>
              <a:t> в 1877 році в князівстві </a:t>
            </a:r>
            <a:r>
              <a:rPr lang="uk-UA" i="1" dirty="0" err="1" smtClean="0">
                <a:solidFill>
                  <a:schemeClr val="accent3">
                    <a:lumMod val="20000"/>
                    <a:lumOff val="80000"/>
                  </a:schemeClr>
                </a:solidFill>
                <a:latin typeface="Georgia" pitchFamily="18" charset="0"/>
              </a:rPr>
              <a:t>Сацума</a:t>
            </a:r>
            <a:r>
              <a:rPr lang="uk-UA" i="1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Georgia" pitchFamily="18" charset="0"/>
              </a:rPr>
              <a:t>. Ці бунти, як і періодичні селянські повстання, були придушені новими поліцейськими силами та армією, що складалася вже з призовників. У 1889 р. була введена в дію конституція, яка надавала ряд прерогатив парламенту, але залишала реальну владу за кабінетом міністрів.</a:t>
            </a:r>
            <a:endParaRPr lang="uk-UA" i="1" dirty="0">
              <a:solidFill>
                <a:schemeClr val="accent3">
                  <a:lumMod val="20000"/>
                  <a:lumOff val="80000"/>
                </a:schemeClr>
              </a:solidFill>
              <a:latin typeface="Georgia" pitchFamily="18" charset="0"/>
            </a:endParaRPr>
          </a:p>
        </p:txBody>
      </p:sp>
    </p:spTree>
  </p:cSld>
  <p:clrMapOvr>
    <a:masterClrMapping/>
  </p:clrMapOvr>
  <p:transition>
    <p:strips dir="ld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4800" i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Реформи </a:t>
            </a:r>
            <a:r>
              <a:rPr lang="uk-UA" sz="4800" i="1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Мейдзі</a:t>
            </a:r>
            <a:endParaRPr lang="uk-UA" sz="4800" i="1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836712"/>
            <a:ext cx="9144000" cy="6021288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 flipH="1">
            <a:off x="2915816" y="836712"/>
            <a:ext cx="72008" cy="602128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0" y="1484784"/>
            <a:ext cx="9144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72008" y="787351"/>
            <a:ext cx="28438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400" i="1" dirty="0" smtClean="0">
                <a:solidFill>
                  <a:schemeClr val="bg1"/>
                </a:solidFill>
              </a:rPr>
              <a:t>Реформи</a:t>
            </a:r>
            <a:endParaRPr lang="uk-UA" sz="4400" i="1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491880" y="836712"/>
            <a:ext cx="28083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400" i="1" dirty="0" smtClean="0">
                <a:solidFill>
                  <a:schemeClr val="bg1"/>
                </a:solidFill>
              </a:rPr>
              <a:t>Склад</a:t>
            </a:r>
            <a:endParaRPr lang="uk-UA" sz="4400" i="1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336704" y="764704"/>
            <a:ext cx="2771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400" i="1" dirty="0" smtClean="0">
                <a:solidFill>
                  <a:schemeClr val="bg1"/>
                </a:solidFill>
              </a:rPr>
              <a:t>Значення</a:t>
            </a:r>
            <a:endParaRPr lang="uk-UA" sz="4400" i="1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0" y="1628800"/>
            <a:ext cx="29158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i="1" dirty="0" smtClean="0">
                <a:solidFill>
                  <a:schemeClr val="bg1"/>
                </a:solidFill>
              </a:rPr>
              <a:t>Адміністративна реформа</a:t>
            </a:r>
            <a:endParaRPr lang="uk-UA" sz="2400" i="1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228184" y="1484784"/>
            <a:ext cx="29158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i="1" dirty="0" smtClean="0">
                <a:solidFill>
                  <a:schemeClr val="bg1"/>
                </a:solidFill>
              </a:rPr>
              <a:t>Знищення влади ханів і поділ країни на префектури</a:t>
            </a:r>
            <a:endParaRPr lang="uk-UA" i="1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987824" y="1484784"/>
            <a:ext cx="32403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i="1" dirty="0" err="1" smtClean="0">
                <a:solidFill>
                  <a:schemeClr val="bg1"/>
                </a:solidFill>
              </a:rPr>
              <a:t>Конфіскація</a:t>
            </a:r>
            <a:r>
              <a:rPr lang="ru-RU" i="1" dirty="0" smtClean="0">
                <a:solidFill>
                  <a:schemeClr val="bg1"/>
                </a:solidFill>
              </a:rPr>
              <a:t> </a:t>
            </a:r>
            <a:r>
              <a:rPr lang="ru-RU" i="1" dirty="0" err="1" smtClean="0">
                <a:solidFill>
                  <a:schemeClr val="bg1"/>
                </a:solidFill>
              </a:rPr>
              <a:t>частини</a:t>
            </a:r>
            <a:r>
              <a:rPr lang="ru-RU" i="1" dirty="0" smtClean="0">
                <a:solidFill>
                  <a:schemeClr val="bg1"/>
                </a:solidFill>
              </a:rPr>
              <a:t> земель та </a:t>
            </a:r>
            <a:r>
              <a:rPr lang="ru-RU" i="1" dirty="0" err="1" smtClean="0">
                <a:solidFill>
                  <a:schemeClr val="bg1"/>
                </a:solidFill>
              </a:rPr>
              <a:t>позбавлення</a:t>
            </a:r>
            <a:r>
              <a:rPr lang="ru-RU" i="1" dirty="0" smtClean="0">
                <a:solidFill>
                  <a:schemeClr val="bg1"/>
                </a:solidFill>
              </a:rPr>
              <a:t> </a:t>
            </a:r>
            <a:r>
              <a:rPr lang="ru-RU" i="1" dirty="0" err="1" smtClean="0">
                <a:solidFill>
                  <a:schemeClr val="bg1"/>
                </a:solidFill>
              </a:rPr>
              <a:t>влади</a:t>
            </a:r>
            <a:r>
              <a:rPr lang="ru-RU" i="1" dirty="0" smtClean="0">
                <a:solidFill>
                  <a:schemeClr val="bg1"/>
                </a:solidFill>
              </a:rPr>
              <a:t> </a:t>
            </a:r>
            <a:r>
              <a:rPr lang="ru-RU" i="1" dirty="0" err="1" smtClean="0">
                <a:solidFill>
                  <a:schemeClr val="bg1"/>
                </a:solidFill>
              </a:rPr>
              <a:t>ханів</a:t>
            </a:r>
            <a:endParaRPr lang="uk-UA" i="1" dirty="0">
              <a:solidFill>
                <a:schemeClr val="bg1"/>
              </a:solidFill>
            </a:endParaRPr>
          </a:p>
        </p:txBody>
      </p:sp>
      <p:cxnSp>
        <p:nvCxnSpPr>
          <p:cNvPr id="25" name="Прямая соединительная линия 24"/>
          <p:cNvCxnSpPr/>
          <p:nvPr/>
        </p:nvCxnSpPr>
        <p:spPr>
          <a:xfrm>
            <a:off x="0" y="2492896"/>
            <a:ext cx="9144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0" y="2679303"/>
            <a:ext cx="29158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i="1" dirty="0" smtClean="0">
                <a:solidFill>
                  <a:schemeClr val="bg1"/>
                </a:solidFill>
              </a:rPr>
              <a:t>Урядова реформа</a:t>
            </a:r>
            <a:endParaRPr lang="uk-UA" sz="2400" i="1" dirty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987824" y="2564904"/>
            <a:ext cx="3096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i="1" dirty="0" err="1" smtClean="0">
                <a:solidFill>
                  <a:schemeClr val="bg1"/>
                </a:solidFill>
              </a:rPr>
              <a:t>Передання</a:t>
            </a:r>
            <a:r>
              <a:rPr lang="ru-RU" i="1" dirty="0" smtClean="0">
                <a:solidFill>
                  <a:schemeClr val="bg1"/>
                </a:solidFill>
              </a:rPr>
              <a:t> </a:t>
            </a:r>
            <a:r>
              <a:rPr lang="ru-RU" i="1" dirty="0" err="1" smtClean="0">
                <a:solidFill>
                  <a:schemeClr val="bg1"/>
                </a:solidFill>
              </a:rPr>
              <a:t>землі</a:t>
            </a:r>
            <a:r>
              <a:rPr lang="ru-RU" i="1" dirty="0" smtClean="0">
                <a:solidFill>
                  <a:schemeClr val="bg1"/>
                </a:solidFill>
              </a:rPr>
              <a:t> у </a:t>
            </a:r>
            <a:r>
              <a:rPr lang="ru-RU" i="1" dirty="0" err="1" smtClean="0">
                <a:solidFill>
                  <a:schemeClr val="bg1"/>
                </a:solidFill>
              </a:rPr>
              <a:t>власність</a:t>
            </a:r>
            <a:r>
              <a:rPr lang="ru-RU" i="1" dirty="0" smtClean="0">
                <a:solidFill>
                  <a:schemeClr val="bg1"/>
                </a:solidFill>
              </a:rPr>
              <a:t> селян</a:t>
            </a:r>
            <a:endParaRPr lang="uk-UA" i="1" dirty="0">
              <a:solidFill>
                <a:schemeClr val="bg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228184" y="2492896"/>
            <a:ext cx="29158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err="1" smtClean="0">
                <a:solidFill>
                  <a:schemeClr val="bg1"/>
                </a:solidFill>
              </a:rPr>
              <a:t>Впровадження</a:t>
            </a:r>
            <a:r>
              <a:rPr lang="ru-RU" i="1" dirty="0" smtClean="0">
                <a:solidFill>
                  <a:schemeClr val="bg1"/>
                </a:solidFill>
              </a:rPr>
              <a:t> </a:t>
            </a:r>
            <a:r>
              <a:rPr lang="ru-RU" i="1" dirty="0" err="1" smtClean="0">
                <a:solidFill>
                  <a:schemeClr val="bg1"/>
                </a:solidFill>
              </a:rPr>
              <a:t>приватної</a:t>
            </a:r>
            <a:r>
              <a:rPr lang="ru-RU" i="1" dirty="0" smtClean="0">
                <a:solidFill>
                  <a:schemeClr val="bg1"/>
                </a:solidFill>
              </a:rPr>
              <a:t> </a:t>
            </a:r>
            <a:r>
              <a:rPr lang="ru-RU" i="1" dirty="0" err="1" smtClean="0">
                <a:solidFill>
                  <a:schemeClr val="bg1"/>
                </a:solidFill>
              </a:rPr>
              <a:t>власності</a:t>
            </a:r>
            <a:r>
              <a:rPr lang="ru-RU" i="1" dirty="0" smtClean="0">
                <a:solidFill>
                  <a:schemeClr val="bg1"/>
                </a:solidFill>
              </a:rPr>
              <a:t> на землю</a:t>
            </a:r>
            <a:endParaRPr lang="uk-UA" i="1" dirty="0">
              <a:solidFill>
                <a:schemeClr val="bg1"/>
              </a:solidFill>
            </a:endParaRPr>
          </a:p>
        </p:txBody>
      </p:sp>
      <p:cxnSp>
        <p:nvCxnSpPr>
          <p:cNvPr id="29" name="Прямая соединительная линия 28"/>
          <p:cNvCxnSpPr/>
          <p:nvPr/>
        </p:nvCxnSpPr>
        <p:spPr>
          <a:xfrm>
            <a:off x="0" y="3356992"/>
            <a:ext cx="9144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0" y="3429000"/>
            <a:ext cx="32038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i="1" dirty="0" smtClean="0">
                <a:solidFill>
                  <a:schemeClr val="bg1"/>
                </a:solidFill>
              </a:rPr>
              <a:t>Військова реформа</a:t>
            </a:r>
            <a:endParaRPr lang="uk-UA" sz="2400" i="1" dirty="0">
              <a:solidFill>
                <a:schemeClr val="bg1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987824" y="3356992"/>
            <a:ext cx="3168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i="1" dirty="0" smtClean="0">
                <a:solidFill>
                  <a:schemeClr val="bg1"/>
                </a:solidFill>
              </a:rPr>
              <a:t>Запровадження загальної військової повинності</a:t>
            </a:r>
            <a:endParaRPr lang="uk-UA" i="1" dirty="0">
              <a:solidFill>
                <a:schemeClr val="bg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228184" y="3356992"/>
            <a:ext cx="2915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i="1" dirty="0" smtClean="0">
                <a:solidFill>
                  <a:schemeClr val="bg1"/>
                </a:solidFill>
              </a:rPr>
              <a:t>Створення імператорської гвардії</a:t>
            </a:r>
            <a:endParaRPr lang="uk-UA" i="1" dirty="0">
              <a:solidFill>
                <a:schemeClr val="bg1"/>
              </a:solidFill>
            </a:endParaRPr>
          </a:p>
        </p:txBody>
      </p:sp>
      <p:cxnSp>
        <p:nvCxnSpPr>
          <p:cNvPr id="33" name="Прямая соединительная линия 32"/>
          <p:cNvCxnSpPr/>
          <p:nvPr/>
        </p:nvCxnSpPr>
        <p:spPr>
          <a:xfrm>
            <a:off x="0" y="4005064"/>
            <a:ext cx="9144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0" y="4047455"/>
            <a:ext cx="28438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i="1" dirty="0" smtClean="0">
                <a:solidFill>
                  <a:schemeClr val="bg1"/>
                </a:solidFill>
              </a:rPr>
              <a:t>Освітня реформа</a:t>
            </a:r>
            <a:endParaRPr lang="uk-UA" sz="2400" i="1" dirty="0">
              <a:solidFill>
                <a:schemeClr val="bg1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987824" y="4005064"/>
            <a:ext cx="3168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i="1" dirty="0" smtClean="0">
                <a:solidFill>
                  <a:schemeClr val="bg1"/>
                </a:solidFill>
              </a:rPr>
              <a:t>Запровадження загальної обов’язкової освіти</a:t>
            </a:r>
            <a:endParaRPr lang="uk-UA" i="1" dirty="0">
              <a:solidFill>
                <a:schemeClr val="bg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156176" y="4077072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i="1" dirty="0" smtClean="0">
                <a:solidFill>
                  <a:schemeClr val="bg1"/>
                </a:solidFill>
              </a:rPr>
              <a:t>Відкриття університету</a:t>
            </a:r>
            <a:endParaRPr lang="uk-UA" i="1" dirty="0">
              <a:solidFill>
                <a:schemeClr val="bg1"/>
              </a:solidFill>
            </a:endParaRPr>
          </a:p>
        </p:txBody>
      </p:sp>
      <p:cxnSp>
        <p:nvCxnSpPr>
          <p:cNvPr id="37" name="Прямая соединительная линия 36"/>
          <p:cNvCxnSpPr/>
          <p:nvPr/>
        </p:nvCxnSpPr>
        <p:spPr>
          <a:xfrm>
            <a:off x="0" y="4581128"/>
            <a:ext cx="9144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0" y="4653136"/>
            <a:ext cx="28438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i="1" dirty="0" smtClean="0">
                <a:solidFill>
                  <a:schemeClr val="bg1"/>
                </a:solidFill>
              </a:rPr>
              <a:t>Судова реформа</a:t>
            </a:r>
            <a:endParaRPr lang="uk-UA" sz="2400" i="1" dirty="0">
              <a:solidFill>
                <a:schemeClr val="bg1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203848" y="4715852"/>
            <a:ext cx="5832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err="1" smtClean="0">
                <a:solidFill>
                  <a:schemeClr val="bg1"/>
                </a:solidFill>
              </a:rPr>
              <a:t>Створення</a:t>
            </a:r>
            <a:r>
              <a:rPr lang="ru-RU" i="1" dirty="0" smtClean="0">
                <a:solidFill>
                  <a:schemeClr val="bg1"/>
                </a:solidFill>
              </a:rPr>
              <a:t> </a:t>
            </a:r>
            <a:r>
              <a:rPr lang="ru-RU" i="1" dirty="0" err="1" smtClean="0">
                <a:solidFill>
                  <a:schemeClr val="bg1"/>
                </a:solidFill>
              </a:rPr>
              <a:t>єдиного</a:t>
            </a:r>
            <a:r>
              <a:rPr lang="ru-RU" i="1" dirty="0" smtClean="0">
                <a:solidFill>
                  <a:schemeClr val="bg1"/>
                </a:solidFill>
              </a:rPr>
              <a:t> </a:t>
            </a:r>
            <a:r>
              <a:rPr lang="ru-RU" i="1" dirty="0" err="1" smtClean="0">
                <a:solidFill>
                  <a:schemeClr val="bg1"/>
                </a:solidFill>
              </a:rPr>
              <a:t>законодавства</a:t>
            </a:r>
            <a:r>
              <a:rPr lang="ru-RU" i="1" dirty="0" smtClean="0">
                <a:solidFill>
                  <a:schemeClr val="bg1"/>
                </a:solidFill>
              </a:rPr>
              <a:t> та </a:t>
            </a:r>
            <a:r>
              <a:rPr lang="ru-RU" i="1" dirty="0" err="1" smtClean="0">
                <a:solidFill>
                  <a:schemeClr val="bg1"/>
                </a:solidFill>
              </a:rPr>
              <a:t>судів</a:t>
            </a:r>
            <a:endParaRPr lang="uk-UA" i="1" dirty="0">
              <a:solidFill>
                <a:schemeClr val="bg1"/>
              </a:solidFill>
            </a:endParaRPr>
          </a:p>
        </p:txBody>
      </p:sp>
      <p:cxnSp>
        <p:nvCxnSpPr>
          <p:cNvPr id="41" name="Прямая соединительная линия 40"/>
          <p:cNvCxnSpPr/>
          <p:nvPr/>
        </p:nvCxnSpPr>
        <p:spPr>
          <a:xfrm>
            <a:off x="6228184" y="836712"/>
            <a:ext cx="0" cy="367240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Прямая соединительная линия 46"/>
          <p:cNvCxnSpPr/>
          <p:nvPr/>
        </p:nvCxnSpPr>
        <p:spPr>
          <a:xfrm>
            <a:off x="0" y="5157192"/>
            <a:ext cx="9144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0" y="5271591"/>
            <a:ext cx="29158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i="1" dirty="0" smtClean="0">
                <a:solidFill>
                  <a:schemeClr val="bg1"/>
                </a:solidFill>
              </a:rPr>
              <a:t>Релігійна реформа</a:t>
            </a:r>
            <a:endParaRPr lang="uk-UA" sz="2400" i="1" dirty="0">
              <a:solidFill>
                <a:schemeClr val="bg1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2915816" y="5157192"/>
            <a:ext cx="6228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err="1" smtClean="0">
                <a:solidFill>
                  <a:schemeClr val="bg1"/>
                </a:solidFill>
              </a:rPr>
              <a:t>Припинення</a:t>
            </a:r>
            <a:r>
              <a:rPr lang="ru-RU" i="1" dirty="0" smtClean="0">
                <a:solidFill>
                  <a:schemeClr val="bg1"/>
                </a:solidFill>
              </a:rPr>
              <a:t> </a:t>
            </a:r>
            <a:r>
              <a:rPr lang="ru-RU" i="1" dirty="0" err="1" smtClean="0">
                <a:solidFill>
                  <a:schemeClr val="bg1"/>
                </a:solidFill>
              </a:rPr>
              <a:t>переслідування</a:t>
            </a:r>
            <a:r>
              <a:rPr lang="ru-RU" i="1" dirty="0" smtClean="0">
                <a:solidFill>
                  <a:schemeClr val="bg1"/>
                </a:solidFill>
              </a:rPr>
              <a:t> </a:t>
            </a:r>
            <a:r>
              <a:rPr lang="ru-RU" i="1" dirty="0" err="1" smtClean="0">
                <a:solidFill>
                  <a:schemeClr val="bg1"/>
                </a:solidFill>
              </a:rPr>
              <a:t>християн</a:t>
            </a:r>
            <a:r>
              <a:rPr lang="ru-RU" i="1" dirty="0" smtClean="0">
                <a:solidFill>
                  <a:schemeClr val="bg1"/>
                </a:solidFill>
              </a:rPr>
              <a:t>, </a:t>
            </a:r>
            <a:r>
              <a:rPr lang="ru-RU" i="1" dirty="0" err="1" smtClean="0">
                <a:solidFill>
                  <a:schemeClr val="bg1"/>
                </a:solidFill>
              </a:rPr>
              <a:t>запровадження</a:t>
            </a:r>
            <a:r>
              <a:rPr lang="ru-RU" i="1" dirty="0" smtClean="0">
                <a:solidFill>
                  <a:schemeClr val="bg1"/>
                </a:solidFill>
              </a:rPr>
              <a:t> </a:t>
            </a:r>
            <a:r>
              <a:rPr lang="ru-RU" i="1" dirty="0" err="1" smtClean="0">
                <a:solidFill>
                  <a:schemeClr val="bg1"/>
                </a:solidFill>
              </a:rPr>
              <a:t>віротерпимості</a:t>
            </a:r>
            <a:endParaRPr lang="uk-UA" i="1" dirty="0">
              <a:solidFill>
                <a:schemeClr val="bg1"/>
              </a:solidFill>
            </a:endParaRPr>
          </a:p>
        </p:txBody>
      </p:sp>
      <p:cxnSp>
        <p:nvCxnSpPr>
          <p:cNvPr id="50" name="Прямая соединительная линия 49"/>
          <p:cNvCxnSpPr/>
          <p:nvPr/>
        </p:nvCxnSpPr>
        <p:spPr>
          <a:xfrm>
            <a:off x="0" y="5805264"/>
            <a:ext cx="9144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-72008" y="5805264"/>
            <a:ext cx="32758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i="1" dirty="0" smtClean="0">
                <a:solidFill>
                  <a:schemeClr val="bg1"/>
                </a:solidFill>
              </a:rPr>
              <a:t>Фінансова реформа</a:t>
            </a:r>
            <a:endParaRPr lang="uk-UA" sz="2400" i="1" dirty="0">
              <a:solidFill>
                <a:schemeClr val="bg1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2915816" y="5867980"/>
            <a:ext cx="6228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err="1" smtClean="0">
                <a:solidFill>
                  <a:schemeClr val="bg1"/>
                </a:solidFill>
              </a:rPr>
              <a:t>Запровадження</a:t>
            </a:r>
            <a:r>
              <a:rPr lang="ru-RU" i="1" dirty="0" smtClean="0">
                <a:solidFill>
                  <a:schemeClr val="bg1"/>
                </a:solidFill>
              </a:rPr>
              <a:t> </a:t>
            </a:r>
            <a:r>
              <a:rPr lang="ru-RU" i="1" dirty="0" err="1" smtClean="0">
                <a:solidFill>
                  <a:schemeClr val="bg1"/>
                </a:solidFill>
              </a:rPr>
              <a:t>нової</a:t>
            </a:r>
            <a:r>
              <a:rPr lang="ru-RU" i="1" dirty="0" smtClean="0">
                <a:solidFill>
                  <a:schemeClr val="bg1"/>
                </a:solidFill>
              </a:rPr>
              <a:t> </a:t>
            </a:r>
            <a:r>
              <a:rPr lang="ru-RU" i="1" dirty="0" err="1" smtClean="0">
                <a:solidFill>
                  <a:schemeClr val="bg1"/>
                </a:solidFill>
              </a:rPr>
              <a:t>грошової</a:t>
            </a:r>
            <a:r>
              <a:rPr lang="ru-RU" i="1" dirty="0" smtClean="0">
                <a:solidFill>
                  <a:schemeClr val="bg1"/>
                </a:solidFill>
              </a:rPr>
              <a:t> </a:t>
            </a:r>
            <a:r>
              <a:rPr lang="ru-RU" i="1" dirty="0" err="1" smtClean="0">
                <a:solidFill>
                  <a:schemeClr val="bg1"/>
                </a:solidFill>
              </a:rPr>
              <a:t>одиниці</a:t>
            </a:r>
            <a:r>
              <a:rPr lang="ru-RU" i="1" dirty="0" smtClean="0">
                <a:solidFill>
                  <a:schemeClr val="bg1"/>
                </a:solidFill>
              </a:rPr>
              <a:t> — </a:t>
            </a:r>
            <a:r>
              <a:rPr lang="ru-RU" i="1" dirty="0" err="1" smtClean="0">
                <a:solidFill>
                  <a:schemeClr val="bg1"/>
                </a:solidFill>
              </a:rPr>
              <a:t>єни</a:t>
            </a:r>
            <a:endParaRPr lang="uk-UA" i="1" dirty="0">
              <a:solidFill>
                <a:schemeClr val="bg1"/>
              </a:solidFill>
            </a:endParaRPr>
          </a:p>
        </p:txBody>
      </p:sp>
      <p:cxnSp>
        <p:nvCxnSpPr>
          <p:cNvPr id="53" name="Прямая соединительная линия 52"/>
          <p:cNvCxnSpPr/>
          <p:nvPr/>
        </p:nvCxnSpPr>
        <p:spPr>
          <a:xfrm>
            <a:off x="0" y="6237312"/>
            <a:ext cx="91440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72008" y="6381328"/>
            <a:ext cx="2771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i="1" dirty="0" smtClean="0">
                <a:solidFill>
                  <a:schemeClr val="bg1"/>
                </a:solidFill>
              </a:rPr>
              <a:t>Податкова реформа</a:t>
            </a:r>
            <a:endParaRPr lang="uk-UA" sz="2000" i="1" dirty="0">
              <a:solidFill>
                <a:schemeClr val="bg1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2987824" y="6372036"/>
            <a:ext cx="6156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err="1" smtClean="0">
                <a:solidFill>
                  <a:schemeClr val="bg1"/>
                </a:solidFill>
              </a:rPr>
              <a:t>Введення</a:t>
            </a:r>
            <a:r>
              <a:rPr lang="ru-RU" i="1" dirty="0" smtClean="0">
                <a:solidFill>
                  <a:schemeClr val="bg1"/>
                </a:solidFill>
              </a:rPr>
              <a:t> </a:t>
            </a:r>
            <a:r>
              <a:rPr lang="ru-RU" i="1" dirty="0" err="1" smtClean="0">
                <a:solidFill>
                  <a:schemeClr val="bg1"/>
                </a:solidFill>
              </a:rPr>
              <a:t>єдиного</a:t>
            </a:r>
            <a:r>
              <a:rPr lang="ru-RU" i="1" dirty="0" smtClean="0">
                <a:solidFill>
                  <a:schemeClr val="bg1"/>
                </a:solidFill>
              </a:rPr>
              <a:t> державного </a:t>
            </a:r>
            <a:r>
              <a:rPr lang="ru-RU" i="1" dirty="0" err="1" smtClean="0">
                <a:solidFill>
                  <a:schemeClr val="bg1"/>
                </a:solidFill>
              </a:rPr>
              <a:t>податку</a:t>
            </a:r>
            <a:r>
              <a:rPr lang="ru-RU" i="1" dirty="0" smtClean="0">
                <a:solidFill>
                  <a:schemeClr val="bg1"/>
                </a:solidFill>
              </a:rPr>
              <a:t> на землю</a:t>
            </a:r>
            <a:endParaRPr lang="uk-UA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502px-Nagasakibomb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004048" cy="66588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5220072" y="260648"/>
            <a:ext cx="3779912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i="1" dirty="0" smtClean="0">
                <a:solidFill>
                  <a:schemeClr val="tx1">
                    <a:lumMod val="85000"/>
                  </a:schemeClr>
                </a:solidFill>
              </a:rPr>
              <a:t>Я́дерне бомбардува́ння Хіросі́ми і Наґаса́кі — ядерні атаки японських міст Хіросіма і Наґасакі, здійснені збройними силами США за президентства Гаррі Трумена наприкінці Другої світової війни. 6 серпня 1945 року атомна бомба «Малюк» була скинута на Хіросіму, а 9 серпня 1945 року бомба «Товстун» — на Наґасакі. Це були єдині випадки використання ядерної зброї у цій війні.</a:t>
            </a:r>
          </a:p>
          <a:p>
            <a:r>
              <a:rPr lang="vi-VN" i="1" dirty="0" smtClean="0">
                <a:solidFill>
                  <a:schemeClr val="tx1">
                    <a:lumMod val="85000"/>
                  </a:schemeClr>
                </a:solidFill>
              </a:rPr>
              <a:t>Від вибухів миттєво загинуло 70 000 мешканців Хіросіми та 60 000 мешканців Наґасакі. З серпня по грудень 1945 року загальна кількість тих, які померли від ран і хвороб, спричинених радіацією, склала близько півмільйона чоловік у обох містах.</a:t>
            </a:r>
          </a:p>
        </p:txBody>
      </p:sp>
    </p:spTree>
  </p:cSld>
  <p:clrMapOvr>
    <a:masterClrMapping/>
  </p:clrMapOvr>
  <p:transition>
    <p:newsflash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508px-Atomic_cloud_over_Hiroshim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211961" y="0"/>
            <a:ext cx="493204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0" y="260648"/>
            <a:ext cx="4283968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uk-UA" i="1" dirty="0" smtClean="0">
              <a:solidFill>
                <a:schemeClr val="tx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  <a:p>
            <a:r>
              <a:rPr lang="uk-UA" i="1" dirty="0" smtClean="0">
                <a:solidFill>
                  <a:schemeClr val="tx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Атомне бомбардування Хіросіми і </a:t>
            </a:r>
            <a:r>
              <a:rPr lang="uk-UA" i="1" dirty="0" err="1" smtClean="0">
                <a:solidFill>
                  <a:schemeClr val="tx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Наґасакі</a:t>
            </a:r>
            <a:r>
              <a:rPr lang="uk-UA" i="1" dirty="0" smtClean="0">
                <a:solidFill>
                  <a:schemeClr val="tx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є одним із найбільших злочинів проти людства, що були скоєні у 20 столітті, поряд з українським Голодомором і єврейським Голокостом. Попри це, військові і наукові кола США та ряду інших країн, які воювали проти Японії у Другій світовій війні, ведуть цілеспрямовану кампанію за виправдання цих антигуманних бомбардувань та применшення їх ролі у світовій історії.</a:t>
            </a:r>
          </a:p>
          <a:p>
            <a:r>
              <a:rPr lang="uk-UA" i="1" dirty="0" smtClean="0">
                <a:solidFill>
                  <a:schemeClr val="tx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Після бомбардувань, 15 серпня 1945 року, Японія капітулювала перед союзниками. Досвід Хіросіми і </a:t>
            </a:r>
            <a:r>
              <a:rPr lang="uk-UA" i="1" dirty="0" err="1" smtClean="0">
                <a:solidFill>
                  <a:schemeClr val="tx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Наґасакі</a:t>
            </a:r>
            <a:r>
              <a:rPr lang="uk-UA" i="1" dirty="0" smtClean="0">
                <a:solidFill>
                  <a:schemeClr val="tx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змусив японські правлячі кола прийняти Три антиядерні принципи, що проголошували Японію вільною від ядерної зброї.</a:t>
            </a:r>
            <a:endParaRPr lang="uk-UA" i="1" dirty="0">
              <a:solidFill>
                <a:schemeClr val="tx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</p:spTree>
  </p:cSld>
  <p:clrMapOvr>
    <a:masterClrMapping/>
  </p:clrMapOvr>
  <p:transition>
    <p:wheel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3688" y="260648"/>
            <a:ext cx="6059016" cy="1143000"/>
          </a:xfrm>
        </p:spPr>
        <p:txBody>
          <a:bodyPr>
            <a:normAutofit/>
          </a:bodyPr>
          <a:lstStyle/>
          <a:p>
            <a:r>
              <a:rPr lang="uk-UA" i="1" dirty="0" smtClean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Після 1945 р.</a:t>
            </a:r>
            <a:endParaRPr lang="uk-UA" i="1" dirty="0"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27584" y="1340768"/>
            <a:ext cx="685800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Кінець війни ознаменувався окупацією Японії силами союзників - США та СРСР. У 1947 році, під тиском окупаційної американської влади була прийнята Конституція Японії, яка проголошувала принципи демократії, пацифізму та міжнародного співробітництва. У 1951 році уряд Японії підписав із США договір про мир та безпеку, вступивши до холодної війни на боці західних сил. Окупація основних островів архіпелагу силами американцями тривала до 1952. У 1972 році США передали Японії її колишні володіння на о. Окінава. З іншого боку, СРСР відмовився передавати окуповані його військами острови </a:t>
            </a:r>
            <a:r>
              <a:rPr lang="uk-UA" dirty="0" err="1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Курільської</a:t>
            </a:r>
            <a:r>
              <a:rPr lang="uk-UA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 гряди та південну частину о. Сахалін.</a:t>
            </a:r>
          </a:p>
          <a:p>
            <a:r>
              <a:rPr lang="uk-UA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За допомоги США, Японія змогла відбудувати свою економіку, яка з середини 1960-х років займає друге місце у світі за темпами зростання.</a:t>
            </a:r>
            <a:endParaRPr lang="uk-UA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</p:spTree>
  </p:cSld>
  <p:clrMapOvr>
    <a:masterClrMapping/>
  </p:clrMapOvr>
  <p:transition>
    <p:comb dir="vert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71800" y="0"/>
            <a:ext cx="4176464" cy="1143000"/>
          </a:xfrm>
        </p:spPr>
        <p:txBody>
          <a:bodyPr>
            <a:noAutofit/>
          </a:bodyPr>
          <a:lstStyle/>
          <a:p>
            <a:r>
              <a:rPr lang="uk-UA" sz="5400" b="1" i="1" dirty="0" smtClean="0">
                <a:solidFill>
                  <a:srgbClr val="FF99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Населення</a:t>
            </a:r>
            <a:endParaRPr lang="uk-UA" sz="5400" b="1" i="1" dirty="0">
              <a:solidFill>
                <a:srgbClr val="FF99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itchFamily="18" charset="0"/>
            </a:endParaRPr>
          </a:p>
        </p:txBody>
      </p:sp>
      <p:pic>
        <p:nvPicPr>
          <p:cNvPr id="7" name="Содержимое 6" descr="31533.gif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0" y="2448272"/>
            <a:ext cx="9144000" cy="42930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0" y="1148551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i="1" dirty="0" smtClean="0">
                <a:solidFill>
                  <a:srgbClr val="FF99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За чисельністю населення Японія випереджає такі розвинені країни, як Німеччина, Франція, Великобританія, Італія. Станом на 2010 рік у Японії налічувалося понад 127,5 млн. чоловік - це 7 місце у світі за кількістю населення після Китаю, Індії, США, Індонезії, Бразилії та Росії.</a:t>
            </a:r>
            <a:endParaRPr lang="uk-UA" i="1" dirty="0">
              <a:solidFill>
                <a:srgbClr val="FF99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a11ca9790f88899e214905e8ac43e5f155a1077f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683568" y="1484784"/>
            <a:ext cx="3600400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9144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i="1" dirty="0" smtClean="0">
                <a:latin typeface="Century" pitchFamily="18" charset="0"/>
              </a:rPr>
              <a:t>Середній відсоток зростання населення протягом 1995 — 2000 становив 1,1%. Таким чином кількість населення Японії за останні 10-20 років практично не змінилася, що пояснюється спадом рівня народжуваності у поєднанні з низькою смертністю. На даний момент у Японії спостерігається депопуляція: вчені прогнозують зменшення кількості населення Японії до 60 </a:t>
            </a:r>
            <a:r>
              <a:rPr lang="uk-UA" i="1" dirty="0" err="1" smtClean="0">
                <a:latin typeface="Century" pitchFamily="18" charset="0"/>
              </a:rPr>
              <a:t>млн.осіб</a:t>
            </a:r>
            <a:r>
              <a:rPr lang="uk-UA" i="1" dirty="0" smtClean="0">
                <a:latin typeface="Century" pitchFamily="18" charset="0"/>
              </a:rPr>
              <a:t> у 2010 році.</a:t>
            </a:r>
          </a:p>
          <a:p>
            <a:r>
              <a:rPr lang="uk-UA" dirty="0" smtClean="0"/>
              <a:t>.</a:t>
            </a:r>
            <a:endParaRPr lang="uk-UA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-36512" y="4433044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i="1" dirty="0" smtClean="0">
                <a:latin typeface="Century" pitchFamily="18" charset="0"/>
              </a:rPr>
              <a:t>Станом на 2010 рік </a:t>
            </a:r>
            <a:r>
              <a:rPr lang="uk-UA" b="1" i="1" dirty="0" smtClean="0">
                <a:latin typeface="Century" pitchFamily="18" charset="0"/>
              </a:rPr>
              <a:t>народжуваність </a:t>
            </a:r>
            <a:r>
              <a:rPr lang="uk-UA" i="1" dirty="0" smtClean="0">
                <a:latin typeface="Century" pitchFamily="18" charset="0"/>
              </a:rPr>
              <a:t>становить 7,4 осіб/1000 жителів, </a:t>
            </a:r>
            <a:r>
              <a:rPr lang="uk-UA" b="1" i="1" dirty="0" smtClean="0">
                <a:latin typeface="Century" pitchFamily="18" charset="0"/>
              </a:rPr>
              <a:t>смертність</a:t>
            </a:r>
            <a:r>
              <a:rPr lang="uk-UA" i="1" dirty="0" smtClean="0">
                <a:latin typeface="Century" pitchFamily="18" charset="0"/>
              </a:rPr>
              <a:t> 9,8 осіб/1000 жителів, </a:t>
            </a:r>
            <a:r>
              <a:rPr lang="uk-UA" b="1" i="1" dirty="0" smtClean="0">
                <a:latin typeface="Century" pitchFamily="18" charset="0"/>
              </a:rPr>
              <a:t>природний приріст </a:t>
            </a:r>
            <a:r>
              <a:rPr lang="uk-UA" i="1" dirty="0" smtClean="0">
                <a:latin typeface="Century" pitchFamily="18" charset="0"/>
              </a:rPr>
              <a:t>-2,4 осіб/1000 жителів.</a:t>
            </a:r>
          </a:p>
          <a:p>
            <a:r>
              <a:rPr lang="uk-UA" b="1" i="1" dirty="0" smtClean="0">
                <a:latin typeface="Century" pitchFamily="18" charset="0"/>
              </a:rPr>
              <a:t>Середній вік</a:t>
            </a:r>
            <a:r>
              <a:rPr lang="uk-UA" i="1" dirty="0" smtClean="0">
                <a:latin typeface="Century" pitchFamily="18" charset="0"/>
              </a:rPr>
              <a:t> населення 44,6 роки (для чоловіків 42,9 років, для жінок 46,5 років). Очікувана тривалість життя 82,17 роки (для чоловіків 78,9 років, для жінок 85,6 років) - 5-е місце в світі.</a:t>
            </a:r>
          </a:p>
          <a:p>
            <a:r>
              <a:rPr lang="uk-UA" i="1" dirty="0" smtClean="0">
                <a:latin typeface="Century" pitchFamily="18" charset="0"/>
              </a:rPr>
              <a:t>Населення Японії відрізняється національною однорідністю (більш 95% складають японці). З інших народностей значна чисельність проживаючих корейців і китайців</a:t>
            </a:r>
            <a:endParaRPr lang="uk-UA" i="1" dirty="0">
              <a:latin typeface="Century" pitchFamily="18" charset="0"/>
            </a:endParaRPr>
          </a:p>
        </p:txBody>
      </p:sp>
      <p:pic>
        <p:nvPicPr>
          <p:cNvPr id="9" name="Содержимое 6" descr="1340384970_jap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8024" y="1412776"/>
            <a:ext cx="3816424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23cccf728e1ca0db8054bfe3c946c41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771800" y="4005064"/>
            <a:ext cx="6372200" cy="28529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914400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i="1" dirty="0" smtClean="0">
                <a:solidFill>
                  <a:schemeClr val="tx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АГЛОМЕРАЦІЇ</a:t>
            </a:r>
          </a:p>
          <a:p>
            <a:r>
              <a:rPr lang="uk-UA" sz="2000" i="1" dirty="0" smtClean="0">
                <a:solidFill>
                  <a:schemeClr val="tx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Населення розміщене по території нерівномірно. При високій середній щільності (більш 330 млн. </a:t>
            </a:r>
            <a:r>
              <a:rPr lang="uk-UA" sz="2000" i="1" dirty="0" err="1" smtClean="0">
                <a:solidFill>
                  <a:schemeClr val="tx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чел</a:t>
            </a:r>
            <a:r>
              <a:rPr lang="uk-UA" sz="2000" i="1" dirty="0" smtClean="0">
                <a:solidFill>
                  <a:schemeClr val="tx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. на 1 км2) деякі райони по цьому показнику із самими густонаселеними районами світу (це прибережні райони тихоокеанського узбережжя, де проживає 2/3 населення країни).</a:t>
            </a:r>
          </a:p>
          <a:p>
            <a:endParaRPr lang="uk-UA" sz="2000" i="1" dirty="0" smtClean="0">
              <a:solidFill>
                <a:schemeClr val="tx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itchFamily="18" charset="0"/>
            </a:endParaRPr>
          </a:p>
          <a:p>
            <a:r>
              <a:rPr lang="uk-UA" sz="2000" i="1" dirty="0" smtClean="0">
                <a:solidFill>
                  <a:schemeClr val="tx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Майже 4/5 населення Японії - міські жителі. 11 міст мають населення понад 1 млн. чоловік. Найбільша міська агломерація - </a:t>
            </a:r>
            <a:r>
              <a:rPr lang="uk-UA" sz="2000" i="1" dirty="0" err="1" smtClean="0">
                <a:solidFill>
                  <a:schemeClr val="tx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Кэхин</a:t>
            </a:r>
            <a:r>
              <a:rPr lang="uk-UA" sz="2000" i="1" dirty="0" smtClean="0">
                <a:solidFill>
                  <a:schemeClr val="tx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 (Токіо - Йокогама), де зосереджено більш 25 млн. чоловік у 150 населених пунктах. Разом із двома іншими найбільшими агломераціями </a:t>
            </a:r>
            <a:r>
              <a:rPr lang="uk-UA" sz="2000" i="1" dirty="0" err="1" smtClean="0">
                <a:solidFill>
                  <a:schemeClr val="tx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Хансин</a:t>
            </a:r>
            <a:r>
              <a:rPr lang="uk-UA" sz="2000" i="1" dirty="0" smtClean="0">
                <a:solidFill>
                  <a:schemeClr val="tx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 (Осако - Кобе - Кіто) і Тюку (Нагоя й ін.), а також з розташованими між ними містами, агломерація </a:t>
            </a:r>
            <a:r>
              <a:rPr lang="uk-UA" sz="2000" i="1" dirty="0" err="1" smtClean="0">
                <a:solidFill>
                  <a:schemeClr val="tx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Кэйхин</a:t>
            </a:r>
            <a:r>
              <a:rPr lang="uk-UA" sz="2000" i="1" dirty="0" smtClean="0">
                <a:solidFill>
                  <a:schemeClr val="tx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 зливаються в єдину систему - Токійський мегаполіс (</a:t>
            </a:r>
            <a:r>
              <a:rPr lang="uk-UA" sz="2000" i="1" dirty="0" err="1" smtClean="0">
                <a:solidFill>
                  <a:schemeClr val="tx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Токайдо</a:t>
            </a:r>
            <a:r>
              <a:rPr lang="uk-UA" sz="2000" i="1" dirty="0" smtClean="0">
                <a:solidFill>
                  <a:schemeClr val="tx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). Загальна чисельність його населення - більш 60 млн. чоловік</a:t>
            </a:r>
            <a:r>
              <a:rPr lang="uk-UA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.</a:t>
            </a:r>
            <a:endParaRPr lang="uk-UA" sz="2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itchFamily="18" charset="0"/>
            </a:endParaRPr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4016" y="188640"/>
            <a:ext cx="5076056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b="1" i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Япо́нія</a:t>
            </a:r>
            <a:r>
              <a:rPr lang="vi-VN" sz="24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держава у Східній Азії. Офіційна назва — Япо́нська Держа́ва. Розташована на Японському архіпелазі, у північно-західній частині Тихого океану. Складається з 47 адміністративних одиниць — префектур. Столиця — Токіо. Одна з найбільш технологічно розвинутих країн світу</a:t>
            </a:r>
            <a:endParaRPr lang="uk-UA" sz="2400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4057908"/>
            <a:ext cx="348531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8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Площа 377 944 </a:t>
            </a:r>
            <a:r>
              <a:rPr lang="uk-UA" sz="2800" b="1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км²</a:t>
            </a:r>
            <a:endParaRPr lang="uk-UA" sz="28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6334780"/>
            <a:ext cx="86764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Державний </a:t>
            </a:r>
            <a:r>
              <a:rPr lang="uk-UA" sz="2800" b="1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устрій-</a:t>
            </a:r>
            <a:r>
              <a:rPr lang="uk-UA" sz="28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  Конституційна монархія</a:t>
            </a:r>
            <a:endParaRPr lang="uk-UA" sz="28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4509120"/>
            <a:ext cx="4051109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Кількість</a:t>
            </a:r>
            <a:r>
              <a:rPr lang="ru-RU" sz="28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 </a:t>
            </a:r>
            <a:r>
              <a:rPr lang="ru-RU" sz="2800" b="1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населення</a:t>
            </a:r>
            <a:r>
              <a:rPr lang="ru-RU" sz="28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 –</a:t>
            </a:r>
          </a:p>
          <a:p>
            <a:r>
              <a:rPr lang="ru-RU" sz="28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 128 056 026 </a:t>
            </a:r>
            <a:r>
              <a:rPr lang="ru-RU" sz="2800" b="1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осіб</a:t>
            </a:r>
            <a:endParaRPr lang="uk-UA" sz="28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itchFamily="18" charset="0"/>
            </a:endParaRPr>
          </a:p>
        </p:txBody>
      </p:sp>
      <p:pic>
        <p:nvPicPr>
          <p:cNvPr id="8" name="Содержимое 7" descr="jp_map.g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872097" y="0"/>
            <a:ext cx="4271903" cy="6165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107504" y="5445224"/>
            <a:ext cx="42017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Державна мова </a:t>
            </a:r>
            <a:r>
              <a:rPr lang="uk-UA" sz="24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– </a:t>
            </a:r>
            <a:r>
              <a:rPr lang="uk-UA" sz="2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японська</a:t>
            </a:r>
            <a:endParaRPr lang="uk-UA" sz="24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0" y="5949280"/>
            <a:ext cx="77768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i="1" dirty="0" smtClean="0">
                <a:solidFill>
                  <a:srgbClr val="FFFF00"/>
                </a:solidFill>
                <a:latin typeface="Century" pitchFamily="18" charset="0"/>
              </a:rPr>
              <a:t>Релігія</a:t>
            </a:r>
            <a:r>
              <a:rPr lang="uk-UA" sz="2400" i="1" dirty="0" smtClean="0">
                <a:solidFill>
                  <a:srgbClr val="FFFF00"/>
                </a:solidFill>
                <a:latin typeface="Century" pitchFamily="18" charset="0"/>
              </a:rPr>
              <a:t> – </a:t>
            </a:r>
            <a:r>
              <a:rPr lang="uk-UA" sz="2400" b="1" i="1" dirty="0" smtClean="0">
                <a:solidFill>
                  <a:srgbClr val="FFFF00"/>
                </a:solidFill>
                <a:latin typeface="Century" pitchFamily="18" charset="0"/>
              </a:rPr>
              <a:t>синтоїзм, буддизм, християнство</a:t>
            </a:r>
            <a:endParaRPr lang="uk-UA" sz="2400" b="1" i="1" dirty="0">
              <a:solidFill>
                <a:srgbClr val="FFFF00"/>
              </a:solidFill>
              <a:latin typeface="Century" pitchFamily="18" charset="0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01416" y="-90264"/>
            <a:ext cx="4402832" cy="1143000"/>
          </a:xfrm>
        </p:spPr>
        <p:txBody>
          <a:bodyPr/>
          <a:lstStyle/>
          <a:p>
            <a:r>
              <a:rPr lang="uk-UA" i="1" dirty="0" smtClean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Промисловість</a:t>
            </a:r>
            <a:endParaRPr lang="uk-UA" i="1" dirty="0">
              <a:solidFill>
                <a:srgbClr val="FFCC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itchFamily="34" charset="0"/>
            </a:endParaRPr>
          </a:p>
        </p:txBody>
      </p:sp>
      <p:pic>
        <p:nvPicPr>
          <p:cNvPr id="6" name="Содержимое 5" descr="img35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0" y="2996952"/>
            <a:ext cx="4572000" cy="38610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0" y="836712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Японія </a:t>
            </a:r>
            <a:r>
              <a:rPr lang="uk-UA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— високорозвинена країна, входить до складу "великої сімки": За розмірами ВНП (понад 3 </a:t>
            </a:r>
            <a:r>
              <a:rPr lang="uk-UA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трля</a:t>
            </a:r>
            <a:r>
              <a:rPr lang="uk-UA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дол. США) вона поступається тільки США та Китаю. Сьогодні важливу роль в економіці відіграють великі, відомі на весь світ корпорації: "</a:t>
            </a:r>
            <a:r>
              <a:rPr lang="uk-UA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Тойота</a:t>
            </a:r>
            <a:r>
              <a:rPr lang="uk-UA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", "Ніс-сан" і "</a:t>
            </a:r>
            <a:r>
              <a:rPr lang="uk-UA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Хонда</a:t>
            </a:r>
            <a:r>
              <a:rPr lang="uk-UA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", "Соні", "</a:t>
            </a:r>
            <a:r>
              <a:rPr lang="uk-UA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Касіо</a:t>
            </a:r>
            <a:r>
              <a:rPr lang="uk-UA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" й "</a:t>
            </a:r>
            <a:r>
              <a:rPr lang="uk-UA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Тошіба</a:t>
            </a:r>
            <a:r>
              <a:rPr lang="uk-UA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". </a:t>
            </a:r>
            <a:endParaRPr lang="uk-UA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2060848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i="1" dirty="0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Обробна промисловість. </a:t>
            </a:r>
            <a:r>
              <a:rPr lang="uk-UA" i="1" dirty="0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Цей сектор є вирішальним у матеріальному виробництві Японії. Він має новітнє обладнання й технології. За обсягом промислового виробництва Японія поступається лише США</a:t>
            </a:r>
            <a:endParaRPr lang="uk-UA" i="1" dirty="0"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572000" y="3356993"/>
            <a:ext cx="45720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i="1" dirty="0" smtClean="0">
                <a:solidFill>
                  <a:srgbClr val="00FF00"/>
                </a:solidFill>
                <a:latin typeface="Georgia" pitchFamily="18" charset="0"/>
              </a:rPr>
              <a:t>Майже половину продукції обробної промисловості дають машинобудування, металообробка і чорна металургія. Виплавляють понад 100 </a:t>
            </a:r>
            <a:r>
              <a:rPr lang="uk-UA" sz="2000" i="1" dirty="0" err="1" smtClean="0">
                <a:solidFill>
                  <a:srgbClr val="00FF00"/>
                </a:solidFill>
                <a:latin typeface="Georgia" pitchFamily="18" charset="0"/>
              </a:rPr>
              <a:t>млн</a:t>
            </a:r>
            <a:r>
              <a:rPr lang="uk-UA" sz="2000" i="1" dirty="0" smtClean="0">
                <a:solidFill>
                  <a:srgbClr val="00FF00"/>
                </a:solidFill>
                <a:latin typeface="Georgia" pitchFamily="18" charset="0"/>
              </a:rPr>
              <a:t> т сталі. Країна займає провідні місця за розмірами </a:t>
            </a:r>
            <a:r>
              <a:rPr lang="uk-UA" sz="2000" i="1" dirty="0" err="1" smtClean="0">
                <a:solidFill>
                  <a:srgbClr val="00FF00"/>
                </a:solidFill>
                <a:latin typeface="Georgia" pitchFamily="18" charset="0"/>
              </a:rPr>
              <a:t>автомобіле-</a:t>
            </a:r>
            <a:r>
              <a:rPr lang="uk-UA" sz="2000" i="1" dirty="0" smtClean="0">
                <a:solidFill>
                  <a:srgbClr val="00FF00"/>
                </a:solidFill>
                <a:latin typeface="Georgia" pitchFamily="18" charset="0"/>
              </a:rPr>
              <a:t> і суднобудування. За рік виготовляють 8 </a:t>
            </a:r>
            <a:r>
              <a:rPr lang="uk-UA" sz="2000" i="1" dirty="0" err="1" smtClean="0">
                <a:solidFill>
                  <a:srgbClr val="00FF00"/>
                </a:solidFill>
                <a:latin typeface="Georgia" pitchFamily="18" charset="0"/>
              </a:rPr>
              <a:t>млн</a:t>
            </a:r>
            <a:r>
              <a:rPr lang="uk-UA" sz="2000" i="1" dirty="0" smtClean="0">
                <a:solidFill>
                  <a:srgbClr val="00FF00"/>
                </a:solidFill>
                <a:latin typeface="Georgia" pitchFamily="18" charset="0"/>
              </a:rPr>
              <a:t> легкових і 4 </a:t>
            </a:r>
            <a:r>
              <a:rPr lang="uk-UA" sz="2000" i="1" dirty="0" err="1" smtClean="0">
                <a:solidFill>
                  <a:srgbClr val="00FF00"/>
                </a:solidFill>
                <a:latin typeface="Georgia" pitchFamily="18" charset="0"/>
              </a:rPr>
              <a:t>млн</a:t>
            </a:r>
            <a:r>
              <a:rPr lang="uk-UA" sz="2000" i="1" dirty="0" smtClean="0">
                <a:solidFill>
                  <a:srgbClr val="00FF00"/>
                </a:solidFill>
                <a:latin typeface="Georgia" pitchFamily="18" charset="0"/>
              </a:rPr>
              <a:t> вантажних автомобілів, половина їх експортується</a:t>
            </a:r>
            <a:r>
              <a:rPr lang="uk-UA" sz="2000" i="1" dirty="0" smtClean="0">
                <a:solidFill>
                  <a:srgbClr val="00FF00"/>
                </a:solidFill>
              </a:rPr>
              <a:t>. </a:t>
            </a:r>
            <a:endParaRPr lang="uk-UA" sz="2000" i="1" dirty="0">
              <a:solidFill>
                <a:srgbClr val="00FF00"/>
              </a:solidFill>
            </a:endParaRPr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Содержимое 7" descr="bcf3f49f99_221469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486400" y="1268760"/>
            <a:ext cx="3657600" cy="36724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Японія виділяється розвиненими хімічною і нафтохімічною, деревообробною і целюлозно-паперовою </a:t>
            </a:r>
            <a:r>
              <a:rPr lang="uk-UA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промисловостями</a:t>
            </a:r>
            <a:r>
              <a:rPr lang="uk-UA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. Як виробник пластмас, синтетики, синтетичного каучуку, паперу та картону вона поступається тільки США. Країна має одну з найкращих поліграфічних баз.</a:t>
            </a:r>
            <a:endParaRPr lang="uk-UA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0" y="5103674"/>
            <a:ext cx="939653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Про роботів у Японії говорять, як про живих. Першого робота </a:t>
            </a:r>
            <a:r>
              <a:rPr lang="uk-UA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Ашимо</a:t>
            </a:r>
            <a:r>
              <a:rPr lang="uk-UA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одна з найбільших корпорацій Японії, яка спеціалізується на авто, випустила дев'ять років тому. Цей електронний швейцар не тільки танцює, він зустрічає відвідувачів в офісі корпорації, супроводжує до кімнати очікування, і навіть відповідає на нескладні запитання. Це зробило </a:t>
            </a:r>
            <a:r>
              <a:rPr lang="uk-UA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Ашимо</a:t>
            </a:r>
            <a:r>
              <a:rPr lang="uk-UA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найвідомішим роботом світу.</a:t>
            </a:r>
            <a:endParaRPr lang="uk-UA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10" name="Содержимое 6" descr="1259584558_hiop.ru_robots_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196752"/>
            <a:ext cx="3419872" cy="37444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Содержимое 11" descr="Honda_ASHIMO.png"/>
          <p:cNvPicPr>
            <a:picLocks noGrp="1" noChangeAspect="1"/>
          </p:cNvPicPr>
          <p:nvPr>
            <p:ph sz="half" idx="1"/>
          </p:nvPr>
        </p:nvPicPr>
        <p:blipFill>
          <a:blip r:embed="rId4" cstate="print"/>
          <a:stretch>
            <a:fillRect/>
          </a:stretch>
        </p:blipFill>
        <p:spPr>
          <a:xfrm>
            <a:off x="3347864" y="1268760"/>
            <a:ext cx="2232248" cy="37444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Содержимое 10" descr="images (1)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144016" y="3861048"/>
            <a:ext cx="4427984" cy="2664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5148064" y="0"/>
            <a:ext cx="399593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Японія</a:t>
            </a:r>
            <a:r>
              <a:rPr lang="ru-RU" sz="2800" b="1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ru-RU" sz="2800" b="1" i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відома</a:t>
            </a:r>
            <a:r>
              <a:rPr lang="ru-RU" sz="2800" b="1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ru-RU" sz="2800" b="1" i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своїми</a:t>
            </a:r>
            <a:r>
              <a:rPr lang="ru-RU" sz="2800" b="1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ru-RU" sz="2800" b="1" i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точними</a:t>
            </a:r>
            <a:r>
              <a:rPr lang="ru-RU" sz="2800" b="1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ru-RU" sz="2800" b="1" i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приладами</a:t>
            </a:r>
            <a:r>
              <a:rPr lang="ru-RU" sz="2800" b="1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— оптика, фото- і </a:t>
            </a:r>
            <a:r>
              <a:rPr lang="ru-RU" sz="2800" b="1" i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кінокамери</a:t>
            </a:r>
            <a:r>
              <a:rPr lang="ru-RU" sz="2800" b="1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, </a:t>
            </a:r>
            <a:r>
              <a:rPr lang="ru-RU" sz="2800" b="1" i="1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годинники</a:t>
            </a:r>
            <a:endParaRPr lang="uk-UA" sz="2800" b="1" i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8" name="Содержимое 6" descr="keitai_1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2780928"/>
            <a:ext cx="4499992" cy="40770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Содержимое 9" descr="images.jpg"/>
          <p:cNvPicPr>
            <a:picLocks noGrp="1" noChangeAspect="1"/>
          </p:cNvPicPr>
          <p:nvPr>
            <p:ph sz="half" idx="1"/>
          </p:nvPr>
        </p:nvPicPr>
        <p:blipFill>
          <a:blip r:embed="rId4" cstate="print"/>
          <a:stretch>
            <a:fillRect/>
          </a:stretch>
        </p:blipFill>
        <p:spPr>
          <a:xfrm>
            <a:off x="0" y="0"/>
            <a:ext cx="4860032" cy="37170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push dir="d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250px-Nipponmaru_ria_takamatsu_bay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4293096"/>
            <a:ext cx="4427984" cy="25649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0" y="262389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i="1" dirty="0" smtClean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Автомобілі, судна, електроніка, прилади і сталь — головні статті експорту Японії. Якість їх відповідає найвищим міжнародним стандартам.</a:t>
            </a:r>
            <a:endParaRPr lang="uk-UA" i="1" dirty="0">
              <a:solidFill>
                <a:schemeClr val="accent3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8" name="Содержимое 6" descr="ARS-steel-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03648" y="1844824"/>
            <a:ext cx="6768752" cy="2376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Содержимое 9" descr="TGV_train_inside_Gare_Montparnasse_DSC08895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4365849" y="4293096"/>
            <a:ext cx="4778151" cy="25649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Прямоугольник 10"/>
          <p:cNvSpPr/>
          <p:nvPr/>
        </p:nvSpPr>
        <p:spPr>
          <a:xfrm>
            <a:off x="0" y="921494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i="1" dirty="0" smtClean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В японській промисловості невпинно збільшується частка новітніх наукоємних виробництв, особливо електроніки, програмного забезпечення, інформатики, фармацевтики та біотехнології.</a:t>
            </a:r>
            <a:endParaRPr lang="uk-UA" i="1" dirty="0">
              <a:solidFill>
                <a:schemeClr val="accent3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2420888"/>
            <a:ext cx="536408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i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Основна частка електроенергії виробляється на теплових електростанціях, які сконцентровані у промислових районах, центрах видобування та доставки вугілля та нафти. Однак зростання важкої промисловості зумовило подальший ріст споживання електроенергії. Це спричинило розвиток атомної енергетики і використання альтернативних джерел енергії. Сьогодні в Японії діють 40 атомних </a:t>
            </a:r>
            <a:r>
              <a:rPr lang="ru-RU" sz="2000" i="1" dirty="0" err="1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реакторів</a:t>
            </a:r>
            <a:r>
              <a:rPr lang="ru-RU" sz="2000" i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.</a:t>
            </a:r>
            <a:endParaRPr lang="uk-UA" sz="2000" i="1" dirty="0">
              <a:solidFill>
                <a:srgbClr val="00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7" name="Содержимое 5" descr="40598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400" y="0"/>
            <a:ext cx="3657600" cy="27467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fb86229525fb258b3d209b4e5fa502599f6b596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49720" y="2708920"/>
            <a:ext cx="3694279" cy="41490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Содержимое 16" descr="zu_t.jpg"/>
          <p:cNvPicPr>
            <a:picLocks noGrp="1" noChangeAspect="1"/>
          </p:cNvPicPr>
          <p:nvPr>
            <p:ph sz="half" idx="1"/>
          </p:nvPr>
        </p:nvPicPr>
        <p:blipFill>
          <a:blip r:embed="rId4" cstate="print"/>
          <a:stretch>
            <a:fillRect/>
          </a:stretch>
        </p:blipFill>
        <p:spPr>
          <a:xfrm>
            <a:off x="0" y="0"/>
            <a:ext cx="5508104" cy="2430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cover dir="ld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707904" y="0"/>
            <a:ext cx="266429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i="1" dirty="0" smtClean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Традиційними товарами Японії залишаються шовк-сирець, вироби з натурального шовку, фарфор, кераміка, лаки, ляльки та іграшки.</a:t>
            </a:r>
            <a:endParaRPr lang="uk-UA" i="1" dirty="0"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7" name="Содержимое 5" descr="igrushk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47456" y="4120515"/>
            <a:ext cx="4896544" cy="27374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Содержимое 9" descr="img_510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28184" y="0"/>
            <a:ext cx="2915816" cy="41490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Содержимое 15" descr="img245943_3-11Torgovlya_veerami_na_ryink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3657600" cy="24048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Содержимое 12" descr="c5861721a13db46d0f42378bbfb69cd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2420888"/>
            <a:ext cx="4283968" cy="23222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Содержимое 21" descr="yaponskaya-posuda6_0.jpg"/>
          <p:cNvPicPr>
            <a:picLocks noGrp="1" noChangeAspect="1"/>
          </p:cNvPicPr>
          <p:nvPr>
            <p:ph sz="half" idx="1"/>
          </p:nvPr>
        </p:nvPicPr>
        <p:blipFill>
          <a:blip r:embed="rId6" cstate="print"/>
          <a:stretch>
            <a:fillRect/>
          </a:stretch>
        </p:blipFill>
        <p:spPr>
          <a:xfrm>
            <a:off x="0" y="4665420"/>
            <a:ext cx="4283968" cy="21925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Содержимое 25" descr="Masuzake_sake_glass_01.jpg"/>
          <p:cNvPicPr>
            <a:picLocks noGrp="1" noChangeAspect="1"/>
          </p:cNvPicPr>
          <p:nvPr>
            <p:ph sz="half" idx="1"/>
          </p:nvPr>
        </p:nvPicPr>
        <p:blipFill>
          <a:blip r:embed="rId7" cstate="print"/>
          <a:stretch>
            <a:fillRect/>
          </a:stretch>
        </p:blipFill>
        <p:spPr>
          <a:xfrm>
            <a:off x="4211960" y="2492896"/>
            <a:ext cx="2043470" cy="15121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8816" y="0"/>
            <a:ext cx="7467600" cy="810344"/>
          </a:xfrm>
        </p:spPr>
        <p:txBody>
          <a:bodyPr/>
          <a:lstStyle/>
          <a:p>
            <a:r>
              <a:rPr lang="uk-UA" i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Сільське господарство</a:t>
            </a:r>
            <a:endParaRPr lang="uk-UA" i="1" dirty="0">
              <a:solidFill>
                <a:srgbClr val="00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7" name="Содержимое 6" descr="39750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139952" y="2636912"/>
            <a:ext cx="5004048" cy="42210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0" y="677595"/>
            <a:ext cx="91440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Обробляється близько 12 % земель, а пасовища займають тільки 2 % площі. Зрошується 2,8 </a:t>
            </a:r>
            <a:r>
              <a:rPr lang="uk-UA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млн</a:t>
            </a:r>
            <a:r>
              <a:rPr lang="uk-UA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га сільськогосподарських угідь. Понад 2/3 загальної кількості господарств є дрібними селянськими господарствами із земельними ділянками площею до 1 га. Держава сприяє створенню великих спеціалізованих ферм, надає підтримку виробникам сільськогосподарської продукції. Завдяки цим заходам японське сільське господарство на 70 % забезпечує потреби населення держави.</a:t>
            </a:r>
            <a:endParaRPr lang="uk-UA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9" name="Содержимое 8" descr="image006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2708920"/>
            <a:ext cx="4211960" cy="41490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4293096"/>
            <a:ext cx="694826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>
                <a:solidFill>
                  <a:srgbClr val="FFFF00"/>
                </a:solidFill>
              </a:rPr>
              <a:t>Найважливішою галуззю сільськогосподарського виробництва є рослинництво. Головна зернова культура — рис. На півночі о. Хонсю і о. Хоккайдо є посіви пшениці, ячменю, проса, кукурудзи і вівса. З овочевих культур найважливішою є </a:t>
            </a:r>
            <a:r>
              <a:rPr lang="uk-UA" dirty="0" err="1" smtClean="0">
                <a:solidFill>
                  <a:srgbClr val="FFFF00"/>
                </a:solidFill>
              </a:rPr>
              <a:t>батат</a:t>
            </a:r>
            <a:r>
              <a:rPr lang="uk-UA" dirty="0" smtClean="0">
                <a:solidFill>
                  <a:srgbClr val="FFFF00"/>
                </a:solidFill>
              </a:rPr>
              <a:t> (п'яте місце у світі), також вирощують картоплю. Найпоширеніші технічні культури в Японії — тютюн, чай. Традиційно високорозвиненими є городництво і садівництво. В Японії культивують багато різних квітів. Багато уваги приділяється розвитку птахівництва і молочного тваринниц</a:t>
            </a:r>
            <a:r>
              <a:rPr lang="uk-UA" dirty="0" smtClean="0"/>
              <a:t>тва.</a:t>
            </a:r>
            <a:endParaRPr lang="uk-UA" dirty="0"/>
          </a:p>
        </p:txBody>
      </p:sp>
      <p:pic>
        <p:nvPicPr>
          <p:cNvPr id="13" name="Содержимое 6" descr="image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732240" y="4509121"/>
            <a:ext cx="2411760" cy="23488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Содержимое 15" descr="wine_855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72008"/>
            <a:ext cx="2771800" cy="42930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Содержимое 16" descr="tokorozawa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99792" y="0"/>
            <a:ext cx="3657600" cy="19888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Содержимое 19" descr="2-eb9c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652120" y="1988840"/>
            <a:ext cx="3491880" cy="252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Содержимое 22" descr="kuri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771800" y="1988840"/>
            <a:ext cx="2857500" cy="21431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" name="Содержимое 26" descr="rekordnyy-urozhay.jpg"/>
          <p:cNvPicPr>
            <a:picLocks noGrp="1" noChangeAspect="1"/>
          </p:cNvPicPr>
          <p:nvPr>
            <p:ph sz="half" idx="2"/>
          </p:nvPr>
        </p:nvPicPr>
        <p:blipFill>
          <a:blip r:embed="rId7" cstate="print"/>
          <a:stretch>
            <a:fillRect/>
          </a:stretch>
        </p:blipFill>
        <p:spPr>
          <a:xfrm>
            <a:off x="5796136" y="1"/>
            <a:ext cx="3347864" cy="19888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548680"/>
            <a:ext cx="7467600" cy="1143000"/>
          </a:xfrm>
        </p:spPr>
        <p:txBody>
          <a:bodyPr>
            <a:normAutofit fontScale="90000"/>
          </a:bodyPr>
          <a:lstStyle/>
          <a:p>
            <a:r>
              <a:rPr lang="uk-UA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Зовнішньоекономічні зв’язки</a:t>
            </a:r>
            <a:endParaRPr lang="uk-UA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11560" y="1772816"/>
            <a:ext cx="7776864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i="1" dirty="0" smtClean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Країна характеризується величезними обсягами експорту (понад 450 </a:t>
            </a:r>
            <a:r>
              <a:rPr lang="uk-UA" sz="2000" i="1" dirty="0" err="1" smtClean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млрд</a:t>
            </a:r>
            <a:r>
              <a:rPr lang="uk-UA" sz="2000" i="1" dirty="0" smtClean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дол. США) та імпорту (понад 350 </a:t>
            </a:r>
            <a:r>
              <a:rPr lang="uk-UA" sz="2000" i="1" dirty="0" err="1" smtClean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млрд</a:t>
            </a:r>
            <a:r>
              <a:rPr lang="uk-UA" sz="2000" i="1" dirty="0" smtClean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дол. США). В експорті Японії переважають машини й устаткування, судна, електронні прилади, метали і металовироби, хімічні продукти, товари легкої промисловості. Країна імпортує сировину для промисловості, продукти харчування, паливо.</a:t>
            </a:r>
          </a:p>
          <a:p>
            <a:r>
              <a:rPr lang="uk-UA" sz="2000" i="1" dirty="0" smtClean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Країна торгує з більшістю країн світу, традиційні торгові партнери — США і Канада, країни ЄС і Південно-Східної Азії, Китай.</a:t>
            </a:r>
          </a:p>
          <a:p>
            <a:r>
              <a:rPr lang="uk-UA" sz="2000" i="1" dirty="0" smtClean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Найважливіша тенденція зовнішньоекономічної діяльності країни — перехід від переважно зовнішньої торгівлі до інтенсивної інвестиційної діяльності. Експорт капіталу став головною формою зовнішньоекономічної діяльності, а Токійська фондова біржа є "фінансовим пульсом" планети.</a:t>
            </a:r>
            <a:endParaRPr lang="uk-UA" sz="2000" i="1" dirty="0">
              <a:solidFill>
                <a:schemeClr val="accent3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</p:spTree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51520" y="5013176"/>
            <a:ext cx="7467600" cy="1143000"/>
          </a:xfrm>
        </p:spPr>
        <p:txBody>
          <a:bodyPr/>
          <a:lstStyle/>
          <a:p>
            <a:endParaRPr lang="uk-UA" dirty="0"/>
          </a:p>
        </p:txBody>
      </p:sp>
      <p:pic>
        <p:nvPicPr>
          <p:cNvPr id="6" name="Содержимое 5" descr="japan_mt_fuji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7" name="Прямоугольник 6"/>
          <p:cNvSpPr/>
          <p:nvPr/>
        </p:nvSpPr>
        <p:spPr>
          <a:xfrm>
            <a:off x="467544" y="2204864"/>
            <a:ext cx="489654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5400" b="1" i="1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Найбільші міста</a:t>
            </a:r>
            <a:endParaRPr lang="uk-UA" sz="5400" b="1" i="1" dirty="0"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Содержимое 10" descr="101-Білий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4000" cy="6858000"/>
          </a:xfrm>
        </p:spPr>
      </p:pic>
      <p:pic>
        <p:nvPicPr>
          <p:cNvPr id="13" name="Содержимое 6" descr="japan_flag_Abali.ru_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0"/>
            <a:ext cx="8748464" cy="4941168"/>
          </a:xfrm>
          <a:prstGeom prst="rect">
            <a:avLst/>
          </a:prstGeom>
          <a:ln w="57150">
            <a:solidFill>
              <a:schemeClr val="bg1">
                <a:lumMod val="95000"/>
                <a:lumOff val="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Прямоугольник 15"/>
          <p:cNvSpPr/>
          <p:nvPr/>
        </p:nvSpPr>
        <p:spPr>
          <a:xfrm>
            <a:off x="0" y="5103674"/>
            <a:ext cx="9144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Прапор Японії — національний прапор Японії у вигляді червоного сонячного диску на білому тлі. Використовується з 1870 року. Затверджений 13 серпня 1999 року законом Японії про національний прапор і національний гімн.</a:t>
            </a:r>
            <a:br>
              <a:rPr lang="uk-UA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</a:br>
            <a:r>
              <a:rPr lang="uk-UA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Головний мотив японського прапора — червоний сонячний диск.  Кружальця, що уособлювали сонце, часто </a:t>
            </a:r>
            <a:r>
              <a:rPr lang="uk-UA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зображалися</a:t>
            </a:r>
            <a:r>
              <a:rPr lang="uk-UA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 на зброї, військових віялах, меблях тощо.</a:t>
            </a:r>
            <a:endParaRPr lang="uk-UA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itchFamily="18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99992" y="0"/>
            <a:ext cx="3384376" cy="1143000"/>
          </a:xfrm>
        </p:spPr>
        <p:txBody>
          <a:bodyPr>
            <a:noAutofit/>
          </a:bodyPr>
          <a:lstStyle/>
          <a:p>
            <a:r>
              <a:rPr lang="ru-RU" sz="5400" i="1" dirty="0" smtClean="0">
                <a:solidFill>
                  <a:schemeClr val="tx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1. </a:t>
            </a:r>
            <a:r>
              <a:rPr lang="ru-RU" sz="5400" i="1" dirty="0" err="1" smtClean="0">
                <a:solidFill>
                  <a:schemeClr val="tx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Токіо</a:t>
            </a:r>
            <a:endParaRPr lang="uk-UA" sz="5400" i="1" dirty="0">
              <a:solidFill>
                <a:schemeClr val="tx2">
                  <a:lumMod val="9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524328" y="548680"/>
            <a:ext cx="15654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 smtClean="0">
                <a:solidFill>
                  <a:schemeClr val="tx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8 949 447 </a:t>
            </a:r>
            <a:r>
              <a:rPr lang="ru-RU" i="1" dirty="0" err="1" smtClean="0">
                <a:solidFill>
                  <a:schemeClr val="tx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осіб</a:t>
            </a:r>
            <a:r>
              <a:rPr lang="ru-RU" i="1" dirty="0" smtClean="0">
                <a:solidFill>
                  <a:schemeClr val="tx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 </a:t>
            </a:r>
            <a:endParaRPr lang="uk-UA" dirty="0">
              <a:solidFill>
                <a:schemeClr val="tx2">
                  <a:lumMod val="9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Содержимое 4" descr="1362964350_world_japan_tokyo_nightlife_007637_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067944" cy="3645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Содержимое 9" descr="Hotel_Intercontinental_Bay_в_Токио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3645024"/>
            <a:ext cx="5127942" cy="32129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Содержимое 6" descr="1362964371_east_shinjuku_tokyo_japa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67944" y="908720"/>
            <a:ext cx="5076056" cy="2743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Содержимое 12" descr="tokio1.jpeg"/>
          <p:cNvPicPr>
            <a:picLocks noGrp="1" noChangeAspect="1"/>
          </p:cNvPicPr>
          <p:nvPr>
            <p:ph sz="half" idx="2"/>
          </p:nvPr>
        </p:nvPicPr>
        <p:blipFill>
          <a:blip r:embed="rId5" cstate="print"/>
          <a:stretch>
            <a:fillRect/>
          </a:stretch>
        </p:blipFill>
        <p:spPr>
          <a:xfrm>
            <a:off x="5148064" y="3645024"/>
            <a:ext cx="3995936" cy="32129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img_tokyo_3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572000" y="3789040"/>
            <a:ext cx="4572000" cy="30689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Содержимое 4" descr="Nochonoj_Toki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37444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Содержимое 8" descr="puteshestvie-po-tokio_5.jpg"/>
          <p:cNvPicPr>
            <a:picLocks noGrp="1" noChangeAspect="1"/>
          </p:cNvPicPr>
          <p:nvPr>
            <p:ph sz="half" idx="1"/>
          </p:nvPr>
        </p:nvPicPr>
        <p:blipFill>
          <a:blip r:embed="rId4" cstate="print"/>
          <a:stretch>
            <a:fillRect/>
          </a:stretch>
        </p:blipFill>
        <p:spPr>
          <a:xfrm>
            <a:off x="0" y="3789040"/>
            <a:ext cx="4644008" cy="30689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4048" y="404664"/>
            <a:ext cx="4608512" cy="1143000"/>
          </a:xfrm>
        </p:spPr>
        <p:txBody>
          <a:bodyPr>
            <a:normAutofit/>
          </a:bodyPr>
          <a:lstStyle/>
          <a:p>
            <a:pPr algn="ctr"/>
            <a:r>
              <a:rPr lang="ru-RU" i="1" dirty="0" smtClean="0">
                <a:solidFill>
                  <a:schemeClr val="tx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2. Йокогама</a:t>
            </a:r>
            <a:endParaRPr lang="uk-UA" i="1" dirty="0">
              <a:solidFill>
                <a:schemeClr val="tx2">
                  <a:lumMod val="9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6" name="Содержимое 5" descr="444229-2048x1270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652120" cy="40050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6948264" y="1772816"/>
            <a:ext cx="15456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 smtClean="0">
                <a:solidFill>
                  <a:schemeClr val="tx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3 689 603осіб</a:t>
            </a:r>
            <a:endParaRPr lang="uk-UA" i="1" dirty="0">
              <a:solidFill>
                <a:schemeClr val="tx2">
                  <a:lumMod val="9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itchFamily="34" charset="0"/>
            </a:endParaRPr>
          </a:p>
        </p:txBody>
      </p:sp>
      <p:pic>
        <p:nvPicPr>
          <p:cNvPr id="8" name="Содержимое 6" descr="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86400" y="2204864"/>
            <a:ext cx="3657600" cy="46531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Содержимое 9" descr="Japan-Yokohama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0" y="3933056"/>
            <a:ext cx="5508104" cy="31409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strips dir="ld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39752" y="188640"/>
            <a:ext cx="2602632" cy="1143000"/>
          </a:xfrm>
        </p:spPr>
        <p:txBody>
          <a:bodyPr>
            <a:normAutofit/>
          </a:bodyPr>
          <a:lstStyle/>
          <a:p>
            <a:r>
              <a:rPr lang="ru-RU" i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3. </a:t>
            </a:r>
            <a:r>
              <a:rPr lang="ru-RU" b="1" i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Осака</a:t>
            </a:r>
            <a:endParaRPr lang="uk-UA" b="1" i="1" dirty="0"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6" name="Содержимое 5" descr="gorod-osaka-2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124744"/>
            <a:ext cx="5148064" cy="5733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Содержимое 6" descr="images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148064" y="1196752"/>
            <a:ext cx="3995936" cy="5661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7308304" y="764704"/>
            <a:ext cx="14730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i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2 666 371осіб</a:t>
            </a:r>
            <a:endParaRPr lang="uk-UA" i="1" dirty="0"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itchFamily="34" charset="0"/>
            </a:endParaRP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images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-1" y="-1"/>
            <a:ext cx="4283969" cy="29286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Содержимое 5" descr="osaka_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11960" y="0"/>
            <a:ext cx="4932040" cy="29260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Содержимое 8" descr="osaka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0" y="2924944"/>
            <a:ext cx="9144000" cy="39330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checker dir="vert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404664"/>
            <a:ext cx="3240360" cy="1143000"/>
          </a:xfrm>
        </p:spPr>
        <p:txBody>
          <a:bodyPr>
            <a:noAutofit/>
          </a:bodyPr>
          <a:lstStyle/>
          <a:p>
            <a:r>
              <a:rPr lang="ru-RU" sz="4800" i="1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4. </a:t>
            </a:r>
            <a:r>
              <a:rPr lang="ru-RU" sz="4800" i="1" dirty="0" err="1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Наґоя</a:t>
            </a:r>
            <a:r>
              <a:rPr lang="ru-RU" sz="4800" i="1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sz="4800" dirty="0" smtClean="0"/>
              <a:t> </a:t>
            </a:r>
            <a:endParaRPr lang="uk-UA" sz="4800" dirty="0"/>
          </a:p>
        </p:txBody>
      </p:sp>
      <p:pic>
        <p:nvPicPr>
          <p:cNvPr id="6" name="Содержимое 5" descr="be1e5ac4b012f1fb5b5b32a8a8a49c32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419872" y="0"/>
            <a:ext cx="5724128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827584" y="1628800"/>
            <a:ext cx="15359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2 263 907 </a:t>
            </a:r>
            <a:r>
              <a:rPr lang="ru-RU" i="1" dirty="0" err="1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осіб</a:t>
            </a:r>
            <a:endParaRPr lang="uk-UA" i="1" dirty="0">
              <a:solidFill>
                <a:schemeClr val="accent6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itchFamily="34" charset="0"/>
            </a:endParaRPr>
          </a:p>
        </p:txBody>
      </p:sp>
      <p:pic>
        <p:nvPicPr>
          <p:cNvPr id="8" name="Содержимое 6" descr="173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204864"/>
            <a:ext cx="4067944" cy="46531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Содержимое 9" descr="Nagoya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4067944" y="3429000"/>
            <a:ext cx="5076056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randomBar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nagoya_3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3284984"/>
            <a:ext cx="9144000" cy="3573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Содержимое 5" descr="Nagoya12009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33569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437112"/>
            <a:ext cx="3466728" cy="1143000"/>
          </a:xfrm>
        </p:spPr>
        <p:txBody>
          <a:bodyPr/>
          <a:lstStyle/>
          <a:p>
            <a:r>
              <a:rPr lang="ru-RU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5. Саппоро</a:t>
            </a:r>
            <a:endParaRPr lang="uk-UA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6" name="Содержимое 5" descr="800px-Port_of_Kobe02s4100-w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3573016"/>
          </a:xfrm>
          <a:prstGeom prst="roundRect">
            <a:avLst>
              <a:gd name="adj" fmla="val 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Содержимое 6" descr="433554-2048x1356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3419872" y="3573016"/>
            <a:ext cx="5724128" cy="32849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899592" y="5661248"/>
            <a:ext cx="14895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 smtClean="0">
                <a:solidFill>
                  <a:srgbClr val="002060"/>
                </a:solidFill>
                <a:latin typeface="Impact" pitchFamily="34" charset="0"/>
              </a:rPr>
              <a:t>1 914 434 </a:t>
            </a:r>
            <a:r>
              <a:rPr lang="ru-RU" i="1" dirty="0" err="1" smtClean="0">
                <a:solidFill>
                  <a:srgbClr val="002060"/>
                </a:solidFill>
                <a:latin typeface="Impact" pitchFamily="34" charset="0"/>
              </a:rPr>
              <a:t>осіб</a:t>
            </a:r>
            <a:endParaRPr lang="uk-UA" i="1" dirty="0">
              <a:solidFill>
                <a:srgbClr val="002060"/>
              </a:solidFill>
              <a:latin typeface="Impact" pitchFamily="34" charset="0"/>
            </a:endParaRPr>
          </a:p>
        </p:txBody>
      </p:sp>
    </p:spTree>
  </p:cSld>
  <p:clrMapOvr>
    <a:masterClrMapping/>
  </p:clrMapOvr>
  <p:transition>
    <p:cover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5" descr="sapporo-snow-festival-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572000" cy="33569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Содержимое 4" descr="0_80552_6f81fb87_X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55976" y="0"/>
            <a:ext cx="4788024" cy="40050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Содержимое 11" descr="1384694920_s_130941286252936.jpeg"/>
          <p:cNvPicPr>
            <a:picLocks noGrp="1" noChangeAspect="1"/>
          </p:cNvPicPr>
          <p:nvPr>
            <p:ph sz="half" idx="1"/>
          </p:nvPr>
        </p:nvPicPr>
        <p:blipFill>
          <a:blip r:embed="rId4" cstate="print"/>
          <a:stretch>
            <a:fillRect/>
          </a:stretch>
        </p:blipFill>
        <p:spPr>
          <a:xfrm>
            <a:off x="0" y="3140968"/>
            <a:ext cx="4139952" cy="37170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Содержимое 12" descr="Ночной_вид_Саппоро.jpg"/>
          <p:cNvPicPr>
            <a:picLocks noGrp="1" noChangeAspect="1"/>
          </p:cNvPicPr>
          <p:nvPr>
            <p:ph sz="half" idx="2"/>
          </p:nvPr>
        </p:nvPicPr>
        <p:blipFill>
          <a:blip r:embed="rId5" cstate="print"/>
          <a:stretch>
            <a:fillRect/>
          </a:stretch>
        </p:blipFill>
        <p:spPr>
          <a:xfrm>
            <a:off x="3707904" y="3501008"/>
            <a:ext cx="5436096" cy="33569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cover dir="ld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6" name="Содержимое 5" descr="news-sapporosnowfestival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364088" y="0"/>
            <a:ext cx="3779912" cy="41490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Содержимое 4" descr="2d2a6196f32f499753b87250ba50dd6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67944" y="3861048"/>
            <a:ext cx="5076056" cy="29969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Содержимое 8" descr="japan_sapporo_snow_festival_2010_0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5292080" cy="39330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Содержимое 13" descr="Саппоро-фестиваль-снежных-скульптур-4.jpg"/>
          <p:cNvPicPr>
            <a:picLocks noGrp="1" noChangeAspect="1"/>
          </p:cNvPicPr>
          <p:nvPr>
            <p:ph sz="half" idx="1"/>
          </p:nvPr>
        </p:nvPicPr>
        <p:blipFill>
          <a:blip r:embed="rId5" cstate="print"/>
          <a:stretch>
            <a:fillRect/>
          </a:stretch>
        </p:blipFill>
        <p:spPr>
          <a:xfrm>
            <a:off x="0" y="3861048"/>
            <a:ext cx="4067944" cy="29969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0_25f51_578365d8_-1-XL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32129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0" y="3212976"/>
            <a:ext cx="565212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Імператорська печатка Японії - Символ у вигляді жовтої або помаранчевої 16-пелюстковою хризантеми. Починаючи з періоду </a:t>
            </a:r>
            <a:r>
              <a:rPr lang="uk-UA" sz="2000" b="1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Камакура</a:t>
            </a:r>
            <a:r>
              <a:rPr lang="uk-UA" sz="20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вважається емблемою японських імператорів і членів японської імператорської сім'ї. </a:t>
            </a:r>
          </a:p>
          <a:p>
            <a:r>
              <a:rPr lang="uk-UA" sz="20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Імператорська печатка іноді використовується як державного герба, хоча офіційного герба країни у Японії не існує</a:t>
            </a:r>
            <a:endParaRPr lang="uk-UA" sz="20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8" name="Содержимое 6" descr="Japan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86400" y="3200400"/>
            <a:ext cx="3657600" cy="3657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59_Luminaria_Kobe_20091-700x525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916149" cy="6858000"/>
          </a:xfrm>
        </p:spPr>
      </p:pic>
      <p:pic>
        <p:nvPicPr>
          <p:cNvPr id="7" name="Содержимое 6" descr="401px-Kobe_port_tower11s3200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868144" y="0"/>
            <a:ext cx="3275856" cy="6858000"/>
          </a:xfrm>
        </p:spPr>
      </p:pic>
      <p:sp>
        <p:nvSpPr>
          <p:cNvPr id="5" name="Прямоугольник 4"/>
          <p:cNvSpPr/>
          <p:nvPr/>
        </p:nvSpPr>
        <p:spPr>
          <a:xfrm>
            <a:off x="5004048" y="692696"/>
            <a:ext cx="15003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i="1" dirty="0" smtClean="0">
                <a:solidFill>
                  <a:srgbClr val="FFC000"/>
                </a:solidFill>
                <a:latin typeface="Impact" pitchFamily="34" charset="0"/>
              </a:rPr>
              <a:t>1 544 873 осіб</a:t>
            </a:r>
            <a:endParaRPr lang="uk-UA" i="1" dirty="0">
              <a:solidFill>
                <a:srgbClr val="FFC000"/>
              </a:solidFill>
              <a:latin typeface="Impact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619672" y="332656"/>
            <a:ext cx="32403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4800" b="1" i="1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6. Кобе </a:t>
            </a:r>
            <a:endParaRPr lang="uk-UA" sz="4800" b="1" i="1" dirty="0"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1342033527_cities_kyoto__japan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6" name="Прямоугольник 5"/>
          <p:cNvSpPr/>
          <p:nvPr/>
        </p:nvSpPr>
        <p:spPr>
          <a:xfrm>
            <a:off x="467544" y="188640"/>
            <a:ext cx="328487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5400" b="1" i="1" dirty="0" smtClean="0">
                <a:solidFill>
                  <a:schemeClr val="tx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7. Кіото </a:t>
            </a:r>
            <a:endParaRPr lang="uk-UA" sz="5400" b="1" i="1" dirty="0">
              <a:solidFill>
                <a:schemeClr val="tx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355976" y="620688"/>
            <a:ext cx="14857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i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 </a:t>
            </a:r>
            <a:r>
              <a:rPr lang="uk-UA" i="1" dirty="0" smtClean="0">
                <a:solidFill>
                  <a:schemeClr val="tx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1 474 473 осіб</a:t>
            </a:r>
            <a:endParaRPr lang="uk-UA" i="1" dirty="0">
              <a:solidFill>
                <a:schemeClr val="tx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itchFamily="34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5" descr="kiot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0" y="3471862"/>
            <a:ext cx="4572000" cy="33861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Содержимое 4" descr="f-100314215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46223" y="0"/>
            <a:ext cx="4897777" cy="3501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Содержимое 12" descr="world_japan_toji_temple__kyoto__japan1.jpg"/>
          <p:cNvPicPr>
            <a:picLocks noGrp="1" noChangeAspect="1"/>
          </p:cNvPicPr>
          <p:nvPr>
            <p:ph sz="half" idx="1"/>
          </p:nvPr>
        </p:nvPicPr>
        <p:blipFill>
          <a:blip r:embed="rId4" cstate="print"/>
          <a:stretch>
            <a:fillRect/>
          </a:stretch>
        </p:blipFill>
        <p:spPr>
          <a:xfrm>
            <a:off x="-1" y="0"/>
            <a:ext cx="4764021" cy="3573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Содержимое 11" descr="Kioto_Hram_Daigo_500.jpg"/>
          <p:cNvPicPr>
            <a:picLocks noGrp="1" noChangeAspect="1"/>
          </p:cNvPicPr>
          <p:nvPr>
            <p:ph sz="half" idx="2"/>
          </p:nvPr>
        </p:nvPicPr>
        <p:blipFill>
          <a:blip r:embed="rId5" cstate="print"/>
          <a:stretch>
            <a:fillRect/>
          </a:stretch>
        </p:blipFill>
        <p:spPr>
          <a:xfrm>
            <a:off x="0" y="3374994"/>
            <a:ext cx="4860032" cy="34830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Japan_Kyoto_Kinkakuji_DSC00117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6660232" cy="41490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Содержимое 5" descr="kyoto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3347864" y="3140968"/>
            <a:ext cx="5796136" cy="37170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1280x427xGrand-Hyatt-Fukuoka-Exterior.jpg.pagespeed.ic.WxHcE51RiV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3717032"/>
            <a:ext cx="9144000" cy="31409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Содержимое 5" descr="Fukuoka_Viewed_From_Minamiku_Observation_Deck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20050" y="0"/>
            <a:ext cx="9123950" cy="38610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6804248" y="1052736"/>
            <a:ext cx="15343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i="1" dirty="0" smtClean="0">
                <a:solidFill>
                  <a:schemeClr val="tx2">
                    <a:lumMod val="50000"/>
                  </a:schemeClr>
                </a:solidFill>
                <a:latin typeface="Impact" pitchFamily="34" charset="0"/>
              </a:rPr>
              <a:t>1 463 826 осіб</a:t>
            </a:r>
            <a:endParaRPr lang="uk-UA" i="1" dirty="0">
              <a:solidFill>
                <a:schemeClr val="tx2">
                  <a:lumMod val="50000"/>
                </a:schemeClr>
              </a:solidFill>
              <a:latin typeface="Impact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043608" y="476672"/>
            <a:ext cx="3600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4800" i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8. Фукуока</a:t>
            </a:r>
            <a:endParaRPr lang="uk-UA" sz="4800" i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ransition>
    <p:cover dir="ru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4" descr="2_10_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911825" cy="47251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Содержимое 5" descr="АКРОС_Фукуока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86400" y="2708920"/>
            <a:ext cx="3657600" cy="24306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Содержимое 11" descr="8955-200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5486400" y="0"/>
            <a:ext cx="3657600" cy="2743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Содержимое 13" descr="1280x427xHyatt-Regency-Fukuoka-Exterior-Courtyard.jpg.pagespeed.ic.thODNTpJEO.jpg"/>
          <p:cNvPicPr>
            <a:picLocks noGrp="1" noChangeAspect="1"/>
          </p:cNvPicPr>
          <p:nvPr>
            <p:ph sz="half" idx="1"/>
          </p:nvPr>
        </p:nvPicPr>
        <p:blipFill>
          <a:blip r:embed="rId5" cstate="print"/>
          <a:stretch>
            <a:fillRect/>
          </a:stretch>
        </p:blipFill>
        <p:spPr>
          <a:xfrm>
            <a:off x="0" y="4653136"/>
            <a:ext cx="9144000" cy="22048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Bankoboev.Ru_gorod_kavasaki_v_yaponii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</p:spPr>
      </p:pic>
      <p:sp>
        <p:nvSpPr>
          <p:cNvPr id="5" name="Прямоугольник 4"/>
          <p:cNvSpPr/>
          <p:nvPr/>
        </p:nvSpPr>
        <p:spPr>
          <a:xfrm>
            <a:off x="4572000" y="332656"/>
            <a:ext cx="332975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400" b="1" i="1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9. Кавасакі</a:t>
            </a:r>
            <a:endParaRPr lang="uk-UA" sz="4400" b="1" i="1" dirty="0">
              <a:solidFill>
                <a:schemeClr val="accent6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228184" y="1268760"/>
            <a:ext cx="14977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i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Impact" pitchFamily="34" charset="0"/>
              </a:rPr>
              <a:t>1 425 678 осіб</a:t>
            </a:r>
            <a:endParaRPr lang="uk-UA" i="1" dirty="0">
              <a:solidFill>
                <a:schemeClr val="accent6">
                  <a:lumMod val="40000"/>
                  <a:lumOff val="60000"/>
                </a:schemeClr>
              </a:solidFill>
              <a:latin typeface="Impact" pitchFamily="34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Saitama_montage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-1" y="1"/>
            <a:ext cx="4716017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Содержимое 5" descr="104528_origina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0"/>
            <a:ext cx="4572000" cy="27089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Содержимое 10" descr="Alley_in_Kawagoe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4572000" y="4365104"/>
            <a:ext cx="4572000" cy="24928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Прямоугольник 11"/>
          <p:cNvSpPr/>
          <p:nvPr/>
        </p:nvSpPr>
        <p:spPr>
          <a:xfrm>
            <a:off x="4788024" y="2924944"/>
            <a:ext cx="305564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10. </a:t>
            </a:r>
            <a:r>
              <a:rPr lang="uk-UA" sz="36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Сайтама</a:t>
            </a:r>
            <a:endParaRPr lang="uk-UA" sz="36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372200" y="3717032"/>
            <a:ext cx="14911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i="1" dirty="0" smtClean="0">
                <a:latin typeface="Impact" pitchFamily="34" charset="0"/>
              </a:rPr>
              <a:t>1 222 910 осіб</a:t>
            </a:r>
            <a:endParaRPr lang="uk-UA" i="1" dirty="0">
              <a:latin typeface="Impact" pitchFamily="34" charset="0"/>
            </a:endParaRPr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different7-5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4" name="Прямоугольник 3"/>
          <p:cNvSpPr/>
          <p:nvPr/>
        </p:nvSpPr>
        <p:spPr>
          <a:xfrm>
            <a:off x="899592" y="548680"/>
            <a:ext cx="465084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b="1" i="1" dirty="0" smtClean="0">
                <a:solidFill>
                  <a:schemeClr val="tx1">
                    <a:lumMod val="65000"/>
                  </a:schemeClr>
                </a:solidFill>
                <a:latin typeface="Comic Sans MS" pitchFamily="66" charset="0"/>
              </a:rPr>
              <a:t>Визначні пам’ятки Японії</a:t>
            </a:r>
          </a:p>
          <a:p>
            <a:pPr algn="ctr"/>
            <a:endParaRPr lang="uk-UA" sz="3200" i="1" dirty="0">
              <a:solidFill>
                <a:schemeClr val="tx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</p:spTree>
  </p:cSld>
  <p:clrMapOvr>
    <a:masterClrMapping/>
  </p:clrMapOvr>
  <p:transition>
    <p:cover dir="lu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Содержимое 7" descr="different1-8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9" name="Прямоугольник 8"/>
          <p:cNvSpPr/>
          <p:nvPr/>
        </p:nvSpPr>
        <p:spPr>
          <a:xfrm>
            <a:off x="0" y="548680"/>
            <a:ext cx="9144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i="1" dirty="0" smtClean="0">
                <a:latin typeface="Constantia" pitchFamily="18" charset="0"/>
              </a:rPr>
              <a:t>Цей пам’ятник можна віднести до трагічних пам’яток Японії. Меморіал стоїть в пам’ять про тих, чиї життя забрала атомна бомба, скинута на Хіросіму 6 серпня 1945. Розташований в парку меморіал Купол </a:t>
            </a:r>
            <a:r>
              <a:rPr lang="uk-UA" i="1" dirty="0" err="1" smtClean="0">
                <a:latin typeface="Constantia" pitchFamily="18" charset="0"/>
              </a:rPr>
              <a:t>Гембаку</a:t>
            </a:r>
            <a:r>
              <a:rPr lang="uk-UA" i="1" dirty="0" smtClean="0">
                <a:latin typeface="Constantia" pitchFamily="18" charset="0"/>
              </a:rPr>
              <a:t> – це єдина будівля, що залишився уцілілим після вибуху. Це суворе нагадування про світ у війні, про важливість людських життів і про безневинні жертви.</a:t>
            </a:r>
            <a:endParaRPr lang="uk-UA" i="1" dirty="0">
              <a:latin typeface="Constantia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619672" y="0"/>
            <a:ext cx="541686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800" b="1" i="1" dirty="0" smtClean="0">
                <a:latin typeface="Georgia" pitchFamily="18" charset="0"/>
              </a:rPr>
              <a:t>Меморіал світу в Хіросімі</a:t>
            </a:r>
            <a:endParaRPr lang="uk-UA" sz="2800" i="1" dirty="0">
              <a:latin typeface="Georgia" pitchFamily="18" charset="0"/>
            </a:endParaRPr>
          </a:p>
        </p:txBody>
      </p:sp>
    </p:spTree>
  </p:cSld>
  <p:clrMapOvr>
    <a:masterClrMapping/>
  </p:clrMapOvr>
  <p:transition>
    <p:wheel spokes="2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4978896" cy="980728"/>
          </a:xfrm>
        </p:spPr>
        <p:txBody>
          <a:bodyPr/>
          <a:lstStyle/>
          <a:p>
            <a:r>
              <a:rPr lang="uk-UA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Природні ресури</a:t>
            </a:r>
            <a:endParaRPr lang="uk-UA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860032" y="260648"/>
            <a:ext cx="430156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600" b="1" i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Корисні копалини</a:t>
            </a:r>
            <a:endParaRPr lang="uk-UA" sz="3600" b="1" i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836712"/>
            <a:ext cx="91440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i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Японія бідна на мінерально-сировинні ресурси. Промислове значення мають тільки кам'яне вугілля, незначні запаси нафти, газу, руди кольорових металів (мідь, свинець, миш'як, вісмут, цинк). Хімічна промисловість використовує власну сірку, будівельна — доломіт, гіпс, вапняки. Потреби у більшості видів мінеральної сировини забезпечуються за рахунок імпорту: нафти і газу — понад 99 %, кам'яного Вугілля — на 90 %, міді — на 3/4, залізної руди — на 99,9 %, більше, ніж на ' половину — свинцю та цинку.</a:t>
            </a:r>
            <a:endParaRPr lang="uk-UA" b="1" i="1" dirty="0"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3140968"/>
            <a:ext cx="486003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i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У Японії відкрито понад</a:t>
            </a:r>
            <a:r>
              <a:rPr lang="uk-UA" b="1" i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 200 </a:t>
            </a:r>
            <a:r>
              <a:rPr lang="uk-UA" b="1" i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дрібних родовищ нафти і газу, а також 10 на шельфі. Понад</a:t>
            </a:r>
            <a:r>
              <a:rPr lang="uk-UA" b="1" i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 150 </a:t>
            </a:r>
            <a:r>
              <a:rPr lang="uk-UA" b="1" i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родовищ розташовані на північному заході острова Хонсю і акваторії Японського моря в басейні </a:t>
            </a:r>
            <a:r>
              <a:rPr lang="uk-UA" b="1" i="1" dirty="0" err="1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Уецу</a:t>
            </a:r>
            <a:r>
              <a:rPr lang="uk-UA" b="1" i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.</a:t>
            </a:r>
          </a:p>
          <a:p>
            <a:r>
              <a:rPr lang="uk-UA" b="1" i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Найбільші родовища басейну — </a:t>
            </a:r>
            <a:r>
              <a:rPr lang="uk-UA" b="1" i="1" dirty="0" err="1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Аґі-Окі</a:t>
            </a:r>
            <a:r>
              <a:rPr lang="uk-UA" b="1" i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 та </a:t>
            </a:r>
            <a:r>
              <a:rPr lang="uk-UA" b="1" i="1" dirty="0" err="1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Кубікі</a:t>
            </a:r>
            <a:r>
              <a:rPr lang="uk-UA" b="1" i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, початкові добувні запаси яких до</a:t>
            </a:r>
            <a:r>
              <a:rPr lang="uk-UA" b="1" i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 10 </a:t>
            </a:r>
            <a:r>
              <a:rPr lang="uk-UA" b="1" i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мільйонів т вуглеводнів. У </a:t>
            </a:r>
            <a:r>
              <a:rPr lang="uk-UA" b="1" i="1" dirty="0" err="1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Ісікарі-Західно-Сахалінському</a:t>
            </a:r>
            <a:r>
              <a:rPr lang="uk-UA" b="1" i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 басейні, є нафтогазоносні утворення нижнього та середнього міоцену.</a:t>
            </a:r>
            <a:endParaRPr lang="uk-UA" b="1" i="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pic>
        <p:nvPicPr>
          <p:cNvPr id="9" name="Содержимое 8" descr="136306944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788024" y="2708920"/>
            <a:ext cx="4355976" cy="41490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7" name="Содержимое 16" descr="005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18" name="Прямоугольник 17"/>
          <p:cNvSpPr/>
          <p:nvPr/>
        </p:nvSpPr>
        <p:spPr>
          <a:xfrm>
            <a:off x="683568" y="6150114"/>
            <a:ext cx="846043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4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Мавпячий парк </a:t>
            </a:r>
            <a:r>
              <a:rPr lang="uk-UA" sz="40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Джігокудані</a:t>
            </a:r>
            <a:endParaRPr lang="uk-UA" sz="4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</p:spTree>
  </p:cSld>
  <p:clrMapOvr>
    <a:masterClrMapping/>
  </p:clrMapOvr>
  <p:transition>
    <p:push dir="d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Тайські-мавпи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491881" y="0"/>
            <a:ext cx="5652120" cy="3573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Содержимое 11" descr="MACAQUES_B434_240683_0002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3491880" y="3573016"/>
            <a:ext cx="5652120" cy="32849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0" y="0"/>
            <a:ext cx="3563888" cy="74174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uk-UA" sz="20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Парк </a:t>
            </a:r>
            <a:r>
              <a:rPr lang="uk-UA" sz="2000" b="1" i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Джігокудані</a:t>
            </a:r>
            <a:r>
              <a:rPr lang="uk-UA" sz="2000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 </a:t>
            </a:r>
            <a:r>
              <a:rPr lang="uk-UA" sz="2000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відомий своїми гарячими областями. Назва </a:t>
            </a:r>
            <a:r>
              <a:rPr lang="uk-UA" sz="2000" i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Джігокудані</a:t>
            </a:r>
            <a:r>
              <a:rPr lang="uk-UA" sz="2000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 дослівно означає: «Долина Ада». Ця назва було закріплено за парком через пари і киплячої води, яка струмує з мерзлої землі, оточеної крутими скелями і холодними лісами. Парк славиться також великий популяцією диких японських макак , які відправляються в долину взимку, коли сніг покриває парк. Мавпи спускаються з стрімких скель і з лісу, щоб погрітися біля теплих джерел, але ввечері повертаються назад. Подивитися на це збираються тисячі туристів.</a:t>
            </a:r>
          </a:p>
          <a:p>
            <a:r>
              <a:rPr lang="uk-UA" dirty="0" smtClean="0"/>
              <a:t/>
            </a:r>
            <a:br>
              <a:rPr lang="uk-UA" dirty="0" smtClean="0"/>
            </a:br>
            <a:endParaRPr lang="uk-UA" dirty="0"/>
          </a:p>
        </p:txBody>
      </p:sp>
    </p:spTree>
  </p:cSld>
  <p:clrMapOvr>
    <a:masterClrMapping/>
  </p:clrMapOvr>
  <p:transition>
    <p:cover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Содержимое 7" descr="kiemidzu-dera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1" cy="32849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Содержимое 9" descr="1362765294_kiyomizu-dera-kyoto2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3212976"/>
            <a:ext cx="9144000" cy="3645024"/>
          </a:xfrm>
        </p:spPr>
      </p:pic>
      <p:sp>
        <p:nvSpPr>
          <p:cNvPr id="11" name="Прямоугольник 10"/>
          <p:cNvSpPr/>
          <p:nvPr/>
        </p:nvSpPr>
        <p:spPr>
          <a:xfrm>
            <a:off x="395536" y="332656"/>
            <a:ext cx="333456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200" b="1" i="1" dirty="0" err="1" smtClean="0">
                <a:solidFill>
                  <a:srgbClr val="FF5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Кіемідзу-дера</a:t>
            </a:r>
            <a:endParaRPr lang="uk-UA" sz="3200" i="1" dirty="0">
              <a:solidFill>
                <a:srgbClr val="FF5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6" descr="1348140704_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4000" cy="6858000"/>
          </a:xfrm>
        </p:spPr>
      </p:pic>
      <p:sp>
        <p:nvSpPr>
          <p:cNvPr id="8" name="Прямоугольник 7"/>
          <p:cNvSpPr/>
          <p:nvPr/>
        </p:nvSpPr>
        <p:spPr>
          <a:xfrm>
            <a:off x="0" y="0"/>
            <a:ext cx="4644008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Замок </a:t>
            </a:r>
            <a:r>
              <a:rPr lang="uk-UA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Хімедзі</a:t>
            </a:r>
            <a:r>
              <a:rPr lang="uk-UA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 вважається кращим існуючим прикладом японської архітектури замків і найбільш відвідуваною архітектурною пам’яткою </a:t>
            </a:r>
          </a:p>
          <a:p>
            <a:r>
              <a:rPr lang="uk-UA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Японії. Він був укріплений від ворогів</a:t>
            </a:r>
          </a:p>
          <a:p>
            <a:r>
              <a:rPr lang="uk-UA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 в епоху феодалізму, багато</a:t>
            </a:r>
          </a:p>
          <a:p>
            <a:r>
              <a:rPr lang="uk-UA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 разів добудовувався і</a:t>
            </a:r>
          </a:p>
          <a:p>
            <a:r>
              <a:rPr lang="uk-UA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 реконструювався </a:t>
            </a:r>
          </a:p>
          <a:p>
            <a:r>
              <a:rPr lang="uk-UA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протягом </a:t>
            </a:r>
          </a:p>
          <a:p>
            <a:r>
              <a:rPr lang="uk-UA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різних століть,</a:t>
            </a:r>
          </a:p>
          <a:p>
            <a:r>
              <a:rPr lang="uk-UA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 тому відображає </a:t>
            </a:r>
          </a:p>
          <a:p>
            <a:r>
              <a:rPr lang="uk-UA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різні періоди дизайну. </a:t>
            </a:r>
          </a:p>
          <a:p>
            <a:r>
              <a:rPr lang="uk-UA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Цей замок пережив</a:t>
            </a:r>
          </a:p>
          <a:p>
            <a:r>
              <a:rPr lang="uk-UA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 бомбардування</a:t>
            </a:r>
          </a:p>
          <a:p>
            <a:r>
              <a:rPr lang="uk-UA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 Другої світової війни.</a:t>
            </a:r>
            <a:endParaRPr lang="uk-UA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Содержимое 3" descr="zamki_azii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27384"/>
            <a:ext cx="9144000" cy="6858000"/>
          </a:xfrm>
        </p:spPr>
      </p:pic>
      <p:sp>
        <p:nvSpPr>
          <p:cNvPr id="5" name="Прямоугольник 4"/>
          <p:cNvSpPr/>
          <p:nvPr/>
        </p:nvSpPr>
        <p:spPr>
          <a:xfrm>
            <a:off x="5652120" y="188640"/>
            <a:ext cx="3312368" cy="1296144"/>
          </a:xfrm>
          <a:prstGeom prst="rect">
            <a:avLst/>
          </a:prstGeom>
        </p:spPr>
        <p:txBody>
          <a:bodyPr wrap="none">
            <a:prstTxWarp prst="textCascadeDown">
              <a:avLst>
                <a:gd name="adj" fmla="val 58636"/>
              </a:avLst>
            </a:prstTxWarp>
            <a:spAutoFit/>
          </a:bodyPr>
          <a:lstStyle/>
          <a:p>
            <a:r>
              <a:rPr lang="uk-UA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Замок </a:t>
            </a:r>
            <a:r>
              <a:rPr lang="uk-UA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Хімедзі</a:t>
            </a:r>
            <a:endParaRPr lang="uk-UA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World_Japan_Himeji-jo_Castle__Himeji__Kinki__Japan_007875_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611893" y="1412776"/>
            <a:ext cx="5532107" cy="5445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Содержимое 5" descr="zm_2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0" y="1340768"/>
            <a:ext cx="3779912" cy="5517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0" y="0"/>
            <a:ext cx="932452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i="1" dirty="0" smtClean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Замок </a:t>
            </a:r>
            <a:r>
              <a:rPr lang="uk-UA" i="1" dirty="0" err="1" smtClean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Хімедзі</a:t>
            </a:r>
            <a:r>
              <a:rPr lang="uk-UA" i="1" dirty="0" smtClean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вважається кращим існуючим прикладом японської архітектури замків і найбільш відвідуваною архітектурною пам’яткою Японії. Він був укріплений від ворогів в епоху феодалізму, багато разів добудовувався і реконструювався протягом різних століть, тому відображає різні періоди дизайну. Цей замок пережив бомбардування Другої світової війни.</a:t>
            </a:r>
            <a:endParaRPr lang="uk-UA" i="1" dirty="0"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6" descr="Kamakura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10" name="Прямоугольник 9"/>
          <p:cNvSpPr/>
          <p:nvPr/>
        </p:nvSpPr>
        <p:spPr>
          <a:xfrm>
            <a:off x="3890639" y="6093296"/>
            <a:ext cx="525336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800" b="1" i="1" dirty="0" smtClean="0">
                <a:solidFill>
                  <a:srgbClr val="FFFF00"/>
                </a:solidFill>
                <a:latin typeface="Georgia" pitchFamily="18" charset="0"/>
              </a:rPr>
              <a:t>Великий Будда </a:t>
            </a:r>
            <a:r>
              <a:rPr lang="uk-UA" sz="2800" b="1" i="1" dirty="0" err="1" smtClean="0">
                <a:solidFill>
                  <a:srgbClr val="FFFF00"/>
                </a:solidFill>
                <a:latin typeface="Georgia" pitchFamily="18" charset="0"/>
              </a:rPr>
              <a:t>Камакура</a:t>
            </a:r>
            <a:endParaRPr lang="uk-UA" sz="2800" i="1" dirty="0">
              <a:solidFill>
                <a:srgbClr val="FFFF00"/>
              </a:solidFill>
              <a:latin typeface="Georgia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0" y="0"/>
            <a:ext cx="3707904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Великий Будда </a:t>
            </a:r>
            <a:r>
              <a:rPr lang="ru-RU" b="1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Камакура</a:t>
            </a:r>
            <a:r>
              <a:rPr lang="ru-RU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 – </a:t>
            </a:r>
            <a:r>
              <a:rPr lang="ru-RU" b="1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колосальний</a:t>
            </a:r>
            <a:r>
              <a:rPr lang="ru-RU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 </a:t>
            </a:r>
            <a:r>
              <a:rPr lang="ru-RU" b="1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пам’ятник</a:t>
            </a:r>
            <a:r>
              <a:rPr lang="ru-RU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 </a:t>
            </a:r>
            <a:r>
              <a:rPr lang="ru-RU" b="1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культури</a:t>
            </a:r>
            <a:r>
              <a:rPr lang="ru-RU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. </a:t>
            </a:r>
            <a:r>
              <a:rPr lang="ru-RU" b="1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Бронзовий</a:t>
            </a:r>
            <a:r>
              <a:rPr lang="ru-RU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 Будда становить 13 </a:t>
            </a:r>
            <a:r>
              <a:rPr lang="ru-RU" b="1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метрів</a:t>
            </a:r>
            <a:r>
              <a:rPr lang="ru-RU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 у </a:t>
            </a:r>
            <a:r>
              <a:rPr lang="ru-RU" b="1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висоту</a:t>
            </a:r>
            <a:endParaRPr lang="ru-RU" b="1" i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  <a:p>
            <a:r>
              <a:rPr lang="ru-RU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 </a:t>
            </a:r>
            <a:r>
              <a:rPr lang="ru-RU" b="1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і</a:t>
            </a:r>
            <a:r>
              <a:rPr lang="ru-RU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 </a:t>
            </a:r>
            <a:r>
              <a:rPr lang="ru-RU" b="1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важить</a:t>
            </a:r>
            <a:r>
              <a:rPr lang="ru-RU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 93 </a:t>
            </a:r>
            <a:r>
              <a:rPr lang="ru-RU" b="1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тонни</a:t>
            </a:r>
            <a:r>
              <a:rPr lang="ru-RU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. Статуя</a:t>
            </a:r>
          </a:p>
          <a:p>
            <a:r>
              <a:rPr lang="ru-RU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 </a:t>
            </a:r>
            <a:r>
              <a:rPr lang="ru-RU" b="1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датується</a:t>
            </a:r>
            <a:r>
              <a:rPr lang="ru-RU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 1252 роком. </a:t>
            </a:r>
            <a:r>
              <a:rPr lang="ru-RU" b="1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Спочатку</a:t>
            </a:r>
            <a:endParaRPr lang="ru-RU" b="1" i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  <a:p>
            <a:r>
              <a:rPr lang="ru-RU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 вона </a:t>
            </a:r>
            <a:r>
              <a:rPr lang="ru-RU" b="1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розміщувалася</a:t>
            </a:r>
            <a:r>
              <a:rPr lang="ru-RU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 в невеликому </a:t>
            </a:r>
            <a:r>
              <a:rPr lang="ru-RU" b="1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дерев’яному</a:t>
            </a:r>
            <a:r>
              <a:rPr lang="ru-RU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 </a:t>
            </a:r>
            <a:r>
              <a:rPr lang="ru-RU" b="1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храмі</a:t>
            </a:r>
            <a:r>
              <a:rPr lang="ru-RU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 Великого </a:t>
            </a:r>
            <a:r>
              <a:rPr lang="ru-RU" b="1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Будди</a:t>
            </a:r>
            <a:r>
              <a:rPr lang="ru-RU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,</a:t>
            </a:r>
          </a:p>
          <a:p>
            <a:r>
              <a:rPr lang="ru-RU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 </a:t>
            </a:r>
            <a:r>
              <a:rPr lang="ru-RU" b="1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але</a:t>
            </a:r>
            <a:r>
              <a:rPr lang="ru-RU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 зараз </a:t>
            </a:r>
            <a:r>
              <a:rPr lang="ru-RU" b="1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стоїть</a:t>
            </a:r>
            <a:r>
              <a:rPr lang="ru-RU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 на </a:t>
            </a:r>
            <a:r>
              <a:rPr lang="ru-RU" b="1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відкритому</a:t>
            </a:r>
            <a:r>
              <a:rPr lang="ru-RU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 </a:t>
            </a:r>
            <a:r>
              <a:rPr lang="ru-RU" b="1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майданчику</a:t>
            </a:r>
            <a:r>
              <a:rPr lang="ru-RU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, так як </a:t>
            </a:r>
            <a:r>
              <a:rPr lang="ru-RU" b="1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початкове</a:t>
            </a:r>
            <a:r>
              <a:rPr lang="ru-RU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 </a:t>
            </a:r>
            <a:r>
              <a:rPr lang="ru-RU" b="1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місце</a:t>
            </a:r>
            <a:r>
              <a:rPr lang="ru-RU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 </a:t>
            </a:r>
            <a:r>
              <a:rPr lang="ru-RU" b="1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розміщення</a:t>
            </a:r>
            <a:r>
              <a:rPr lang="ru-RU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 </a:t>
            </a:r>
            <a:r>
              <a:rPr lang="ru-RU" b="1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було</a:t>
            </a:r>
            <a:r>
              <a:rPr lang="ru-RU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 </a:t>
            </a:r>
            <a:r>
              <a:rPr lang="ru-RU" b="1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змито</a:t>
            </a:r>
            <a:r>
              <a:rPr lang="ru-RU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 </a:t>
            </a:r>
            <a:r>
              <a:rPr lang="ru-RU" b="1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цунамі</a:t>
            </a:r>
            <a:r>
              <a:rPr lang="ru-RU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 15 </a:t>
            </a:r>
            <a:r>
              <a:rPr lang="ru-RU" b="1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століття</a:t>
            </a:r>
            <a:r>
              <a:rPr lang="ru-RU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.</a:t>
            </a:r>
            <a:endParaRPr lang="uk-UA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0_a2123_da746fc4_XXXL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6" name="Прямоугольник 5"/>
          <p:cNvSpPr/>
          <p:nvPr/>
        </p:nvSpPr>
        <p:spPr>
          <a:xfrm>
            <a:off x="4644008" y="5877272"/>
            <a:ext cx="432201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000" b="1" i="1" dirty="0" smtClean="0">
                <a:solidFill>
                  <a:schemeClr val="bg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Храм </a:t>
            </a:r>
            <a:r>
              <a:rPr lang="uk-UA" sz="4000" b="1" i="1" dirty="0" err="1" smtClean="0">
                <a:solidFill>
                  <a:schemeClr val="bg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Тодайдзі</a:t>
            </a:r>
            <a:endParaRPr lang="uk-UA" sz="4000" i="1" dirty="0">
              <a:solidFill>
                <a:schemeClr val="bg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</p:spTree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a9149c65cfee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3347864" y="0"/>
            <a:ext cx="5796136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Содержимое 7" descr="1221466740_2_large.pn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3707904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3851920" y="90498"/>
            <a:ext cx="518457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i="1" dirty="0" smtClean="0">
                <a:solidFill>
                  <a:schemeClr val="bg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Храм </a:t>
            </a:r>
            <a:r>
              <a:rPr lang="uk-UA" i="1" dirty="0" err="1" smtClean="0">
                <a:solidFill>
                  <a:schemeClr val="bg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Тодайдзі</a:t>
            </a:r>
            <a:r>
              <a:rPr lang="uk-UA" i="1" dirty="0" smtClean="0">
                <a:solidFill>
                  <a:schemeClr val="bg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 є справжнім інженерним подвигом. Це не тільки найбільше дерев’яна будівля в світі, цей храм також є домом для найбільшої бронзової статуї Будди в світі. Входить до числа найвідоміших храмів Азії .</a:t>
            </a:r>
            <a:endParaRPr lang="uk-UA" i="1" dirty="0">
              <a:solidFill>
                <a:schemeClr val="bg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</p:spTree>
  </p:cSld>
  <p:clrMapOvr>
    <a:masterClrMapping/>
  </p:clrMapOvr>
  <p:transition>
    <p:cover dir="ld"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657x340px-3035937234c1ccc7e04914768157639 (1)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6" name="Прямоугольник 5"/>
          <p:cNvSpPr/>
          <p:nvPr/>
        </p:nvSpPr>
        <p:spPr>
          <a:xfrm>
            <a:off x="5220072" y="332656"/>
            <a:ext cx="3923928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i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Constantia" pitchFamily="18" charset="0"/>
              </a:rPr>
              <a:t>Токійська вежа є свідченням розвитку технологій в сучасному житті. Токійська вежа сконструйована за аналогом Ейфелевої вежі . Відвідувачі можуть піднятися на вежу й побачити панорамний вид Токіо і прилеглих районів, а також відвідати магазини та ресторани. Це одна із самих сучасних пам’яток Японії.</a:t>
            </a:r>
            <a:endParaRPr lang="uk-UA" i="1" dirty="0">
              <a:solidFill>
                <a:schemeClr val="accent3">
                  <a:lumMod val="60000"/>
                  <a:lumOff val="40000"/>
                </a:schemeClr>
              </a:solidFill>
              <a:latin typeface="Constantia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 rot="20929283">
            <a:off x="14577" y="1984098"/>
            <a:ext cx="4268382" cy="584775"/>
          </a:xfrm>
          <a:prstGeom prst="rect">
            <a:avLst/>
          </a:prstGeom>
        </p:spPr>
        <p:txBody>
          <a:bodyPr wrap="none">
            <a:prstTxWarp prst="textPlain">
              <a:avLst/>
            </a:prstTxWarp>
            <a:spAutoFit/>
          </a:bodyPr>
          <a:lstStyle/>
          <a:p>
            <a:r>
              <a:rPr lang="uk-UA" sz="4000" b="1" i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Georgia" pitchFamily="18" charset="0"/>
              </a:rPr>
              <a:t>Токійська вежа</a:t>
            </a:r>
            <a:r>
              <a:rPr lang="uk-UA" sz="4000" b="1" i="1" dirty="0" smtClean="0">
                <a:latin typeface="Georgia" pitchFamily="18" charset="0"/>
              </a:rPr>
              <a:t>.</a:t>
            </a:r>
            <a:endParaRPr lang="uk-UA" sz="4000" i="1" dirty="0">
              <a:latin typeface="Georgia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Запаси вугілля в Японії відносно невеликі. Найбільший вугільний басейн – Ісікарі. Тут вугленосність пов'язана з палеогеновими гірськими породами. Вугілля від суббітумінозного до коксівного. Друге місце за запасами займають вугільні басейни острова Кюсю (Чікухо, Фукуока, Міїке, Сакіто-Мацусіма, Такасіма, </a:t>
            </a:r>
            <a:r>
              <a:rPr lang="uk-UA" sz="2000" b="1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Сасебо</a:t>
            </a:r>
            <a:r>
              <a:rPr lang="uk-UA" sz="20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).</a:t>
            </a:r>
            <a:endParaRPr lang="uk-UA" sz="20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572000" y="1556792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 </a:t>
            </a:r>
            <a:r>
              <a:rPr lang="ru-RU" sz="2000" b="1" i="1" dirty="0" err="1" smtClean="0">
                <a:solidFill>
                  <a:srgbClr val="FF66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Родовища</a:t>
            </a:r>
            <a:r>
              <a:rPr lang="ru-RU" sz="2000" b="1" i="1" dirty="0" smtClean="0">
                <a:solidFill>
                  <a:srgbClr val="FF66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 </a:t>
            </a:r>
            <a:r>
              <a:rPr lang="ru-RU" sz="2000" b="1" i="1" dirty="0" err="1" smtClean="0">
                <a:solidFill>
                  <a:srgbClr val="FF66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уранових</a:t>
            </a:r>
            <a:r>
              <a:rPr lang="ru-RU" sz="2000" b="1" i="1" dirty="0" smtClean="0">
                <a:solidFill>
                  <a:srgbClr val="FF66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 руд </a:t>
            </a:r>
            <a:r>
              <a:rPr lang="ru-RU" sz="2000" b="1" i="1" dirty="0" err="1" smtClean="0">
                <a:solidFill>
                  <a:srgbClr val="FF66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розташовані</a:t>
            </a:r>
            <a:r>
              <a:rPr lang="ru-RU" sz="2000" b="1" i="1" dirty="0" smtClean="0">
                <a:solidFill>
                  <a:srgbClr val="FF66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 на </a:t>
            </a:r>
            <a:r>
              <a:rPr lang="ru-RU" sz="2000" b="1" i="1" dirty="0" err="1" smtClean="0">
                <a:solidFill>
                  <a:srgbClr val="FF66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острові</a:t>
            </a:r>
            <a:r>
              <a:rPr lang="ru-RU" sz="2000" b="1" i="1" dirty="0" smtClean="0">
                <a:solidFill>
                  <a:srgbClr val="FF66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 Хонсю.</a:t>
            </a:r>
            <a:endParaRPr lang="uk-UA" sz="2000" b="1" i="1" dirty="0">
              <a:solidFill>
                <a:srgbClr val="FF66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572000" y="2204864"/>
            <a:ext cx="4572000" cy="224676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r>
              <a:rPr lang="ru-RU" sz="2000" b="1" i="1" dirty="0" err="1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Близько</a:t>
            </a:r>
            <a:r>
              <a:rPr lang="ru-RU" sz="2000" b="1" i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 20% </a:t>
            </a:r>
            <a:r>
              <a:rPr lang="ru-RU" sz="2000" b="1" i="1" dirty="0" err="1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загальних</a:t>
            </a:r>
            <a:r>
              <a:rPr lang="ru-RU" sz="2000" b="1" i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 </a:t>
            </a:r>
            <a:r>
              <a:rPr lang="ru-RU" sz="2000" b="1" i="1" dirty="0" err="1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запасів</a:t>
            </a:r>
            <a:r>
              <a:rPr lang="ru-RU" sz="2000" b="1" i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 </a:t>
            </a:r>
            <a:r>
              <a:rPr lang="ru-RU" sz="2000" b="1" i="1" dirty="0" err="1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залізняку</a:t>
            </a:r>
            <a:r>
              <a:rPr lang="ru-RU" sz="2000" b="1" i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 </a:t>
            </a:r>
            <a:r>
              <a:rPr lang="ru-RU" sz="2000" b="1" i="1" dirty="0" err="1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країни</a:t>
            </a:r>
            <a:r>
              <a:rPr lang="ru-RU" sz="2000" b="1" i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 </a:t>
            </a:r>
            <a:r>
              <a:rPr lang="ru-RU" sz="2000" b="1" i="1" dirty="0" err="1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укладено</a:t>
            </a:r>
            <a:r>
              <a:rPr lang="ru-RU" sz="2000" b="1" i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 в </a:t>
            </a:r>
            <a:r>
              <a:rPr lang="ru-RU" sz="2000" b="1" i="1" dirty="0" err="1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корінних</a:t>
            </a:r>
            <a:r>
              <a:rPr lang="ru-RU" sz="2000" b="1" i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 </a:t>
            </a:r>
            <a:r>
              <a:rPr lang="ru-RU" sz="2000" b="1" i="1" dirty="0" err="1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родовищах</a:t>
            </a:r>
            <a:r>
              <a:rPr lang="ru-RU" sz="2000" b="1" i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, </a:t>
            </a:r>
            <a:r>
              <a:rPr lang="ru-RU" sz="2000" b="1" i="1" dirty="0" err="1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серед</a:t>
            </a:r>
            <a:r>
              <a:rPr lang="ru-RU" sz="2000" b="1" i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 </a:t>
            </a:r>
            <a:r>
              <a:rPr lang="ru-RU" sz="2000" b="1" i="1" dirty="0" err="1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яких</a:t>
            </a:r>
            <a:r>
              <a:rPr lang="ru-RU" sz="2000" b="1" i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 </a:t>
            </a:r>
            <a:r>
              <a:rPr lang="ru-RU" sz="2000" b="1" i="1" dirty="0" err="1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найбільше</a:t>
            </a:r>
            <a:r>
              <a:rPr lang="ru-RU" sz="2000" b="1" i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 </a:t>
            </a:r>
            <a:r>
              <a:rPr lang="ru-RU" sz="2000" b="1" i="1" dirty="0" err="1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промислове</a:t>
            </a:r>
            <a:r>
              <a:rPr lang="ru-RU" sz="2000" b="1" i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 </a:t>
            </a:r>
            <a:r>
              <a:rPr lang="ru-RU" sz="2000" b="1" i="1" dirty="0" err="1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значення</a:t>
            </a:r>
            <a:r>
              <a:rPr lang="ru-RU" sz="2000" b="1" i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 </a:t>
            </a:r>
            <a:r>
              <a:rPr lang="ru-RU" sz="2000" b="1" i="1" dirty="0" err="1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мають</a:t>
            </a:r>
            <a:r>
              <a:rPr lang="ru-RU" sz="2000" b="1" i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 </a:t>
            </a:r>
            <a:r>
              <a:rPr lang="ru-RU" sz="2000" b="1" i="1" dirty="0" err="1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метасоматичні</a:t>
            </a:r>
            <a:r>
              <a:rPr lang="ru-RU" sz="2000" b="1" i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 </a:t>
            </a:r>
            <a:r>
              <a:rPr lang="ru-RU" sz="2000" b="1" i="1" dirty="0" err="1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родовища</a:t>
            </a:r>
            <a:r>
              <a:rPr lang="ru-RU" sz="2000" b="1" i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 на островах Хонсю, </a:t>
            </a:r>
            <a:r>
              <a:rPr lang="ru-RU" sz="2000" b="1" i="1" dirty="0" err="1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Камаїсі</a:t>
            </a:r>
            <a:r>
              <a:rPr lang="ru-RU" sz="2000" b="1" i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 і </a:t>
            </a:r>
            <a:r>
              <a:rPr lang="ru-RU" sz="2000" b="1" i="1" dirty="0" err="1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Акатані</a:t>
            </a:r>
            <a:r>
              <a:rPr lang="ru-RU" sz="2000" b="1" i="1" dirty="0" smtClean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.</a:t>
            </a:r>
            <a:endParaRPr lang="uk-UA" sz="2000" b="1" i="1" dirty="0">
              <a:solidFill>
                <a:srgbClr val="00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572000" y="4293096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onstantia" pitchFamily="18" charset="0"/>
              </a:rPr>
              <a:t>Є </a:t>
            </a:r>
            <a:r>
              <a:rPr lang="ru-RU" sz="2000" b="1" i="1" dirty="0" err="1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onstantia" pitchFamily="18" charset="0"/>
              </a:rPr>
              <a:t>вулканогенні</a:t>
            </a:r>
            <a:r>
              <a:rPr lang="ru-RU" sz="2000" b="1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onstantia" pitchFamily="18" charset="0"/>
              </a:rPr>
              <a:t> </a:t>
            </a:r>
            <a:r>
              <a:rPr lang="ru-RU" sz="2000" b="1" i="1" dirty="0" err="1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onstantia" pitchFamily="18" charset="0"/>
              </a:rPr>
              <a:t>родовища</a:t>
            </a:r>
            <a:r>
              <a:rPr lang="ru-RU" sz="2000" b="1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onstantia" pitchFamily="18" charset="0"/>
              </a:rPr>
              <a:t> </a:t>
            </a:r>
            <a:r>
              <a:rPr lang="ru-RU" sz="2000" b="1" i="1" dirty="0" err="1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onstantia" pitchFamily="18" charset="0"/>
              </a:rPr>
              <a:t>мінеральних</a:t>
            </a:r>
            <a:r>
              <a:rPr lang="ru-RU" sz="2000" b="1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onstantia" pitchFamily="18" charset="0"/>
              </a:rPr>
              <a:t> джерел – </a:t>
            </a:r>
            <a:r>
              <a:rPr lang="ru-RU" sz="2000" b="1" i="1" dirty="0" err="1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onstantia" pitchFamily="18" charset="0"/>
              </a:rPr>
              <a:t>Куттян</a:t>
            </a:r>
            <a:r>
              <a:rPr lang="ru-RU" sz="2000" b="1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onstantia" pitchFamily="18" charset="0"/>
              </a:rPr>
              <a:t> на </a:t>
            </a:r>
            <a:r>
              <a:rPr lang="ru-RU" sz="2000" b="1" i="1" dirty="0" err="1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onstantia" pitchFamily="18" charset="0"/>
              </a:rPr>
              <a:t>острові</a:t>
            </a:r>
            <a:r>
              <a:rPr lang="ru-RU" sz="2000" b="1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onstantia" pitchFamily="18" charset="0"/>
              </a:rPr>
              <a:t> Хоккайдо, Гумма і </a:t>
            </a:r>
            <a:r>
              <a:rPr lang="ru-RU" sz="2000" b="1" i="1" dirty="0" err="1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onstantia" pitchFamily="18" charset="0"/>
              </a:rPr>
              <a:t>Уракава</a:t>
            </a:r>
            <a:r>
              <a:rPr lang="ru-RU" sz="2000" b="1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onstantia" pitchFamily="18" charset="0"/>
              </a:rPr>
              <a:t> на </a:t>
            </a:r>
            <a:r>
              <a:rPr lang="ru-RU" sz="2000" b="1" i="1" dirty="0" err="1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onstantia" pitchFamily="18" charset="0"/>
              </a:rPr>
              <a:t>острові</a:t>
            </a:r>
            <a:r>
              <a:rPr lang="ru-RU" sz="2000" b="1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onstantia" pitchFamily="18" charset="0"/>
              </a:rPr>
              <a:t> Хонсю</a:t>
            </a:r>
            <a:r>
              <a:rPr lang="ru-RU" sz="2000" b="1" i="1" dirty="0" smtClean="0">
                <a:latin typeface="Constantia" pitchFamily="18" charset="0"/>
              </a:rPr>
              <a:t>.</a:t>
            </a:r>
            <a:endParaRPr lang="uk-UA" sz="2000" b="1" i="1" dirty="0">
              <a:latin typeface="Constantia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0" y="5589240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 err="1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Промислове</a:t>
            </a:r>
            <a:r>
              <a:rPr lang="ru-RU" sz="2000" b="1" i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 </a:t>
            </a:r>
            <a:r>
              <a:rPr lang="ru-RU" sz="2000" b="1" i="1" dirty="0" err="1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значення</a:t>
            </a:r>
            <a:r>
              <a:rPr lang="ru-RU" sz="2000" b="1" i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 </a:t>
            </a:r>
            <a:r>
              <a:rPr lang="ru-RU" sz="2000" b="1" i="1" dirty="0" err="1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мають</a:t>
            </a:r>
            <a:r>
              <a:rPr lang="ru-RU" sz="2000" b="1" i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 </a:t>
            </a:r>
            <a:r>
              <a:rPr lang="ru-RU" sz="2000" b="1" i="1" dirty="0" err="1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також</a:t>
            </a:r>
            <a:r>
              <a:rPr lang="ru-RU" sz="2000" b="1" i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 </a:t>
            </a:r>
            <a:r>
              <a:rPr lang="ru-RU" sz="2000" b="1" i="1" dirty="0" err="1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підводні</a:t>
            </a:r>
            <a:r>
              <a:rPr lang="ru-RU" sz="2000" b="1" i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 </a:t>
            </a:r>
            <a:r>
              <a:rPr lang="ru-RU" sz="2000" b="1" i="1" dirty="0" err="1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розсипи</a:t>
            </a:r>
            <a:r>
              <a:rPr lang="ru-RU" sz="2000" b="1" i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 </a:t>
            </a:r>
            <a:r>
              <a:rPr lang="ru-RU" sz="2000" b="1" i="1" dirty="0" err="1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залізистих</a:t>
            </a:r>
            <a:r>
              <a:rPr lang="ru-RU" sz="2000" b="1" i="1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 </a:t>
            </a:r>
            <a:r>
              <a:rPr lang="ru-RU" sz="2000" b="1" i="1" dirty="0" err="1" smtClean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пісків</a:t>
            </a:r>
            <a:r>
              <a:rPr lang="ru-RU" b="1" i="1" dirty="0" smtClean="0">
                <a:solidFill>
                  <a:srgbClr val="FF6600"/>
                </a:solidFill>
                <a:latin typeface="Constantia" pitchFamily="18" charset="0"/>
              </a:rPr>
              <a:t>.</a:t>
            </a:r>
            <a:endParaRPr lang="uk-UA" b="1" i="1" dirty="0">
              <a:solidFill>
                <a:srgbClr val="FF6600"/>
              </a:solidFill>
              <a:latin typeface="Constantia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0" y="6211669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Численні</a:t>
            </a:r>
            <a:r>
              <a:rPr lang="ru-RU" sz="2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 </a:t>
            </a:r>
            <a:r>
              <a:rPr lang="ru-RU" sz="20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дрібні</a:t>
            </a:r>
            <a:r>
              <a:rPr lang="ru-RU" sz="2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 </a:t>
            </a:r>
            <a:r>
              <a:rPr lang="ru-RU" sz="20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родовища</a:t>
            </a:r>
            <a:r>
              <a:rPr lang="ru-RU" sz="2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 </a:t>
            </a:r>
            <a:r>
              <a:rPr lang="ru-RU" sz="20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марганцевих</a:t>
            </a:r>
            <a:r>
              <a:rPr lang="ru-RU" sz="2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 руд </a:t>
            </a:r>
            <a:r>
              <a:rPr lang="ru-RU" sz="20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є</a:t>
            </a:r>
            <a:r>
              <a:rPr lang="ru-RU" sz="2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 на о-вах Хоккайдо, Хонсю і </a:t>
            </a:r>
            <a:r>
              <a:rPr lang="ru-RU" sz="20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Сікоку</a:t>
            </a:r>
            <a:r>
              <a:rPr lang="ru-RU" sz="2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.</a:t>
            </a:r>
            <a:endParaRPr lang="uk-UA" sz="20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pic>
        <p:nvPicPr>
          <p:cNvPr id="14" name="Содержимое 13" descr="gabbr_trak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556792"/>
            <a:ext cx="4572000" cy="40324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pull dir="ru"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5" name="Содержимое 4" descr="KokyoL0059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"/>
            <a:ext cx="9144000" cy="6858000"/>
          </a:xfrm>
        </p:spPr>
      </p:pic>
      <p:sp>
        <p:nvSpPr>
          <p:cNvPr id="6" name="Прямоугольник 5"/>
          <p:cNvSpPr/>
          <p:nvPr/>
        </p:nvSpPr>
        <p:spPr>
          <a:xfrm>
            <a:off x="2212294" y="5949280"/>
            <a:ext cx="693170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600" i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Імператорський палац в Токіо</a:t>
            </a:r>
            <a:endParaRPr lang="uk-UA" sz="3600" i="1" dirty="0"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img_1280624215.gif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2832099"/>
            <a:ext cx="9144000" cy="40259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Содержимое 5" descr="383377960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211960" y="0"/>
            <a:ext cx="4932040" cy="33569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35496" y="267613"/>
            <a:ext cx="435597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i="1" dirty="0" smtClean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Імператорський палац в Токіо функціонує як центр управління і музей для демонстрації японського мистецтва та історії. Палац розташований на руїнах старого замку, який був знищений в результаті пожежі. Новий палац оточений традиційними японськими садами і має багато залів для прийому гостей.</a:t>
            </a:r>
            <a:endParaRPr lang="uk-UA" i="1" dirty="0">
              <a:solidFill>
                <a:schemeClr val="accent3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Содержимое 9" descr="фудзи-яма-3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11" name="Прямоугольник 10"/>
          <p:cNvSpPr/>
          <p:nvPr/>
        </p:nvSpPr>
        <p:spPr>
          <a:xfrm>
            <a:off x="5508104" y="476672"/>
            <a:ext cx="331372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000" b="1" i="1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Гора </a:t>
            </a:r>
            <a:r>
              <a:rPr lang="uk-UA" sz="4000" b="1" i="1" dirty="0" err="1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Фудзі</a:t>
            </a:r>
            <a:r>
              <a:rPr lang="uk-UA" b="1" dirty="0" smtClean="0"/>
              <a:t>.</a:t>
            </a:r>
            <a:endParaRPr lang="uk-UA" dirty="0"/>
          </a:p>
        </p:txBody>
      </p:sp>
    </p:spTree>
  </p:cSld>
  <p:clrMapOvr>
    <a:masterClrMapping/>
  </p:clrMapOvr>
  <p:transition>
    <p:cover dir="u"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5" name="Содержимое 4" descr="different9-4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</p:spPr>
      </p:pic>
      <p:sp>
        <p:nvSpPr>
          <p:cNvPr id="7" name="Прямоугольник 6"/>
          <p:cNvSpPr/>
          <p:nvPr/>
        </p:nvSpPr>
        <p:spPr>
          <a:xfrm>
            <a:off x="0" y="3746063"/>
            <a:ext cx="4067944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smtClean="0">
                <a:latin typeface="Constantia" pitchFamily="18" charset="0"/>
              </a:rPr>
              <a:t>Гора </a:t>
            </a:r>
            <a:r>
              <a:rPr lang="ru-RU" i="1" dirty="0" err="1" smtClean="0">
                <a:latin typeface="Constantia" pitchFamily="18" charset="0"/>
              </a:rPr>
              <a:t>Фудзі</a:t>
            </a:r>
            <a:r>
              <a:rPr lang="ru-RU" i="1" dirty="0" smtClean="0">
                <a:latin typeface="Constantia" pitchFamily="18" charset="0"/>
              </a:rPr>
              <a:t> </a:t>
            </a:r>
            <a:r>
              <a:rPr lang="ru-RU" i="1" dirty="0" err="1" smtClean="0">
                <a:latin typeface="Constantia" pitchFamily="18" charset="0"/>
              </a:rPr>
              <a:t>є</a:t>
            </a:r>
            <a:r>
              <a:rPr lang="ru-RU" i="1" dirty="0" smtClean="0">
                <a:latin typeface="Constantia" pitchFamily="18" charset="0"/>
              </a:rPr>
              <a:t> </a:t>
            </a:r>
            <a:r>
              <a:rPr lang="ru-RU" i="1" dirty="0" err="1" smtClean="0">
                <a:latin typeface="Constantia" pitchFamily="18" charset="0"/>
              </a:rPr>
              <a:t>найвищою</a:t>
            </a:r>
            <a:r>
              <a:rPr lang="ru-RU" i="1" dirty="0" smtClean="0">
                <a:latin typeface="Constantia" pitchFamily="18" charset="0"/>
              </a:rPr>
              <a:t> горою </a:t>
            </a:r>
          </a:p>
          <a:p>
            <a:r>
              <a:rPr lang="ru-RU" i="1" dirty="0" smtClean="0">
                <a:latin typeface="Constantia" pitchFamily="18" charset="0"/>
              </a:rPr>
              <a:t>в </a:t>
            </a:r>
            <a:r>
              <a:rPr lang="ru-RU" i="1" dirty="0" err="1" smtClean="0">
                <a:latin typeface="Constantia" pitchFamily="18" charset="0"/>
              </a:rPr>
              <a:t>Японії</a:t>
            </a:r>
            <a:r>
              <a:rPr lang="ru-RU" i="1" dirty="0" smtClean="0">
                <a:latin typeface="Constantia" pitchFamily="18" charset="0"/>
              </a:rPr>
              <a:t> </a:t>
            </a:r>
            <a:r>
              <a:rPr lang="ru-RU" i="1" dirty="0" err="1" smtClean="0">
                <a:latin typeface="Constantia" pitchFamily="18" charset="0"/>
              </a:rPr>
              <a:t>її</a:t>
            </a:r>
            <a:r>
              <a:rPr lang="ru-RU" i="1" dirty="0" smtClean="0">
                <a:latin typeface="Constantia" pitchFamily="18" charset="0"/>
              </a:rPr>
              <a:t> </a:t>
            </a:r>
            <a:r>
              <a:rPr lang="ru-RU" i="1" dirty="0" err="1" smtClean="0">
                <a:latin typeface="Constantia" pitchFamily="18" charset="0"/>
              </a:rPr>
              <a:t>висота</a:t>
            </a:r>
            <a:r>
              <a:rPr lang="ru-RU" i="1" dirty="0" smtClean="0">
                <a:latin typeface="Constantia" pitchFamily="18" charset="0"/>
              </a:rPr>
              <a:t> становить </a:t>
            </a:r>
            <a:r>
              <a:rPr lang="ru-RU" i="1" dirty="0" smtClean="0">
                <a:latin typeface="Century Schoolbook" pitchFamily="18" charset="0"/>
              </a:rPr>
              <a:t>3776 </a:t>
            </a:r>
            <a:r>
              <a:rPr lang="ru-RU" i="1" dirty="0" err="1" smtClean="0">
                <a:latin typeface="Constantia" pitchFamily="18" charset="0"/>
              </a:rPr>
              <a:t>метрів</a:t>
            </a:r>
            <a:r>
              <a:rPr lang="ru-RU" i="1" dirty="0" smtClean="0">
                <a:latin typeface="Constantia" pitchFamily="18" charset="0"/>
              </a:rPr>
              <a:t>. </a:t>
            </a:r>
            <a:r>
              <a:rPr lang="ru-RU" i="1" dirty="0" err="1" smtClean="0">
                <a:latin typeface="Constantia" pitchFamily="18" charset="0"/>
              </a:rPr>
              <a:t>Виключно</a:t>
            </a:r>
            <a:r>
              <a:rPr lang="ru-RU" i="1" dirty="0" smtClean="0">
                <a:latin typeface="Constantia" pitchFamily="18" charset="0"/>
              </a:rPr>
              <a:t> </a:t>
            </a:r>
            <a:r>
              <a:rPr lang="ru-RU" i="1" dirty="0" err="1" smtClean="0">
                <a:latin typeface="Constantia" pitchFamily="18" charset="0"/>
              </a:rPr>
              <a:t>симетричний</a:t>
            </a:r>
            <a:r>
              <a:rPr lang="ru-RU" i="1" dirty="0" smtClean="0">
                <a:latin typeface="Constantia" pitchFamily="18" charset="0"/>
              </a:rPr>
              <a:t> конус вулкана </a:t>
            </a:r>
            <a:r>
              <a:rPr lang="ru-RU" i="1" dirty="0" err="1" smtClean="0">
                <a:latin typeface="Constantia" pitchFamily="18" charset="0"/>
              </a:rPr>
              <a:t>є</a:t>
            </a:r>
            <a:r>
              <a:rPr lang="ru-RU" i="1" dirty="0" smtClean="0">
                <a:latin typeface="Constantia" pitchFamily="18" charset="0"/>
              </a:rPr>
              <a:t> добре </a:t>
            </a:r>
            <a:r>
              <a:rPr lang="ru-RU" i="1" dirty="0" err="1" smtClean="0">
                <a:latin typeface="Constantia" pitchFamily="18" charset="0"/>
              </a:rPr>
              <a:t>відомим</a:t>
            </a:r>
            <a:r>
              <a:rPr lang="ru-RU" i="1" dirty="0" smtClean="0">
                <a:latin typeface="Constantia" pitchFamily="18" charset="0"/>
              </a:rPr>
              <a:t> символом </a:t>
            </a:r>
            <a:r>
              <a:rPr lang="ru-RU" i="1" dirty="0" err="1" smtClean="0">
                <a:latin typeface="Constantia" pitchFamily="18" charset="0"/>
              </a:rPr>
              <a:t>Японії</a:t>
            </a:r>
            <a:r>
              <a:rPr lang="ru-RU" i="1" dirty="0" smtClean="0">
                <a:latin typeface="Constantia" pitchFamily="18" charset="0"/>
              </a:rPr>
              <a:t>, </a:t>
            </a:r>
            <a:r>
              <a:rPr lang="ru-RU" i="1" dirty="0" err="1" smtClean="0">
                <a:latin typeface="Constantia" pitchFamily="18" charset="0"/>
              </a:rPr>
              <a:t>його</a:t>
            </a:r>
            <a:r>
              <a:rPr lang="ru-RU" i="1" dirty="0" smtClean="0">
                <a:latin typeface="Constantia" pitchFamily="18" charset="0"/>
              </a:rPr>
              <a:t> часто </a:t>
            </a:r>
            <a:r>
              <a:rPr lang="ru-RU" i="1" dirty="0" err="1" smtClean="0">
                <a:latin typeface="Constantia" pitchFamily="18" charset="0"/>
              </a:rPr>
              <a:t>зображують</a:t>
            </a:r>
            <a:r>
              <a:rPr lang="ru-RU" i="1" dirty="0" smtClean="0">
                <a:latin typeface="Constantia" pitchFamily="18" charset="0"/>
              </a:rPr>
              <a:t> на картинах, </a:t>
            </a:r>
            <a:r>
              <a:rPr lang="ru-RU" i="1" dirty="0" err="1" smtClean="0">
                <a:latin typeface="Constantia" pitchFamily="18" charset="0"/>
              </a:rPr>
              <a:t>або</a:t>
            </a:r>
            <a:r>
              <a:rPr lang="ru-RU" i="1" dirty="0" smtClean="0">
                <a:latin typeface="Constantia" pitchFamily="18" charset="0"/>
              </a:rPr>
              <a:t> </a:t>
            </a:r>
            <a:r>
              <a:rPr lang="ru-RU" i="1" dirty="0" err="1" smtClean="0">
                <a:latin typeface="Constantia" pitchFamily="18" charset="0"/>
              </a:rPr>
              <a:t>фотографують</a:t>
            </a:r>
            <a:r>
              <a:rPr lang="ru-RU" i="1" dirty="0" smtClean="0">
                <a:latin typeface="Constantia" pitchFamily="18" charset="0"/>
              </a:rPr>
              <a:t>. </a:t>
            </a:r>
            <a:r>
              <a:rPr lang="ru-RU" i="1" dirty="0" err="1" smtClean="0">
                <a:latin typeface="Constantia" pitchFamily="18" charset="0"/>
              </a:rPr>
              <a:t>Кожен</a:t>
            </a:r>
            <a:r>
              <a:rPr lang="ru-RU" i="1" dirty="0" smtClean="0">
                <a:latin typeface="Constantia" pitchFamily="18" charset="0"/>
              </a:rPr>
              <a:t> </a:t>
            </a:r>
            <a:r>
              <a:rPr lang="ru-RU" i="1" dirty="0" err="1" smtClean="0">
                <a:latin typeface="Constantia" pitchFamily="18" charset="0"/>
              </a:rPr>
              <a:t>рік</a:t>
            </a:r>
            <a:r>
              <a:rPr lang="ru-RU" i="1" dirty="0" smtClean="0">
                <a:latin typeface="Constantia" pitchFamily="18" charset="0"/>
              </a:rPr>
              <a:t> на </a:t>
            </a:r>
            <a:r>
              <a:rPr lang="ru-RU" i="1" dirty="0" err="1" smtClean="0">
                <a:latin typeface="Constantia" pitchFamily="18" charset="0"/>
              </a:rPr>
              <a:t>Фудзі</a:t>
            </a:r>
            <a:r>
              <a:rPr lang="ru-RU" i="1" dirty="0" smtClean="0">
                <a:latin typeface="Constantia" pitchFamily="18" charset="0"/>
              </a:rPr>
              <a:t> </a:t>
            </a:r>
            <a:r>
              <a:rPr lang="ru-RU" i="1" dirty="0" err="1" smtClean="0">
                <a:latin typeface="Constantia" pitchFamily="18" charset="0"/>
              </a:rPr>
              <a:t>піднімаються</a:t>
            </a:r>
            <a:r>
              <a:rPr lang="ru-RU" i="1" dirty="0" smtClean="0">
                <a:latin typeface="Constantia" pitchFamily="18" charset="0"/>
              </a:rPr>
              <a:t> 200.000 </a:t>
            </a:r>
            <a:r>
              <a:rPr lang="ru-RU" i="1" dirty="0" err="1" smtClean="0">
                <a:latin typeface="Constantia" pitchFamily="18" charset="0"/>
              </a:rPr>
              <a:t>осіб</a:t>
            </a:r>
            <a:r>
              <a:rPr lang="ru-RU" i="1" dirty="0" smtClean="0">
                <a:latin typeface="Constantia" pitchFamily="18" charset="0"/>
              </a:rPr>
              <a:t>. </a:t>
            </a:r>
            <a:r>
              <a:rPr lang="ru-RU" i="1" dirty="0" err="1" smtClean="0">
                <a:latin typeface="Constantia" pitchFamily="18" charset="0"/>
              </a:rPr>
              <a:t>Підйом</a:t>
            </a:r>
            <a:r>
              <a:rPr lang="ru-RU" i="1" dirty="0" smtClean="0">
                <a:latin typeface="Constantia" pitchFamily="18" charset="0"/>
              </a:rPr>
              <a:t> </a:t>
            </a:r>
            <a:r>
              <a:rPr lang="ru-RU" i="1" dirty="0" err="1" smtClean="0">
                <a:latin typeface="Constantia" pitchFamily="18" charset="0"/>
              </a:rPr>
              <a:t>може</a:t>
            </a:r>
            <a:r>
              <a:rPr lang="ru-RU" i="1" dirty="0" smtClean="0">
                <a:latin typeface="Constantia" pitchFamily="18" charset="0"/>
              </a:rPr>
              <a:t> </a:t>
            </a:r>
            <a:r>
              <a:rPr lang="ru-RU" i="1" dirty="0" err="1" smtClean="0">
                <a:latin typeface="Constantia" pitchFamily="18" charset="0"/>
              </a:rPr>
              <a:t>зайняти</a:t>
            </a:r>
            <a:r>
              <a:rPr lang="ru-RU" i="1" dirty="0" smtClean="0">
                <a:latin typeface="Constantia" pitchFamily="18" charset="0"/>
              </a:rPr>
              <a:t> </a:t>
            </a:r>
            <a:r>
              <a:rPr lang="ru-RU" i="1" dirty="0" err="1" smtClean="0">
                <a:latin typeface="Constantia" pitchFamily="18" charset="0"/>
              </a:rPr>
              <a:t>від</a:t>
            </a:r>
            <a:r>
              <a:rPr lang="ru-RU" i="1" dirty="0" smtClean="0">
                <a:latin typeface="Constantia" pitchFamily="18" charset="0"/>
              </a:rPr>
              <a:t> </a:t>
            </a:r>
            <a:r>
              <a:rPr lang="ru-RU" i="1" dirty="0" err="1" smtClean="0">
                <a:latin typeface="Constantia" pitchFamily="18" charset="0"/>
              </a:rPr>
              <a:t>трьох</a:t>
            </a:r>
            <a:r>
              <a:rPr lang="ru-RU" i="1" dirty="0" smtClean="0">
                <a:latin typeface="Constantia" pitchFamily="18" charset="0"/>
              </a:rPr>
              <a:t> до восьми годин, а спуск </a:t>
            </a:r>
            <a:r>
              <a:rPr lang="ru-RU" i="1" dirty="0" err="1" smtClean="0">
                <a:latin typeface="Constantia" pitchFamily="18" charset="0"/>
              </a:rPr>
              <a:t>може</a:t>
            </a:r>
            <a:r>
              <a:rPr lang="ru-RU" i="1" dirty="0" smtClean="0">
                <a:latin typeface="Constantia" pitchFamily="18" charset="0"/>
              </a:rPr>
              <a:t> </a:t>
            </a:r>
            <a:r>
              <a:rPr lang="ru-RU" i="1" dirty="0" err="1" smtClean="0">
                <a:latin typeface="Constantia" pitchFamily="18" charset="0"/>
              </a:rPr>
              <a:t>зайняти</a:t>
            </a:r>
            <a:r>
              <a:rPr lang="ru-RU" i="1" dirty="0" smtClean="0">
                <a:latin typeface="Constantia" pitchFamily="18" charset="0"/>
              </a:rPr>
              <a:t> </a:t>
            </a:r>
            <a:r>
              <a:rPr lang="ru-RU" i="1" dirty="0" err="1" smtClean="0">
                <a:latin typeface="Constantia" pitchFamily="18" charset="0"/>
              </a:rPr>
              <a:t>від</a:t>
            </a:r>
            <a:r>
              <a:rPr lang="ru-RU" i="1" dirty="0" smtClean="0">
                <a:latin typeface="Constantia" pitchFamily="18" charset="0"/>
              </a:rPr>
              <a:t> </a:t>
            </a:r>
            <a:r>
              <a:rPr lang="ru-RU" i="1" dirty="0" err="1" smtClean="0">
                <a:latin typeface="Constantia" pitchFamily="18" charset="0"/>
              </a:rPr>
              <a:t>двох</a:t>
            </a:r>
            <a:r>
              <a:rPr lang="ru-RU" i="1" dirty="0" smtClean="0">
                <a:latin typeface="Constantia" pitchFamily="18" charset="0"/>
              </a:rPr>
              <a:t> до </a:t>
            </a:r>
            <a:r>
              <a:rPr lang="ru-RU" i="1" dirty="0" err="1" smtClean="0">
                <a:latin typeface="Constantia" pitchFamily="18" charset="0"/>
              </a:rPr>
              <a:t>п’яти</a:t>
            </a:r>
            <a:r>
              <a:rPr lang="ru-RU" i="1" dirty="0" smtClean="0">
                <a:latin typeface="Constantia" pitchFamily="18" charset="0"/>
              </a:rPr>
              <a:t> годин.</a:t>
            </a:r>
            <a:endParaRPr lang="uk-UA" i="1" dirty="0">
              <a:latin typeface="Constantia" pitchFamily="18" charset="0"/>
            </a:endParaRPr>
          </a:p>
        </p:txBody>
      </p:sp>
    </p:spTree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715338" y="238391"/>
            <a:ext cx="4572000" cy="2439144"/>
          </a:xfrm>
        </p:spPr>
        <p:txBody>
          <a:bodyPr>
            <a:noAutofit/>
          </a:bodyPr>
          <a:lstStyle/>
          <a:p>
            <a:pPr algn="ctr"/>
            <a:r>
              <a:rPr lang="uk-UA" sz="5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Золотий павільйон</a:t>
            </a:r>
            <a:endParaRPr lang="uk-UA" sz="5400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7" name="Содержимое 6" descr="15182-CMYK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076056" cy="38070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Содержимое 7" descr="14-golden-temple-kinkaku-ji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0" y="2996952"/>
            <a:ext cx="9144000" cy="38610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26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3779912" y="0"/>
            <a:ext cx="5364088" cy="40050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360040" y="154375"/>
            <a:ext cx="341987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i="1" dirty="0" err="1" smtClean="0">
                <a:solidFill>
                  <a:srgbClr val="FFC000"/>
                </a:solidFill>
                <a:latin typeface="Georgia" pitchFamily="18" charset="0"/>
              </a:rPr>
              <a:t>Kinkaku</a:t>
            </a:r>
            <a:r>
              <a:rPr lang="en-US" sz="2000" i="1" dirty="0" smtClean="0">
                <a:solidFill>
                  <a:srgbClr val="FFC000"/>
                </a:solidFill>
                <a:latin typeface="Georgia" pitchFamily="18" charset="0"/>
              </a:rPr>
              <a:t>-</a:t>
            </a:r>
            <a:r>
              <a:rPr lang="uk-UA" sz="2000" i="1" dirty="0" err="1" smtClean="0">
                <a:solidFill>
                  <a:srgbClr val="FFC000"/>
                </a:solidFill>
                <a:latin typeface="Georgia" pitchFamily="18" charset="0"/>
              </a:rPr>
              <a:t>дзі</a:t>
            </a:r>
            <a:r>
              <a:rPr lang="uk-UA" sz="2000" i="1" dirty="0" smtClean="0">
                <a:solidFill>
                  <a:srgbClr val="FFC000"/>
                </a:solidFill>
                <a:latin typeface="Georgia" pitchFamily="18" charset="0"/>
              </a:rPr>
              <a:t> або Храм Золотого павільйону є найпопулярнішою туристичною визначною пам’яткою в Японії та Кіото. Павільйон був побудований в кінці 14 </a:t>
            </a:r>
            <a:r>
              <a:rPr lang="uk-UA" sz="2000" i="1" dirty="0" err="1" smtClean="0">
                <a:solidFill>
                  <a:srgbClr val="FFC000"/>
                </a:solidFill>
                <a:latin typeface="Georgia" pitchFamily="18" charset="0"/>
              </a:rPr>
              <a:t>століттяставку</a:t>
            </a:r>
            <a:r>
              <a:rPr lang="uk-UA" sz="2000" i="1" dirty="0" smtClean="0">
                <a:solidFill>
                  <a:srgbClr val="FFC000"/>
                </a:solidFill>
                <a:latin typeface="Georgia" pitchFamily="18" charset="0"/>
              </a:rPr>
              <a:t>.</a:t>
            </a:r>
            <a:endParaRPr lang="uk-UA" sz="2000" i="1" dirty="0">
              <a:solidFill>
                <a:srgbClr val="FFC000"/>
              </a:solidFill>
              <a:latin typeface="Georgia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148064" y="4005064"/>
            <a:ext cx="399593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i="1" dirty="0" smtClean="0">
                <a:solidFill>
                  <a:srgbClr val="FFC000"/>
                </a:solidFill>
                <a:latin typeface="Georgia" pitchFamily="18" charset="0"/>
              </a:rPr>
              <a:t>На жаль, павільйон був спалений в 1950 році молодим монахом, який зійшов з розуму. П’ять років опісля він був відновлений, як точна копія оригіналу. Павільйон покритий сухозлітним золотом і дуже красиво відбивається в ставку.</a:t>
            </a:r>
            <a:endParaRPr lang="uk-UA" sz="2000" i="1" dirty="0">
              <a:solidFill>
                <a:srgbClr val="FFC000"/>
              </a:solidFill>
              <a:latin typeface="Georgia" pitchFamily="18" charset="0"/>
            </a:endParaRPr>
          </a:p>
        </p:txBody>
      </p:sp>
      <p:pic>
        <p:nvPicPr>
          <p:cNvPr id="10" name="Содержимое 9" descr="JPN_30_KyotoSights_06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2636912"/>
            <a:ext cx="5220072" cy="42210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JAPAN1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-4519" y="0"/>
            <a:ext cx="9148519" cy="6858000"/>
          </a:xfrm>
        </p:spPr>
      </p:pic>
      <p:sp>
        <p:nvSpPr>
          <p:cNvPr id="6" name="Прямоугольник 5"/>
          <p:cNvSpPr/>
          <p:nvPr/>
        </p:nvSpPr>
        <p:spPr>
          <a:xfrm>
            <a:off x="323528" y="1052736"/>
            <a:ext cx="530145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000" i="1" dirty="0" smtClean="0">
                <a:solidFill>
                  <a:srgbClr val="DD3B3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Культура і традиції</a:t>
            </a:r>
            <a:endParaRPr lang="uk-UA" sz="4000" i="1" dirty="0">
              <a:solidFill>
                <a:srgbClr val="DD3B3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Содержимое 7" descr="tradicii2-300x199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499992" cy="25649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4572000" y="188640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i="1" dirty="0" err="1" smtClean="0">
                <a:solidFill>
                  <a:srgbClr val="92D050"/>
                </a:solidFill>
                <a:latin typeface="Georgia" pitchFamily="18" charset="0"/>
              </a:rPr>
              <a:t>Мистецтво</a:t>
            </a:r>
            <a:r>
              <a:rPr lang="ru-RU" i="1" dirty="0" smtClean="0">
                <a:solidFill>
                  <a:srgbClr val="92D050"/>
                </a:solidFill>
                <a:latin typeface="Georgia" pitchFamily="18" charset="0"/>
              </a:rPr>
              <a:t> </a:t>
            </a:r>
            <a:r>
              <a:rPr lang="ru-RU" i="1" dirty="0" err="1" smtClean="0">
                <a:solidFill>
                  <a:srgbClr val="92D050"/>
                </a:solidFill>
                <a:latin typeface="Georgia" pitchFamily="18" charset="0"/>
              </a:rPr>
              <a:t>чайної</a:t>
            </a:r>
            <a:r>
              <a:rPr lang="ru-RU" i="1" dirty="0" smtClean="0">
                <a:solidFill>
                  <a:srgbClr val="92D050"/>
                </a:solidFill>
                <a:latin typeface="Georgia" pitchFamily="18" charset="0"/>
              </a:rPr>
              <a:t> </a:t>
            </a:r>
            <a:r>
              <a:rPr lang="ru-RU" i="1" dirty="0" err="1" smtClean="0">
                <a:solidFill>
                  <a:srgbClr val="92D050"/>
                </a:solidFill>
                <a:latin typeface="Georgia" pitchFamily="18" charset="0"/>
              </a:rPr>
              <a:t>церемонії</a:t>
            </a:r>
            <a:r>
              <a:rPr lang="ru-RU" i="1" dirty="0" smtClean="0">
                <a:solidFill>
                  <a:srgbClr val="92D050"/>
                </a:solidFill>
                <a:latin typeface="Georgia" pitchFamily="18" charset="0"/>
              </a:rPr>
              <a:t>, до </a:t>
            </a:r>
            <a:r>
              <a:rPr lang="ru-RU" i="1" dirty="0" err="1" smtClean="0">
                <a:solidFill>
                  <a:srgbClr val="92D050"/>
                </a:solidFill>
                <a:latin typeface="Georgia" pitchFamily="18" charset="0"/>
              </a:rPr>
              <a:t>якої</a:t>
            </a:r>
            <a:r>
              <a:rPr lang="ru-RU" i="1" dirty="0" smtClean="0">
                <a:solidFill>
                  <a:srgbClr val="92D050"/>
                </a:solidFill>
                <a:latin typeface="Georgia" pitchFamily="18" charset="0"/>
              </a:rPr>
              <a:t> входить не </a:t>
            </a:r>
            <a:r>
              <a:rPr lang="ru-RU" i="1" dirty="0" err="1" smtClean="0">
                <a:solidFill>
                  <a:srgbClr val="92D050"/>
                </a:solidFill>
                <a:latin typeface="Georgia" pitchFamily="18" charset="0"/>
              </a:rPr>
              <a:t>тільки</a:t>
            </a:r>
            <a:r>
              <a:rPr lang="ru-RU" i="1" dirty="0" smtClean="0">
                <a:solidFill>
                  <a:srgbClr val="92D050"/>
                </a:solidFill>
                <a:latin typeface="Georgia" pitchFamily="18" charset="0"/>
              </a:rPr>
              <a:t> </a:t>
            </a:r>
            <a:r>
              <a:rPr lang="ru-RU" i="1" dirty="0" err="1" smtClean="0">
                <a:solidFill>
                  <a:srgbClr val="92D050"/>
                </a:solidFill>
                <a:latin typeface="Georgia" pitchFamily="18" charset="0"/>
              </a:rPr>
              <a:t>саме</a:t>
            </a:r>
            <a:r>
              <a:rPr lang="ru-RU" i="1" dirty="0" smtClean="0">
                <a:solidFill>
                  <a:srgbClr val="92D050"/>
                </a:solidFill>
                <a:latin typeface="Georgia" pitchFamily="18" charset="0"/>
              </a:rPr>
              <a:t> </a:t>
            </a:r>
            <a:r>
              <a:rPr lang="ru-RU" i="1" dirty="0" err="1" smtClean="0">
                <a:solidFill>
                  <a:srgbClr val="92D050"/>
                </a:solidFill>
                <a:latin typeface="Georgia" pitchFamily="18" charset="0"/>
              </a:rPr>
              <a:t>чаювання</a:t>
            </a:r>
            <a:r>
              <a:rPr lang="ru-RU" i="1" dirty="0" smtClean="0">
                <a:solidFill>
                  <a:srgbClr val="92D050"/>
                </a:solidFill>
                <a:latin typeface="Georgia" pitchFamily="18" charset="0"/>
              </a:rPr>
              <a:t>, </a:t>
            </a:r>
            <a:r>
              <a:rPr lang="ru-RU" i="1" dirty="0" err="1" smtClean="0">
                <a:solidFill>
                  <a:srgbClr val="92D050"/>
                </a:solidFill>
                <a:latin typeface="Georgia" pitchFamily="18" charset="0"/>
              </a:rPr>
              <a:t>але</a:t>
            </a:r>
            <a:r>
              <a:rPr lang="ru-RU" i="1" dirty="0" smtClean="0">
                <a:solidFill>
                  <a:srgbClr val="92D050"/>
                </a:solidFill>
                <a:latin typeface="Georgia" pitchFamily="18" charset="0"/>
              </a:rPr>
              <a:t> </a:t>
            </a:r>
            <a:r>
              <a:rPr lang="ru-RU" i="1" dirty="0" err="1" smtClean="0">
                <a:solidFill>
                  <a:srgbClr val="92D050"/>
                </a:solidFill>
                <a:latin typeface="Georgia" pitchFamily="18" charset="0"/>
              </a:rPr>
              <a:t>і</a:t>
            </a:r>
            <a:r>
              <a:rPr lang="ru-RU" i="1" dirty="0" smtClean="0">
                <a:solidFill>
                  <a:srgbClr val="92D050"/>
                </a:solidFill>
                <a:latin typeface="Georgia" pitchFamily="18" charset="0"/>
              </a:rPr>
              <a:t> </a:t>
            </a:r>
            <a:r>
              <a:rPr lang="ru-RU" i="1" dirty="0" err="1" smtClean="0">
                <a:solidFill>
                  <a:srgbClr val="92D050"/>
                </a:solidFill>
                <a:latin typeface="Georgia" pitchFamily="18" charset="0"/>
              </a:rPr>
              <a:t>мистецтво</a:t>
            </a:r>
            <a:r>
              <a:rPr lang="ru-RU" i="1" dirty="0" smtClean="0">
                <a:solidFill>
                  <a:srgbClr val="92D050"/>
                </a:solidFill>
                <a:latin typeface="Georgia" pitchFamily="18" charset="0"/>
              </a:rPr>
              <a:t> </a:t>
            </a:r>
            <a:r>
              <a:rPr lang="ru-RU" i="1" dirty="0" err="1" smtClean="0">
                <a:solidFill>
                  <a:srgbClr val="92D050"/>
                </a:solidFill>
                <a:latin typeface="Georgia" pitchFamily="18" charset="0"/>
              </a:rPr>
              <a:t>ведення</a:t>
            </a:r>
            <a:r>
              <a:rPr lang="ru-RU" i="1" dirty="0" smtClean="0">
                <a:solidFill>
                  <a:srgbClr val="92D050"/>
                </a:solidFill>
                <a:latin typeface="Georgia" pitchFamily="18" charset="0"/>
              </a:rPr>
              <a:t> </a:t>
            </a:r>
            <a:r>
              <a:rPr lang="ru-RU" i="1" dirty="0" err="1" smtClean="0">
                <a:solidFill>
                  <a:srgbClr val="92D050"/>
                </a:solidFill>
                <a:latin typeface="Georgia" pitchFamily="18" charset="0"/>
              </a:rPr>
              <a:t>розмови</a:t>
            </a:r>
            <a:r>
              <a:rPr lang="ru-RU" i="1" dirty="0" smtClean="0">
                <a:solidFill>
                  <a:srgbClr val="92D050"/>
                </a:solidFill>
                <a:latin typeface="Georgia" pitchFamily="18" charset="0"/>
              </a:rPr>
              <a:t>, </a:t>
            </a:r>
            <a:r>
              <a:rPr lang="ru-RU" i="1" dirty="0" err="1" smtClean="0">
                <a:solidFill>
                  <a:srgbClr val="92D050"/>
                </a:solidFill>
                <a:latin typeface="Georgia" pitchFamily="18" charset="0"/>
              </a:rPr>
              <a:t>і</a:t>
            </a:r>
            <a:r>
              <a:rPr lang="ru-RU" i="1" dirty="0" smtClean="0">
                <a:solidFill>
                  <a:srgbClr val="92D050"/>
                </a:solidFill>
                <a:latin typeface="Georgia" pitchFamily="18" charset="0"/>
              </a:rPr>
              <a:t> </a:t>
            </a:r>
            <a:r>
              <a:rPr lang="ru-RU" i="1" dirty="0" err="1" smtClean="0">
                <a:solidFill>
                  <a:srgbClr val="92D050"/>
                </a:solidFill>
                <a:latin typeface="Georgia" pitchFamily="18" charset="0"/>
              </a:rPr>
              <a:t>милування</a:t>
            </a:r>
            <a:r>
              <a:rPr lang="ru-RU" i="1" dirty="0" smtClean="0">
                <a:solidFill>
                  <a:srgbClr val="92D050"/>
                </a:solidFill>
                <a:latin typeface="Georgia" pitchFamily="18" charset="0"/>
              </a:rPr>
              <a:t> </a:t>
            </a:r>
            <a:r>
              <a:rPr lang="ru-RU" i="1" dirty="0" err="1" smtClean="0">
                <a:solidFill>
                  <a:srgbClr val="92D050"/>
                </a:solidFill>
                <a:latin typeface="Georgia" pitchFamily="18" charset="0"/>
              </a:rPr>
              <a:t>вишуканим</a:t>
            </a:r>
            <a:r>
              <a:rPr lang="ru-RU" i="1" dirty="0" smtClean="0">
                <a:solidFill>
                  <a:srgbClr val="92D050"/>
                </a:solidFill>
                <a:latin typeface="Georgia" pitchFamily="18" charset="0"/>
              </a:rPr>
              <a:t> </a:t>
            </a:r>
            <a:r>
              <a:rPr lang="ru-RU" i="1" dirty="0" err="1" smtClean="0">
                <a:solidFill>
                  <a:srgbClr val="92D050"/>
                </a:solidFill>
                <a:latin typeface="Georgia" pitchFamily="18" charset="0"/>
              </a:rPr>
              <a:t>порцеляновим</a:t>
            </a:r>
            <a:r>
              <a:rPr lang="ru-RU" i="1" dirty="0" smtClean="0">
                <a:solidFill>
                  <a:srgbClr val="92D050"/>
                </a:solidFill>
                <a:latin typeface="Georgia" pitchFamily="18" charset="0"/>
              </a:rPr>
              <a:t> </a:t>
            </a:r>
            <a:r>
              <a:rPr lang="ru-RU" i="1" dirty="0" err="1" smtClean="0">
                <a:solidFill>
                  <a:srgbClr val="92D050"/>
                </a:solidFill>
                <a:latin typeface="Georgia" pitchFamily="18" charset="0"/>
              </a:rPr>
              <a:t>посудом</a:t>
            </a:r>
            <a:r>
              <a:rPr lang="ru-RU" i="1" dirty="0" smtClean="0">
                <a:solidFill>
                  <a:srgbClr val="92D050"/>
                </a:solidFill>
                <a:latin typeface="Georgia" pitchFamily="18" charset="0"/>
              </a:rPr>
              <a:t>.</a:t>
            </a:r>
            <a:endParaRPr lang="uk-UA" i="1" dirty="0">
              <a:solidFill>
                <a:srgbClr val="92D050"/>
              </a:solidFill>
              <a:latin typeface="Georgia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572000" y="1556792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i="1" dirty="0" smtClean="0">
                <a:solidFill>
                  <a:srgbClr val="92D050"/>
                </a:solidFill>
                <a:latin typeface="Georgia" pitchFamily="18" charset="0"/>
              </a:rPr>
              <a:t> З давніх часів у Японії живе традиція відтворення природи в мініатюрі - створення малюсінького, карликового саду при оселі або мистецтво вирощування дерева в квітковому горщику (</a:t>
            </a:r>
            <a:r>
              <a:rPr lang="uk-UA" i="1" dirty="0" err="1" smtClean="0">
                <a:solidFill>
                  <a:srgbClr val="92D050"/>
                </a:solidFill>
                <a:latin typeface="Georgia" pitchFamily="18" charset="0"/>
              </a:rPr>
              <a:t>бонсай</a:t>
            </a:r>
            <a:r>
              <a:rPr lang="uk-UA" i="1" dirty="0" smtClean="0">
                <a:solidFill>
                  <a:srgbClr val="92D050"/>
                </a:solidFill>
                <a:latin typeface="Georgia" pitchFamily="18" charset="0"/>
              </a:rPr>
              <a:t>), мистецтво впорядкування, складення букетів - ікебана.</a:t>
            </a:r>
            <a:endParaRPr lang="uk-UA" i="1" dirty="0">
              <a:solidFill>
                <a:srgbClr val="92D050"/>
              </a:solidFill>
              <a:latin typeface="Georgia" pitchFamily="18" charset="0"/>
            </a:endParaRPr>
          </a:p>
        </p:txBody>
      </p:sp>
      <p:pic>
        <p:nvPicPr>
          <p:cNvPr id="11" name="Содержимое 9" descr="071883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86400" y="3739896"/>
            <a:ext cx="3657600" cy="31181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Содержимое 12" descr="8667626_Ikebana0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43808" y="3861048"/>
            <a:ext cx="2627784" cy="29969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Содержимое 15" descr="7448278674_6389a97187_z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2636912"/>
            <a:ext cx="3071821" cy="42210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Содержимое 18" descr="3324716_1c299c0d.jpg"/>
          <p:cNvPicPr>
            <a:picLocks noGrp="1" noChangeAspect="1"/>
          </p:cNvPicPr>
          <p:nvPr>
            <p:ph sz="half" idx="2"/>
          </p:nvPr>
        </p:nvPicPr>
        <p:blipFill>
          <a:blip r:embed="rId6" cstate="print"/>
          <a:stretch>
            <a:fillRect/>
          </a:stretch>
        </p:blipFill>
        <p:spPr>
          <a:xfrm>
            <a:off x="2915816" y="2492896"/>
            <a:ext cx="1736664" cy="14092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nature012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131840" y="0"/>
            <a:ext cx="6012160" cy="3645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Содержимое 6" descr="nastol.com.ua-38180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2843808" y="3645024"/>
            <a:ext cx="6300192" cy="32129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0" y="476672"/>
            <a:ext cx="2771800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i="1" dirty="0" smtClean="0">
                <a:solidFill>
                  <a:srgbClr val="FF6699"/>
                </a:solidFill>
                <a:latin typeface="Georgia" pitchFamily="18" charset="0"/>
              </a:rPr>
              <a:t>Давні традиції й у наш час є частиною сучасного японського способу життя. Колишні лицарські військові прийоми стали національними видами спорту. Навесні родини виїжджають за місто, щоб помилуватися цвітінням дикої вишні (</a:t>
            </a:r>
            <a:r>
              <a:rPr lang="uk-UA" i="1" dirty="0" err="1" smtClean="0">
                <a:solidFill>
                  <a:srgbClr val="FF6699"/>
                </a:solidFill>
                <a:latin typeface="Georgia" pitchFamily="18" charset="0"/>
              </a:rPr>
              <a:t>сакури</a:t>
            </a:r>
            <a:r>
              <a:rPr lang="uk-UA" i="1" dirty="0" smtClean="0">
                <a:solidFill>
                  <a:srgbClr val="FF6699"/>
                </a:solidFill>
                <a:latin typeface="Georgia" pitchFamily="18" charset="0"/>
              </a:rPr>
              <a:t>). День </a:t>
            </a:r>
            <a:r>
              <a:rPr lang="uk-UA" i="1" dirty="0" err="1" smtClean="0">
                <a:solidFill>
                  <a:srgbClr val="FF6699"/>
                </a:solidFill>
                <a:latin typeface="Georgia" pitchFamily="18" charset="0"/>
              </a:rPr>
              <a:t>сакури</a:t>
            </a:r>
            <a:r>
              <a:rPr lang="uk-UA" i="1" dirty="0" smtClean="0">
                <a:solidFill>
                  <a:srgbClr val="FF6699"/>
                </a:solidFill>
                <a:latin typeface="Georgia" pitchFamily="18" charset="0"/>
              </a:rPr>
              <a:t> став національним святом у країні. Малюсінькі садки зі ставками і камінням ча­сто влаштовують у сучасних готелях, офісах компаній, навчальних закладах.</a:t>
            </a:r>
            <a:endParaRPr lang="uk-UA" i="1" dirty="0">
              <a:solidFill>
                <a:srgbClr val="FF6699"/>
              </a:solidFill>
              <a:latin typeface="Georgia" pitchFamily="18" charset="0"/>
            </a:endParaRP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Bankoboev.Ru_yaponskaya_zhivopis_lotos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3931920"/>
            <a:ext cx="6660232" cy="29260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6768752" y="3559656"/>
            <a:ext cx="219573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i="1" dirty="0" smtClean="0">
                <a:solidFill>
                  <a:srgbClr val="FFC000"/>
                </a:solidFill>
                <a:latin typeface="Georgia" pitchFamily="18" charset="0"/>
              </a:rPr>
              <a:t>Краса </a:t>
            </a:r>
            <a:r>
              <a:rPr lang="ru-RU" sz="2400" i="1" dirty="0" err="1" smtClean="0">
                <a:solidFill>
                  <a:srgbClr val="FFC000"/>
                </a:solidFill>
                <a:latin typeface="Georgia" pitchFamily="18" charset="0"/>
              </a:rPr>
              <a:t>природи</a:t>
            </a:r>
            <a:r>
              <a:rPr lang="ru-RU" sz="2400" i="1" dirty="0" smtClean="0">
                <a:solidFill>
                  <a:srgbClr val="FFC000"/>
                </a:solidFill>
                <a:latin typeface="Georgia" pitchFamily="18" charset="0"/>
              </a:rPr>
              <a:t> </a:t>
            </a:r>
            <a:r>
              <a:rPr lang="ru-RU" sz="2400" i="1" dirty="0" err="1" smtClean="0">
                <a:solidFill>
                  <a:srgbClr val="FFC000"/>
                </a:solidFill>
                <a:latin typeface="Georgia" pitchFamily="18" charset="0"/>
              </a:rPr>
              <a:t>завжди</a:t>
            </a:r>
            <a:r>
              <a:rPr lang="ru-RU" sz="2400" i="1" dirty="0" smtClean="0">
                <a:solidFill>
                  <a:srgbClr val="FFC000"/>
                </a:solidFill>
                <a:latin typeface="Georgia" pitchFamily="18" charset="0"/>
              </a:rPr>
              <a:t> </a:t>
            </a:r>
            <a:r>
              <a:rPr lang="ru-RU" sz="2400" i="1" dirty="0" err="1" smtClean="0">
                <a:solidFill>
                  <a:srgbClr val="FFC000"/>
                </a:solidFill>
                <a:latin typeface="Georgia" pitchFamily="18" charset="0"/>
              </a:rPr>
              <a:t>була</a:t>
            </a:r>
            <a:r>
              <a:rPr lang="ru-RU" sz="2400" i="1" dirty="0" smtClean="0">
                <a:solidFill>
                  <a:srgbClr val="FFC000"/>
                </a:solidFill>
                <a:latin typeface="Georgia" pitchFamily="18" charset="0"/>
              </a:rPr>
              <a:t> основною темою </a:t>
            </a:r>
            <a:r>
              <a:rPr lang="ru-RU" sz="2400" i="1" dirty="0" err="1" smtClean="0">
                <a:solidFill>
                  <a:srgbClr val="FFC000"/>
                </a:solidFill>
                <a:latin typeface="Georgia" pitchFamily="18" charset="0"/>
              </a:rPr>
              <a:t>японського</a:t>
            </a:r>
            <a:r>
              <a:rPr lang="ru-RU" sz="2400" i="1" dirty="0" smtClean="0">
                <a:solidFill>
                  <a:srgbClr val="FFC000"/>
                </a:solidFill>
                <a:latin typeface="Georgia" pitchFamily="18" charset="0"/>
              </a:rPr>
              <a:t> </a:t>
            </a:r>
            <a:r>
              <a:rPr lang="ru-RU" sz="2400" i="1" dirty="0" err="1" smtClean="0">
                <a:solidFill>
                  <a:srgbClr val="FFC000"/>
                </a:solidFill>
                <a:latin typeface="Georgia" pitchFamily="18" charset="0"/>
              </a:rPr>
              <a:t>живопису</a:t>
            </a:r>
            <a:r>
              <a:rPr lang="ru-RU" sz="2400" i="1" dirty="0" smtClean="0">
                <a:solidFill>
                  <a:srgbClr val="FFC000"/>
                </a:solidFill>
                <a:latin typeface="Georgia" pitchFamily="18" charset="0"/>
              </a:rPr>
              <a:t>.</a:t>
            </a:r>
            <a:endParaRPr lang="uk-UA" sz="2400" i="1" dirty="0">
              <a:solidFill>
                <a:srgbClr val="FFC000"/>
              </a:solidFill>
              <a:latin typeface="Georgia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763688" y="476672"/>
            <a:ext cx="367240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i="1" dirty="0" smtClean="0">
                <a:latin typeface="Georgia" pitchFamily="18" charset="0"/>
              </a:rPr>
              <a:t>Каліграфію - давнє мистецтво гарного і чіткого письма - викладають і в японських школах, і при храмах, і в гуртках художньої самодіяльності.</a:t>
            </a:r>
            <a:endParaRPr lang="uk-UA" sz="2400" i="1" dirty="0">
              <a:latin typeface="Georgia" pitchFamily="18" charset="0"/>
            </a:endParaRPr>
          </a:p>
        </p:txBody>
      </p:sp>
      <p:pic>
        <p:nvPicPr>
          <p:cNvPr id="12" name="Содержимое 10" descr="100px-Hanzi_(traditional)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2000250" cy="37604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Содержимое 13" descr="imgk9HDMOgy1J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5329792" y="260648"/>
            <a:ext cx="3814208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split orient="vert" dir="in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Содержимое 7" descr="big_43323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3707904" y="4941169"/>
            <a:ext cx="5436096" cy="19168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Содержимое 4" descr="3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420888"/>
            <a:ext cx="4499992" cy="2232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Содержимое 10" descr="640px-Минерресурси-2.jpg"/>
          <p:cNvPicPr>
            <a:picLocks noGrp="1" noChangeAspect="1"/>
          </p:cNvPicPr>
          <p:nvPr>
            <p:ph sz="half" idx="1"/>
          </p:nvPr>
        </p:nvPicPr>
        <p:blipFill>
          <a:blip r:embed="rId4" cstate="print"/>
          <a:stretch>
            <a:fillRect/>
          </a:stretch>
        </p:blipFill>
        <p:spPr>
          <a:xfrm>
            <a:off x="4572000" y="0"/>
            <a:ext cx="4572000" cy="2743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Прямоугольник 11"/>
          <p:cNvSpPr/>
          <p:nvPr/>
        </p:nvSpPr>
        <p:spPr>
          <a:xfrm>
            <a:off x="0" y="0"/>
            <a:ext cx="4572000" cy="184665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sz="1900" b="1" i="1" dirty="0" smtClean="0">
                <a:solidFill>
                  <a:srgbClr val="00FF00"/>
                </a:solidFill>
                <a:latin typeface="Constantia" pitchFamily="18" charset="0"/>
              </a:rPr>
              <a:t>Титанові руди представлені в основному титаномагнетитовими пісками з ільменітом, серед яких виділяються гірські, прибережні і річкові піски.</a:t>
            </a:r>
            <a:endParaRPr lang="uk-UA" sz="1900" b="1" i="1" dirty="0">
              <a:solidFill>
                <a:srgbClr val="00FF00"/>
              </a:solidFill>
              <a:latin typeface="Constantia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0" y="1772816"/>
            <a:ext cx="4572000" cy="67710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900" b="1" i="1" dirty="0" err="1" smtClean="0">
                <a:solidFill>
                  <a:srgbClr val="FF6600"/>
                </a:solidFill>
                <a:latin typeface="Constantia" pitchFamily="18" charset="0"/>
              </a:rPr>
              <a:t>Корінні</a:t>
            </a:r>
            <a:r>
              <a:rPr lang="ru-RU" sz="1900" b="1" i="1" dirty="0" smtClean="0">
                <a:solidFill>
                  <a:srgbClr val="FF6600"/>
                </a:solidFill>
                <a:latin typeface="Constantia" pitchFamily="18" charset="0"/>
              </a:rPr>
              <a:t> </a:t>
            </a:r>
            <a:r>
              <a:rPr lang="ru-RU" sz="1900" b="1" i="1" dirty="0" err="1" smtClean="0">
                <a:solidFill>
                  <a:srgbClr val="FF6600"/>
                </a:solidFill>
                <a:latin typeface="Constantia" pitchFamily="18" charset="0"/>
              </a:rPr>
              <a:t>родовища</a:t>
            </a:r>
            <a:r>
              <a:rPr lang="ru-RU" sz="1900" b="1" i="1" dirty="0" smtClean="0">
                <a:solidFill>
                  <a:srgbClr val="FF6600"/>
                </a:solidFill>
                <a:latin typeface="Constantia" pitchFamily="18" charset="0"/>
              </a:rPr>
              <a:t> </a:t>
            </a:r>
            <a:r>
              <a:rPr lang="ru-RU" sz="1900" b="1" i="1" dirty="0" err="1" smtClean="0">
                <a:solidFill>
                  <a:srgbClr val="FF6600"/>
                </a:solidFill>
                <a:latin typeface="Constantia" pitchFamily="18" charset="0"/>
              </a:rPr>
              <a:t>хромових</a:t>
            </a:r>
            <a:r>
              <a:rPr lang="ru-RU" sz="1900" b="1" i="1" dirty="0" smtClean="0">
                <a:solidFill>
                  <a:srgbClr val="FF6600"/>
                </a:solidFill>
                <a:latin typeface="Constantia" pitchFamily="18" charset="0"/>
              </a:rPr>
              <a:t> руд в </a:t>
            </a:r>
            <a:r>
              <a:rPr lang="ru-RU" sz="1900" b="1" i="1" dirty="0" err="1" smtClean="0">
                <a:solidFill>
                  <a:srgbClr val="FF6600"/>
                </a:solidFill>
                <a:latin typeface="Constantia" pitchFamily="18" charset="0"/>
              </a:rPr>
              <a:t>районі</a:t>
            </a:r>
            <a:r>
              <a:rPr lang="ru-RU" sz="1900" b="1" i="1" dirty="0" smtClean="0">
                <a:solidFill>
                  <a:srgbClr val="FF6600"/>
                </a:solidFill>
                <a:latin typeface="Constantia" pitchFamily="18" charset="0"/>
              </a:rPr>
              <a:t> </a:t>
            </a:r>
            <a:r>
              <a:rPr lang="ru-RU" sz="1900" b="1" i="1" dirty="0" err="1" smtClean="0">
                <a:solidFill>
                  <a:srgbClr val="FF6600"/>
                </a:solidFill>
                <a:latin typeface="Constantia" pitchFamily="18" charset="0"/>
              </a:rPr>
              <a:t>Юбарі</a:t>
            </a:r>
            <a:r>
              <a:rPr lang="ru-RU" sz="1900" b="1" i="1" dirty="0" smtClean="0">
                <a:solidFill>
                  <a:srgbClr val="FF6600"/>
                </a:solidFill>
                <a:latin typeface="Constantia" pitchFamily="18" charset="0"/>
              </a:rPr>
              <a:t>.</a:t>
            </a:r>
            <a:endParaRPr lang="uk-UA" sz="1900" b="1" i="1" dirty="0">
              <a:solidFill>
                <a:srgbClr val="FF6600"/>
              </a:solidFill>
              <a:latin typeface="Constantia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572000" y="2780928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Constantia" pitchFamily="18" charset="0"/>
              </a:rPr>
              <a:t>Запаси </a:t>
            </a:r>
            <a:r>
              <a:rPr lang="ru-RU" b="1" i="1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Constantia" pitchFamily="18" charset="0"/>
              </a:rPr>
              <a:t>вольфрамових</a:t>
            </a:r>
            <a:r>
              <a:rPr lang="ru-RU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Constantia" pitchFamily="18" charset="0"/>
              </a:rPr>
              <a:t> руд </a:t>
            </a:r>
            <a:r>
              <a:rPr lang="ru-RU" b="1" i="1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Constantia" pitchFamily="18" charset="0"/>
              </a:rPr>
              <a:t>зосереджені</a:t>
            </a:r>
            <a:r>
              <a:rPr lang="ru-RU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Constantia" pitchFamily="18" charset="0"/>
              </a:rPr>
              <a:t> </a:t>
            </a:r>
            <a:r>
              <a:rPr lang="ru-RU" b="1" i="1" dirty="0" err="1" smtClean="0">
                <a:solidFill>
                  <a:schemeClr val="accent2">
                    <a:lumMod val="60000"/>
                    <a:lumOff val="40000"/>
                  </a:schemeClr>
                </a:solidFill>
                <a:latin typeface="Constantia" pitchFamily="18" charset="0"/>
              </a:rPr>
              <a:t>головним</a:t>
            </a:r>
            <a:r>
              <a:rPr lang="ru-RU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Constantia" pitchFamily="18" charset="0"/>
              </a:rPr>
              <a:t> чином на островах Хонсю і Кюсю.</a:t>
            </a:r>
            <a:endParaRPr lang="uk-UA" b="1" i="1" dirty="0">
              <a:solidFill>
                <a:schemeClr val="accent2">
                  <a:lumMod val="60000"/>
                  <a:lumOff val="40000"/>
                </a:schemeClr>
              </a:solidFill>
              <a:latin typeface="Constantia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572000" y="3645024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i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Constantia" pitchFamily="18" charset="0"/>
              </a:rPr>
              <a:t>Запаси </a:t>
            </a:r>
            <a:r>
              <a:rPr lang="ru-RU" b="1" i="1" dirty="0" err="1" smtClean="0">
                <a:solidFill>
                  <a:schemeClr val="accent4">
                    <a:lumMod val="40000"/>
                    <a:lumOff val="60000"/>
                  </a:schemeClr>
                </a:solidFill>
                <a:latin typeface="Constantia" pitchFamily="18" charset="0"/>
              </a:rPr>
              <a:t>кобальтових</a:t>
            </a:r>
            <a:r>
              <a:rPr lang="ru-RU" b="1" i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Constantia" pitchFamily="18" charset="0"/>
              </a:rPr>
              <a:t> руд </a:t>
            </a:r>
            <a:r>
              <a:rPr lang="ru-RU" b="1" i="1" dirty="0" err="1" smtClean="0">
                <a:solidFill>
                  <a:schemeClr val="accent4">
                    <a:lumMod val="40000"/>
                    <a:lumOff val="60000"/>
                  </a:schemeClr>
                </a:solidFill>
                <a:latin typeface="Constantia" pitchFamily="18" charset="0"/>
              </a:rPr>
              <a:t>обмежені</a:t>
            </a:r>
            <a:r>
              <a:rPr lang="ru-RU" b="1" i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Constantia" pitchFamily="18" charset="0"/>
              </a:rPr>
              <a:t>. Вони </a:t>
            </a:r>
            <a:r>
              <a:rPr lang="ru-RU" b="1" i="1" dirty="0" err="1" smtClean="0">
                <a:solidFill>
                  <a:schemeClr val="accent4">
                    <a:lumMod val="40000"/>
                    <a:lumOff val="60000"/>
                  </a:schemeClr>
                </a:solidFill>
                <a:latin typeface="Constantia" pitchFamily="18" charset="0"/>
              </a:rPr>
              <a:t>зосереджені</a:t>
            </a:r>
            <a:r>
              <a:rPr lang="ru-RU" b="1" i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Constantia" pitchFamily="18" charset="0"/>
              </a:rPr>
              <a:t> в </a:t>
            </a:r>
            <a:r>
              <a:rPr lang="ru-RU" b="1" i="1" dirty="0" err="1" smtClean="0">
                <a:solidFill>
                  <a:schemeClr val="accent4">
                    <a:lumMod val="40000"/>
                    <a:lumOff val="60000"/>
                  </a:schemeClr>
                </a:solidFill>
                <a:latin typeface="Constantia" pitchFamily="18" charset="0"/>
              </a:rPr>
              <a:t>кристалічних</a:t>
            </a:r>
            <a:r>
              <a:rPr lang="ru-RU" b="1" i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Constantia" pitchFamily="18" charset="0"/>
              </a:rPr>
              <a:t> </a:t>
            </a:r>
            <a:r>
              <a:rPr lang="ru-RU" b="1" i="1" dirty="0" err="1" smtClean="0">
                <a:solidFill>
                  <a:schemeClr val="accent4">
                    <a:lumMod val="40000"/>
                    <a:lumOff val="60000"/>
                  </a:schemeClr>
                </a:solidFill>
                <a:latin typeface="Constantia" pitchFamily="18" charset="0"/>
              </a:rPr>
              <a:t>сланцях</a:t>
            </a:r>
            <a:r>
              <a:rPr lang="ru-RU" b="1" i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Constantia" pitchFamily="18" charset="0"/>
              </a:rPr>
              <a:t> на </a:t>
            </a:r>
            <a:r>
              <a:rPr lang="ru-RU" b="1" i="1" dirty="0" err="1" smtClean="0">
                <a:solidFill>
                  <a:schemeClr val="accent4">
                    <a:lumMod val="40000"/>
                    <a:lumOff val="60000"/>
                  </a:schemeClr>
                </a:solidFill>
                <a:latin typeface="Constantia" pitchFamily="18" charset="0"/>
              </a:rPr>
              <a:t>південному</a:t>
            </a:r>
            <a:r>
              <a:rPr lang="ru-RU" b="1" i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Constantia" pitchFamily="18" charset="0"/>
              </a:rPr>
              <a:t> </a:t>
            </a:r>
            <a:r>
              <a:rPr lang="ru-RU" b="1" i="1" dirty="0" err="1" smtClean="0">
                <a:solidFill>
                  <a:schemeClr val="accent4">
                    <a:lumMod val="40000"/>
                    <a:lumOff val="60000"/>
                  </a:schemeClr>
                </a:solidFill>
                <a:latin typeface="Constantia" pitchFamily="18" charset="0"/>
              </a:rPr>
              <a:t>заході</a:t>
            </a:r>
            <a:r>
              <a:rPr lang="ru-RU" b="1" i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Constantia" pitchFamily="18" charset="0"/>
              </a:rPr>
              <a:t> острова </a:t>
            </a:r>
            <a:r>
              <a:rPr lang="ru-RU" b="1" i="1" dirty="0" err="1" smtClean="0">
                <a:solidFill>
                  <a:schemeClr val="accent4">
                    <a:lumMod val="40000"/>
                    <a:lumOff val="60000"/>
                  </a:schemeClr>
                </a:solidFill>
                <a:latin typeface="Constantia" pitchFamily="18" charset="0"/>
              </a:rPr>
              <a:t>Сікоку</a:t>
            </a:r>
            <a:r>
              <a:rPr lang="ru-RU" b="1" i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Constantia" pitchFamily="18" charset="0"/>
              </a:rPr>
              <a:t>.</a:t>
            </a:r>
            <a:endParaRPr lang="uk-UA" b="1" i="1" dirty="0">
              <a:solidFill>
                <a:schemeClr val="accent4">
                  <a:lumMod val="40000"/>
                  <a:lumOff val="60000"/>
                </a:schemeClr>
              </a:solidFill>
              <a:latin typeface="Constantia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0" y="4426565"/>
            <a:ext cx="4139952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900" b="1" i="1" dirty="0" smtClean="0">
                <a:solidFill>
                  <a:srgbClr val="FFFF00"/>
                </a:solidFill>
                <a:latin typeface="Constantia" pitchFamily="18" charset="0"/>
              </a:rPr>
              <a:t>Виявлені дорогоцінні і </a:t>
            </a:r>
            <a:r>
              <a:rPr lang="uk-UA" sz="1900" b="1" i="1" dirty="0" err="1" smtClean="0">
                <a:solidFill>
                  <a:srgbClr val="FFFF00"/>
                </a:solidFill>
                <a:latin typeface="Constantia" pitchFamily="18" charset="0"/>
              </a:rPr>
              <a:t>напівдорогоцінні</a:t>
            </a:r>
            <a:r>
              <a:rPr lang="uk-UA" sz="1900" b="1" i="1" dirty="0" smtClean="0">
                <a:solidFill>
                  <a:srgbClr val="FFFF00"/>
                </a:solidFill>
                <a:latin typeface="Constantia" pitchFamily="18" charset="0"/>
              </a:rPr>
              <a:t> камені:  опал, жадеїт, аметист. Відомі також родовища рубіну, сапфіру, берилу, хризоберилу, топазу, гірського кришталю, рожевого кварцу, </a:t>
            </a:r>
            <a:r>
              <a:rPr lang="uk-UA" sz="1900" b="1" i="1" dirty="0" err="1" smtClean="0">
                <a:solidFill>
                  <a:srgbClr val="FFFF00"/>
                </a:solidFill>
                <a:latin typeface="Constantia" pitchFamily="18" charset="0"/>
              </a:rPr>
              <a:t>карнеолу</a:t>
            </a:r>
            <a:r>
              <a:rPr lang="uk-UA" sz="1900" b="1" i="1" dirty="0" smtClean="0">
                <a:solidFill>
                  <a:srgbClr val="FFFF00"/>
                </a:solidFill>
                <a:latin typeface="Constantia" pitchFamily="18" charset="0"/>
              </a:rPr>
              <a:t> і сардоніксу. </a:t>
            </a:r>
            <a:endParaRPr lang="uk-UA" sz="1900" b="1" i="1" dirty="0">
              <a:solidFill>
                <a:srgbClr val="FFFF00"/>
              </a:solidFill>
              <a:latin typeface="Constantia" pitchFamily="18" charset="0"/>
            </a:endParaRPr>
          </a:p>
        </p:txBody>
      </p:sp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2204208_fe4576b3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355976" y="0"/>
            <a:ext cx="4788024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Содержимое 8" descr="matcha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0" y="2924944"/>
            <a:ext cx="4359730" cy="39330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4355976" y="3441680"/>
            <a:ext cx="4572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sz="2400" i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Звичний напій японців - неміцний зелений чай без цукру, який п'ють у будь-яку годину дня, до їди, під час і після неї. До. чайної церемонії потрібний інший сорт чаю - міцно заварений, густий, збитий китичкою в піну зелений чай.</a:t>
            </a:r>
            <a:endParaRPr lang="uk-UA" sz="2400" i="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2008" y="175280"/>
            <a:ext cx="4572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i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Традиційною</a:t>
            </a:r>
            <a:r>
              <a:rPr lang="ru-RU" sz="2400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основою </a:t>
            </a:r>
            <a:r>
              <a:rPr lang="ru-RU" sz="2400" i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харчування</a:t>
            </a:r>
            <a:r>
              <a:rPr lang="ru-RU" sz="2400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ru-RU" sz="2400" i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японців</a:t>
            </a:r>
            <a:r>
              <a:rPr lang="ru-RU" sz="2400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ru-RU" sz="2400" i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завжди</a:t>
            </a:r>
            <a:r>
              <a:rPr lang="ru-RU" sz="2400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ru-RU" sz="2400" i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був</a:t>
            </a:r>
            <a:r>
              <a:rPr lang="ru-RU" sz="2400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рис. І </a:t>
            </a:r>
            <a:r>
              <a:rPr lang="ru-RU" sz="2400" i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тепер</a:t>
            </a:r>
            <a:r>
              <a:rPr lang="ru-RU" sz="2400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головне блюдо в </a:t>
            </a:r>
            <a:r>
              <a:rPr lang="ru-RU" sz="2400" i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усіх</a:t>
            </a:r>
            <a:r>
              <a:rPr lang="ru-RU" sz="2400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ru-RU" sz="2400" i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оселях</a:t>
            </a:r>
            <a:r>
              <a:rPr lang="ru-RU" sz="2400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- </a:t>
            </a:r>
            <a:r>
              <a:rPr lang="ru-RU" sz="2400" i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розсипчастий</a:t>
            </a:r>
            <a:r>
              <a:rPr lang="ru-RU" sz="2400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, варений без масла </a:t>
            </a:r>
            <a:r>
              <a:rPr lang="ru-RU" sz="2400" i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або</a:t>
            </a:r>
            <a:r>
              <a:rPr lang="ru-RU" sz="2400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ru-RU" sz="2400" i="1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жодних</a:t>
            </a:r>
            <a:r>
              <a:rPr lang="ru-RU" sz="2400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приправ рис.</a:t>
            </a:r>
            <a:endParaRPr lang="uk-UA" sz="2400" i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427984" y="522546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Найбільше змінився одяг японців. У місті все частіше зустрінете звичний європейський одяг. Кімоно залишилося як ошатний вихідний одяг для жінок. Націо­нальний одяг носять також вдома або на відпочинку.</a:t>
            </a:r>
            <a:endParaRPr lang="uk-UA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8" name="Содержимое 7" descr="1300478956_3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"/>
            <a:ext cx="4427984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4499992" y="2708920"/>
            <a:ext cx="4572000" cy="369331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Стародавній японський одяг - довгу, в широку складку спідницю-штани носять тільки священнослужителі. Традиційні солом'яні або бамбукові капелюхи у формі конуса можна зустріти тепер тільки в селі. А традиційне взуття - дерев'яні сандалії-лавочки (</a:t>
            </a:r>
            <a:r>
              <a:rPr lang="uk-UA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гета</a:t>
            </a:r>
            <a:r>
              <a:rPr lang="uk-UA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) на двох брусках, із шнурівкою між пальцями - дотепер носять навіть із європейським одягом. Під них одягають шкарпетки, зв'язані подібно до рукавиці, коли великий палець вив'язаний окремо.</a:t>
            </a:r>
            <a:endParaRPr lang="uk-UA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</p:spTree>
  </p:cSld>
  <p:clrMapOvr>
    <a:masterClrMapping/>
  </p:clrMapOvr>
  <p:transition>
    <p:cover dir="ru"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114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4114800"/>
            <a:ext cx="5580112" cy="2743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Содержимое 5" descr="5032ca1705f79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508104" y="0"/>
            <a:ext cx="3635896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0" y="0"/>
            <a:ext cx="5508104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i="1" dirty="0" err="1" smtClean="0">
                <a:solidFill>
                  <a:srgbClr val="FF3F3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Гейша-</a:t>
            </a:r>
            <a:r>
              <a:rPr lang="uk-UA" i="1" dirty="0" smtClean="0">
                <a:solidFill>
                  <a:srgbClr val="FF3F3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 це людина, яка вміє розважати чоловіків, причому не тільки умінням співати, танцювати, але і своєю освіченістю.</a:t>
            </a:r>
          </a:p>
          <a:p>
            <a:r>
              <a:rPr lang="uk-UA" i="1" dirty="0" smtClean="0">
                <a:solidFill>
                  <a:srgbClr val="FF3F3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Японці звикли ділити жінок на три категорії: для домашнього вогнища й продовження роду – дружина; для душі – гейша з її освіченістю; для плоті – </a:t>
            </a:r>
            <a:r>
              <a:rPr lang="uk-UA" i="1" dirty="0" err="1" smtClean="0">
                <a:solidFill>
                  <a:srgbClr val="FF3F3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ойран</a:t>
            </a:r>
            <a:r>
              <a:rPr lang="uk-UA" i="1" dirty="0" smtClean="0">
                <a:solidFill>
                  <a:srgbClr val="FF3F3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 – дівчина з бару.</a:t>
            </a:r>
          </a:p>
          <a:p>
            <a:r>
              <a:rPr lang="uk-UA" i="1" dirty="0" smtClean="0">
                <a:solidFill>
                  <a:srgbClr val="FF3F3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У парику і гримі гейша сприймається скоріше як лялька, ніж жива людина. Завжди красуня, молода, не старіша від 20 років, вишукано одягнена. У спеціальних закладах дівчат навчають із 6-7 років, батькам майбутньої гейші хазяйка платить гроші. Зараз в Японії гейші починають працювати після завершення дев’ятирічної освіти (з 15 років)</a:t>
            </a:r>
            <a:endParaRPr lang="uk-UA" i="1" dirty="0">
              <a:solidFill>
                <a:srgbClr val="FF3F3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itchFamily="18" charset="0"/>
            </a:endParaRPr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yaponskie-samurai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6" name="Прямоугольник 5"/>
          <p:cNvSpPr/>
          <p:nvPr/>
        </p:nvSpPr>
        <p:spPr>
          <a:xfrm>
            <a:off x="4572000" y="5013176"/>
            <a:ext cx="4572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endParaRPr lang="uk-UA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/>
            <a:r>
              <a:rPr lang="uk-UA" sz="2000" i="1" dirty="0" smtClean="0"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Самураї – одні з найвпливовіших і колоритних персонажів</a:t>
            </a:r>
          </a:p>
          <a:p>
            <a:pPr algn="r"/>
            <a:r>
              <a:rPr lang="uk-UA" sz="2000" i="1" dirty="0" smtClean="0"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історії Японії</a:t>
            </a:r>
            <a:r>
              <a:rPr lang="uk-UA" sz="2000" i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Georgia" pitchFamily="18" charset="0"/>
              </a:rPr>
              <a:t>.</a:t>
            </a:r>
            <a:endParaRPr lang="uk-UA" sz="2000" i="1" dirty="0">
              <a:solidFill>
                <a:schemeClr val="bg1">
                  <a:lumMod val="95000"/>
                  <a:lumOff val="5000"/>
                </a:schemeClr>
              </a:solidFill>
              <a:latin typeface="Georgia" pitchFamily="18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5" name="Содержимое 4" descr="0016-016-Keramika-jakimono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0017-017-KHudozhestvennaja-kultura-JAponii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04664"/>
            <a:ext cx="4247456" cy="1143000"/>
          </a:xfrm>
        </p:spPr>
        <p:txBody>
          <a:bodyPr>
            <a:noAutofit/>
          </a:bodyPr>
          <a:lstStyle/>
          <a:p>
            <a:pPr algn="ctr"/>
            <a:r>
              <a:rPr lang="uk-UA" sz="4400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Новий рік в Японії</a:t>
            </a:r>
            <a:endParaRPr lang="uk-UA" sz="4400" i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7" name="Содержимое 6" descr="2552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139952" y="0"/>
            <a:ext cx="5004048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0" y="2132856"/>
            <a:ext cx="392392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До Японії місячний тваринний календар прийшов з Китаю; японці жили по ньому до 70-х років </a:t>
            </a:r>
            <a:r>
              <a:rPr lang="en-US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XIX </a:t>
            </a:r>
            <a:r>
              <a:rPr lang="uk-UA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століття, до тих пір, поки в закриту досі країну не прибули європейці. Разом з іншими західними новинами японці перейняли і григоріанський календар, так що зараз Новий рік в Країні висхідного сонця відзначають в ніч з 31 грудня на 1 січня. Традиція ж відзначати східне новорічне свято залишилася тільки в китайських общинах Японії.</a:t>
            </a:r>
            <a:endParaRPr lang="uk-UA" i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</p:spTree>
  </p:cSld>
  <p:clrMapOvr>
    <a:masterClrMapping/>
  </p:clrMapOvr>
  <p:transition>
    <p:checker dir="vert"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Содержимое 7" descr="48699_wmmqhjxyysgfflge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764021" y="2492896"/>
            <a:ext cx="4379979" cy="43651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Содержимое 8" descr="NOvi_god_v_yaponii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-1" y="2852936"/>
            <a:ext cx="4789889" cy="40050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91440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i="1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За традицією, в новорічну ніч відразу після півночі в буддійських храмах лунає 108 ударів дзвону. Вважається, цей ритуальний дзвін очищає людей від вад і дозволяє зустріти рік, який наступив, з чистим серцем. Японці звичайно відправляються в храм в традиційному національному одязі; церемонію перших відвідин храму в ніч Нового року називають "</a:t>
            </a:r>
            <a:r>
              <a:rPr lang="uk-UA" i="1" dirty="0" err="1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хацумоде</a:t>
            </a:r>
            <a:r>
              <a:rPr lang="uk-UA" i="1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". Напередодні свята будинки прикрашають "</a:t>
            </a:r>
            <a:r>
              <a:rPr lang="uk-UA" i="1" dirty="0" err="1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кадамацу</a:t>
            </a:r>
            <a:r>
              <a:rPr lang="uk-UA" i="1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" — композицією з віток сосни, стебел бамбуку, соломи і дерева сливи, закріпленого в декоративному горщику. В приміщенні на видному місці ставлять низький стіл "</a:t>
            </a:r>
            <a:r>
              <a:rPr lang="uk-UA" i="1" dirty="0" err="1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моті</a:t>
            </a:r>
            <a:r>
              <a:rPr lang="uk-UA" i="1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", на який виставляють блюдо з рисовими коржиками і мандаринами — символом щастя, довголіття і багатства.</a:t>
            </a:r>
            <a:endParaRPr lang="uk-UA" i="1" dirty="0">
              <a:solidFill>
                <a:schemeClr val="accent6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</p:spTree>
  </p:cSld>
  <p:clrMapOvr>
    <a:masterClrMapping/>
  </p:clrMapOvr>
  <p:transition>
    <p:cover dir="u"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5" name="Содержимое 4" descr="1298375952_sv_67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1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Содержимое 5" descr="japan2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771733" y="3573016"/>
            <a:ext cx="4372267" cy="32849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179512" y="2132856"/>
            <a:ext cx="33123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4800" i="1" dirty="0" smtClean="0">
                <a:solidFill>
                  <a:schemeClr val="tx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Весілля</a:t>
            </a:r>
            <a:endParaRPr lang="uk-UA" sz="4800" i="1" dirty="0">
              <a:solidFill>
                <a:schemeClr val="tx1">
                  <a:lumMod val="8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5103674"/>
            <a:ext cx="543609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i="1" dirty="0" smtClean="0">
                <a:solidFill>
                  <a:schemeClr val="tx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Основні рукоділля мистецтва, чиєю батьківщиною є Японія - </a:t>
            </a:r>
            <a:r>
              <a:rPr lang="uk-UA" i="1" dirty="0" err="1" smtClean="0">
                <a:solidFill>
                  <a:schemeClr val="tx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амигуруми</a:t>
            </a:r>
            <a:r>
              <a:rPr lang="uk-UA" i="1" dirty="0" smtClean="0">
                <a:solidFill>
                  <a:schemeClr val="tx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, </a:t>
            </a:r>
            <a:r>
              <a:rPr lang="uk-UA" i="1" dirty="0" err="1" smtClean="0">
                <a:solidFill>
                  <a:schemeClr val="tx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канзаши</a:t>
            </a:r>
            <a:r>
              <a:rPr lang="uk-UA" i="1" dirty="0" smtClean="0">
                <a:solidFill>
                  <a:schemeClr val="tx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, </a:t>
            </a:r>
            <a:r>
              <a:rPr lang="uk-UA" i="1" dirty="0" err="1" smtClean="0">
                <a:solidFill>
                  <a:schemeClr val="tx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темари</a:t>
            </a:r>
            <a:r>
              <a:rPr lang="uk-UA" i="1" dirty="0" smtClean="0">
                <a:solidFill>
                  <a:schemeClr val="tx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, </a:t>
            </a:r>
            <a:r>
              <a:rPr lang="uk-UA" i="1" dirty="0" err="1" smtClean="0">
                <a:solidFill>
                  <a:schemeClr val="tx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мідзухікі</a:t>
            </a:r>
            <a:r>
              <a:rPr lang="uk-UA" i="1" dirty="0" smtClean="0">
                <a:solidFill>
                  <a:schemeClr val="tx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, </a:t>
            </a:r>
            <a:r>
              <a:rPr lang="uk-UA" i="1" dirty="0" err="1" smtClean="0">
                <a:solidFill>
                  <a:schemeClr val="tx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осіе</a:t>
            </a:r>
            <a:r>
              <a:rPr lang="uk-UA" i="1" dirty="0" smtClean="0">
                <a:solidFill>
                  <a:schemeClr val="tx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, </a:t>
            </a:r>
            <a:r>
              <a:rPr lang="uk-UA" i="1" dirty="0" err="1" smtClean="0">
                <a:solidFill>
                  <a:schemeClr val="tx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кінусайга</a:t>
            </a:r>
            <a:r>
              <a:rPr lang="uk-UA" i="1" dirty="0" smtClean="0">
                <a:solidFill>
                  <a:schemeClr val="tx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, </a:t>
            </a:r>
            <a:r>
              <a:rPr lang="uk-UA" i="1" dirty="0" err="1" smtClean="0">
                <a:solidFill>
                  <a:schemeClr val="tx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терімен</a:t>
            </a:r>
            <a:r>
              <a:rPr lang="uk-UA" i="1" dirty="0" smtClean="0">
                <a:solidFill>
                  <a:schemeClr val="tx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, </a:t>
            </a:r>
            <a:r>
              <a:rPr lang="uk-UA" i="1" dirty="0" err="1" smtClean="0">
                <a:solidFill>
                  <a:schemeClr val="tx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фурошики</a:t>
            </a:r>
            <a:r>
              <a:rPr lang="uk-UA" i="1" dirty="0" smtClean="0">
                <a:solidFill>
                  <a:schemeClr val="tx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, </a:t>
            </a:r>
            <a:r>
              <a:rPr lang="uk-UA" i="1" dirty="0" err="1" smtClean="0">
                <a:solidFill>
                  <a:schemeClr val="tx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куміхімо</a:t>
            </a:r>
            <a:r>
              <a:rPr lang="uk-UA" i="1" dirty="0" smtClean="0">
                <a:solidFill>
                  <a:schemeClr val="tx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, </a:t>
            </a:r>
            <a:r>
              <a:rPr lang="uk-UA" i="1" dirty="0" err="1" smtClean="0">
                <a:solidFill>
                  <a:schemeClr val="tx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Сашико</a:t>
            </a:r>
            <a:r>
              <a:rPr lang="uk-UA" i="1" dirty="0" smtClean="0">
                <a:solidFill>
                  <a:schemeClr val="tx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. Відмінною рисою японського рукоділля є акуратність, терпіння і посидючість,</a:t>
            </a:r>
            <a:endParaRPr lang="uk-UA" i="1" dirty="0">
              <a:solidFill>
                <a:schemeClr val="tx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8" name="Содержимое 5" descr="3589057476_85ddb3749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3203848" cy="24028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Содержимое 6" descr="origami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13984" y="0"/>
            <a:ext cx="2830016" cy="25649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Содержимое 12" descr="e-DNNyTtWtU.jpg"/>
          <p:cNvPicPr>
            <a:picLocks noGrp="1" noChangeAspect="1"/>
          </p:cNvPicPr>
          <p:nvPr>
            <p:ph sz="half" idx="1"/>
          </p:nvPr>
        </p:nvPicPr>
        <p:blipFill>
          <a:blip r:embed="rId4" cstate="print"/>
          <a:stretch>
            <a:fillRect/>
          </a:stretch>
        </p:blipFill>
        <p:spPr>
          <a:xfrm>
            <a:off x="3059832" y="0"/>
            <a:ext cx="3491880" cy="27469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Содержимое 13" descr="pIcKTteSImg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2420888"/>
            <a:ext cx="3657600" cy="27458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Содержимое 16" descr="dSo1scxXBlY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486400" y="4337720"/>
            <a:ext cx="3657600" cy="252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Содержимое 19" descr="kanzashi5.jpg"/>
          <p:cNvPicPr>
            <a:picLocks noGrp="1" noChangeAspect="1"/>
          </p:cNvPicPr>
          <p:nvPr>
            <p:ph sz="half" idx="2"/>
          </p:nvPr>
        </p:nvPicPr>
        <p:blipFill>
          <a:blip r:embed="rId7" cstate="print"/>
          <a:stretch>
            <a:fillRect/>
          </a:stretch>
        </p:blipFill>
        <p:spPr>
          <a:xfrm>
            <a:off x="3779912" y="2492896"/>
            <a:ext cx="5364088" cy="1944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Содержимое 9" descr="Pict12.12-010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2636912"/>
            <a:ext cx="3352800" cy="42210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Содержимое 5" descr="39544_panoram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4607496" cy="26369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Содержимое 12" descr="1871638000df979489516525f63bec4c67101625d1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3347864" y="4581128"/>
            <a:ext cx="5796136" cy="24505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Прямоугольник 13"/>
          <p:cNvSpPr/>
          <p:nvPr/>
        </p:nvSpPr>
        <p:spPr>
          <a:xfrm>
            <a:off x="3384376" y="2570128"/>
            <a:ext cx="586814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b="1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Водні ресурси</a:t>
            </a:r>
          </a:p>
          <a:p>
            <a:r>
              <a:rPr lang="uk-UA" sz="2000" b="1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Річки в Японії в основному гірські. їхні ресурси використовуються як для зрошення, так і для отримання електроенергії. Важливим джерелом питної води є численні невеликі озера</a:t>
            </a:r>
            <a:r>
              <a:rPr lang="uk-UA" sz="2000" b="1" i="1" dirty="0" smtClean="0">
                <a:solidFill>
                  <a:schemeClr val="tx2">
                    <a:lumMod val="75000"/>
                  </a:schemeClr>
                </a:solidFill>
              </a:rPr>
              <a:t>.</a:t>
            </a:r>
            <a:endParaRPr lang="uk-UA" sz="2000" b="1" i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572000" y="0"/>
            <a:ext cx="4572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uk-UA" sz="2800" b="1" i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Лісові ресурси</a:t>
            </a:r>
          </a:p>
          <a:p>
            <a:r>
              <a:rPr lang="uk-UA" sz="2000" b="1" i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Лісами вкрито </a:t>
            </a:r>
            <a:r>
              <a:rPr lang="uk-UA" sz="2000" b="1" i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63</a:t>
            </a:r>
            <a:r>
              <a:rPr lang="uk-UA" sz="2000" b="1" i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 % території Японії. Переважають хвойні, широколистяні і субтропічні ліси. Однак власних лісових ресурсів також не вистачає для задоволення потреб виробництва!</a:t>
            </a:r>
            <a:endParaRPr lang="uk-UA" sz="2000" b="1" i="1" dirty="0">
              <a:solidFill>
                <a:schemeClr val="accent1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images (1)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5724128" y="2204864"/>
            <a:ext cx="3419872" cy="46531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4355976" y="188640"/>
            <a:ext cx="478802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Японський </a:t>
            </a:r>
            <a:r>
              <a:rPr lang="uk-UA" b="1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театр</a:t>
            </a:r>
            <a:r>
              <a:rPr lang="uk-UA" i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відрізняється великим жанровим різноманіттям. В Японії можна побачити спектаклі, створені ще в 8 столітті і ультрасучасні постановки. Токіо належить до найбільших світових театральних центрів. </a:t>
            </a:r>
            <a:endParaRPr lang="uk-UA" i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10" name="Содержимое 7" descr="theatre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204864"/>
            <a:ext cx="5760640" cy="46531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Содержимое 11" descr="images (2)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0" y="0"/>
            <a:ext cx="4211960" cy="22768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0"/>
            <a:ext cx="4572000" cy="39703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i="1" dirty="0" smtClean="0">
                <a:solidFill>
                  <a:srgbClr val="00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Найстаріший вид </a:t>
            </a:r>
            <a:r>
              <a:rPr lang="uk-UA" b="1" i="1" dirty="0" smtClean="0">
                <a:solidFill>
                  <a:srgbClr val="00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спорту</a:t>
            </a:r>
            <a:r>
              <a:rPr lang="uk-UA" i="1" dirty="0" smtClean="0">
                <a:solidFill>
                  <a:srgbClr val="00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 в Японії — національна боротьба сумо.  Поряд із сумо стародавні японці займалися соколиними ловами, кінними перегонами, японським поло </a:t>
            </a:r>
            <a:r>
              <a:rPr lang="uk-UA" i="1" dirty="0" err="1" smtClean="0">
                <a:solidFill>
                  <a:srgbClr val="00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дакю</a:t>
            </a:r>
            <a:r>
              <a:rPr lang="uk-UA" i="1" dirty="0" smtClean="0">
                <a:solidFill>
                  <a:srgbClr val="00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 та грою в м'яч </a:t>
            </a:r>
            <a:r>
              <a:rPr lang="uk-UA" i="1" dirty="0" err="1" smtClean="0">
                <a:solidFill>
                  <a:srgbClr val="00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кемарі</a:t>
            </a:r>
            <a:r>
              <a:rPr lang="uk-UA" i="1" dirty="0" smtClean="0">
                <a:solidFill>
                  <a:srgbClr val="00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. Набули популярності бойові мистецтва, такі як стрільба з лука, боротьба </a:t>
            </a:r>
            <a:r>
              <a:rPr lang="uk-UA" i="1" dirty="0" err="1" smtClean="0">
                <a:solidFill>
                  <a:srgbClr val="00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дзю-дзюцу</a:t>
            </a:r>
            <a:r>
              <a:rPr lang="uk-UA" i="1" dirty="0" smtClean="0">
                <a:solidFill>
                  <a:srgbClr val="00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, фехтування на мечах, алебардах і списах. Поряд із сумо найпопулярнішим спортом в Японії є бейсбол. В Японії тричі відбувалися Олімпійські ігри — у Токіо (1964), Саппоро (1972) і </a:t>
            </a:r>
            <a:r>
              <a:rPr lang="uk-UA" i="1" dirty="0" err="1" smtClean="0">
                <a:solidFill>
                  <a:srgbClr val="00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Наґано</a:t>
            </a:r>
            <a:r>
              <a:rPr lang="uk-UA" i="1" dirty="0" smtClean="0">
                <a:solidFill>
                  <a:srgbClr val="00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 (1998).</a:t>
            </a:r>
            <a:endParaRPr lang="uk-UA" i="1" dirty="0">
              <a:solidFill>
                <a:srgbClr val="00CC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itchFamily="18" charset="0"/>
            </a:endParaRPr>
          </a:p>
        </p:txBody>
      </p:sp>
      <p:pic>
        <p:nvPicPr>
          <p:cNvPr id="7" name="Содержимое 5" descr="133b0346f68bad6be8e66bc70a2ebdf0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211960" y="2420888"/>
            <a:ext cx="2763982" cy="18537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Содержимое 8" descr="294px-Kenjutsu_at_the_Japanese_Garde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27984" y="0"/>
            <a:ext cx="4716016" cy="24208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Содержимое 11" descr="sumo1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789040"/>
            <a:ext cx="4572000" cy="30689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Содержимое 14" descr="hh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948264" y="2420888"/>
            <a:ext cx="2195736" cy="1872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Содержимое 18" descr="kemari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644008" y="4321664"/>
            <a:ext cx="4499992" cy="2536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4941168"/>
            <a:ext cx="4834880" cy="1143000"/>
          </a:xfrm>
        </p:spPr>
        <p:txBody>
          <a:bodyPr/>
          <a:lstStyle/>
          <a:p>
            <a:r>
              <a:rPr lang="uk-UA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Історія Японії</a:t>
            </a:r>
            <a:endParaRPr lang="uk-UA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5" name="Содержимое 4" descr="images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6084168" y="4121696"/>
            <a:ext cx="3059832" cy="27363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9144000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i="1" dirty="0" smtClean="0">
                <a:solidFill>
                  <a:srgbClr val="FFFF00"/>
                </a:solidFill>
                <a:latin typeface="Impact" pitchFamily="34" charset="0"/>
              </a:rPr>
              <a:t>«Перші Японці»</a:t>
            </a:r>
          </a:p>
          <a:p>
            <a:r>
              <a:rPr lang="uk-UA" i="1" dirty="0" smtClean="0">
                <a:solidFill>
                  <a:srgbClr val="FFFF00"/>
                </a:solidFill>
                <a:latin typeface="Georgia" pitchFamily="18" charset="0"/>
              </a:rPr>
              <a:t>У палеоліті Земля була окута льодовиками і рівень води був на 100 м нижче за сучасний. Японія ще не являла собою архіпелаг, а з'єднувалась суходільними перешийками з материком. Внутрішнє Японське море було просторою долиною. Льодовики не досягали Східної Азії, але їх вплив відчувався на кліматі. Японія входила до азійської степової </a:t>
            </a:r>
            <a:r>
              <a:rPr lang="uk-UA" i="1" dirty="0" err="1" smtClean="0">
                <a:solidFill>
                  <a:srgbClr val="FFFF00"/>
                </a:solidFill>
                <a:latin typeface="Georgia" pitchFamily="18" charset="0"/>
              </a:rPr>
              <a:t>екозони</a:t>
            </a:r>
            <a:r>
              <a:rPr lang="uk-UA" i="1" dirty="0" smtClean="0">
                <a:solidFill>
                  <a:srgbClr val="FFFF00"/>
                </a:solidFill>
                <a:latin typeface="Georgia" pitchFamily="18" charset="0"/>
              </a:rPr>
              <a:t>, багатої різноманітними травами. Тут водилися мамонти, слони </a:t>
            </a:r>
            <a:r>
              <a:rPr lang="uk-UA" i="1" dirty="0" err="1" smtClean="0">
                <a:solidFill>
                  <a:srgbClr val="FFFF00"/>
                </a:solidFill>
                <a:latin typeface="Georgia" pitchFamily="18" charset="0"/>
              </a:rPr>
              <a:t>Наумана</a:t>
            </a:r>
            <a:r>
              <a:rPr lang="uk-UA" i="1" dirty="0" smtClean="0">
                <a:solidFill>
                  <a:srgbClr val="FFFF00"/>
                </a:solidFill>
                <a:latin typeface="Georgia" pitchFamily="18" charset="0"/>
              </a:rPr>
              <a:t>, </a:t>
            </a:r>
            <a:r>
              <a:rPr lang="uk-UA" i="1" dirty="0" err="1" smtClean="0">
                <a:solidFill>
                  <a:srgbClr val="FFFF00"/>
                </a:solidFill>
                <a:latin typeface="Georgia" pitchFamily="18" charset="0"/>
              </a:rPr>
              <a:t>великорогі</a:t>
            </a:r>
            <a:r>
              <a:rPr lang="uk-UA" i="1" dirty="0" smtClean="0">
                <a:solidFill>
                  <a:srgbClr val="FFFF00"/>
                </a:solidFill>
                <a:latin typeface="Georgia" pitchFamily="18" charset="0"/>
              </a:rPr>
              <a:t> олені та інші тварини, які прибували сюди з Сибіру.</a:t>
            </a:r>
          </a:p>
          <a:p>
            <a:r>
              <a:rPr lang="uk-UA" i="1" dirty="0" smtClean="0">
                <a:solidFill>
                  <a:srgbClr val="FFFF00"/>
                </a:solidFill>
                <a:latin typeface="Georgia" pitchFamily="18" charset="0"/>
              </a:rPr>
              <a:t>За результатами археологічних досліджень перші люди виду </a:t>
            </a:r>
            <a:r>
              <a:rPr lang="en-US" i="1" dirty="0" smtClean="0">
                <a:solidFill>
                  <a:srgbClr val="FFFF00"/>
                </a:solidFill>
                <a:latin typeface="Georgia" pitchFamily="18" charset="0"/>
              </a:rPr>
              <a:t>Homo Sapiens </a:t>
            </a:r>
            <a:r>
              <a:rPr lang="uk-UA" i="1" dirty="0" smtClean="0">
                <a:solidFill>
                  <a:srgbClr val="FFFF00"/>
                </a:solidFill>
                <a:latin typeface="Georgia" pitchFamily="18" charset="0"/>
              </a:rPr>
              <a:t>переселилися до Японії близько 35 тисяч років до Р. Х. Вони були носіями культури ножеподібних знарядь, які виготовлялися ударно-обрубною технікою. Основою їхнього господарства було полювання на великих тварин, переважно облавним способом, та збиральництво. Близько 15 тисяч років до Р. Х. відбувся перехід до </a:t>
            </a:r>
            <a:r>
              <a:rPr lang="uk-UA" i="1" dirty="0" err="1" smtClean="0">
                <a:solidFill>
                  <a:srgbClr val="FFFF00"/>
                </a:solidFill>
                <a:latin typeface="Georgia" pitchFamily="18" charset="0"/>
              </a:rPr>
              <a:t>мікролітичних</a:t>
            </a:r>
            <a:r>
              <a:rPr lang="uk-UA" i="1" dirty="0" smtClean="0">
                <a:solidFill>
                  <a:srgbClr val="FFFF00"/>
                </a:solidFill>
                <a:latin typeface="Georgia" pitchFamily="18" charset="0"/>
              </a:rPr>
              <a:t> знарядь. «Перші японці» не мали постійних жител і, ймовірно, вели кочовий спосіб життя.</a:t>
            </a:r>
            <a:endParaRPr lang="uk-UA" i="1" dirty="0">
              <a:solidFill>
                <a:srgbClr val="FFFF00"/>
              </a:solidFill>
              <a:latin typeface="Georgia" pitchFamily="18" charset="0"/>
            </a:endParaRPr>
          </a:p>
        </p:txBody>
      </p:sp>
    </p:spTree>
  </p:cSld>
  <p:clrMapOvr>
    <a:masterClrMapping/>
  </p:clrMapOvr>
  <p:transition>
    <p:dissolve/>
  </p:transition>
</p:sld>
</file>

<file path=ppt/theme/theme1.xml><?xml version="1.0" encoding="utf-8"?>
<a:theme xmlns:a="http://schemas.openxmlformats.org/drawingml/2006/main" name="Техническая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Техническая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Техниче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904</TotalTime>
  <Words>4149</Words>
  <Application>Microsoft Office PowerPoint</Application>
  <PresentationFormat>Экран (4:3)</PresentationFormat>
  <Paragraphs>201</Paragraphs>
  <Slides>81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81</vt:i4>
      </vt:variant>
    </vt:vector>
  </HeadingPairs>
  <TitlesOfParts>
    <vt:vector size="82" baseType="lpstr">
      <vt:lpstr>Техническая</vt:lpstr>
      <vt:lpstr>Слайд 1</vt:lpstr>
      <vt:lpstr>Слайд 2</vt:lpstr>
      <vt:lpstr>Слайд 3</vt:lpstr>
      <vt:lpstr>Слайд 4</vt:lpstr>
      <vt:lpstr>Природні ресури</vt:lpstr>
      <vt:lpstr>Слайд 6</vt:lpstr>
      <vt:lpstr>Слайд 7</vt:lpstr>
      <vt:lpstr>Слайд 8</vt:lpstr>
      <vt:lpstr>Історія Японії</vt:lpstr>
      <vt:lpstr>Слайд 10</vt:lpstr>
      <vt:lpstr>Слайд 11</vt:lpstr>
      <vt:lpstr>Нова і новітня історія Японії </vt:lpstr>
      <vt:lpstr>Слайд 13</vt:lpstr>
      <vt:lpstr>Слайд 14</vt:lpstr>
      <vt:lpstr>Слайд 15</vt:lpstr>
      <vt:lpstr>Після 1945 р.</vt:lpstr>
      <vt:lpstr>Населення</vt:lpstr>
      <vt:lpstr>Слайд 18</vt:lpstr>
      <vt:lpstr>Слайд 19</vt:lpstr>
      <vt:lpstr>Промисловість</vt:lpstr>
      <vt:lpstr>Слайд 21</vt:lpstr>
      <vt:lpstr>Слайд 22</vt:lpstr>
      <vt:lpstr>Слайд 23</vt:lpstr>
      <vt:lpstr>Слайд 24</vt:lpstr>
      <vt:lpstr>Слайд 25</vt:lpstr>
      <vt:lpstr>Сільське господарство</vt:lpstr>
      <vt:lpstr>Слайд 27</vt:lpstr>
      <vt:lpstr>Зовнішньоекономічні зв’язки</vt:lpstr>
      <vt:lpstr>Слайд 29</vt:lpstr>
      <vt:lpstr>1. Токіо</vt:lpstr>
      <vt:lpstr>Слайд 31</vt:lpstr>
      <vt:lpstr>2. Йокогама</vt:lpstr>
      <vt:lpstr>3. Осака</vt:lpstr>
      <vt:lpstr>Слайд 34</vt:lpstr>
      <vt:lpstr>4. Наґоя  </vt:lpstr>
      <vt:lpstr>Слайд 36</vt:lpstr>
      <vt:lpstr>5. Саппоро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  <vt:lpstr>Слайд 63</vt:lpstr>
      <vt:lpstr>Золотий павільйон</vt:lpstr>
      <vt:lpstr>Слайд 65</vt:lpstr>
      <vt:lpstr>Слайд 66</vt:lpstr>
      <vt:lpstr>Слайд 67</vt:lpstr>
      <vt:lpstr>Слайд 68</vt:lpstr>
      <vt:lpstr>Слайд 69</vt:lpstr>
      <vt:lpstr>Слайд 70</vt:lpstr>
      <vt:lpstr>Слайд 71</vt:lpstr>
      <vt:lpstr>Слайд 72</vt:lpstr>
      <vt:lpstr>Слайд 73</vt:lpstr>
      <vt:lpstr>Слайд 74</vt:lpstr>
      <vt:lpstr>Слайд 75</vt:lpstr>
      <vt:lpstr>Новий рік в Японії</vt:lpstr>
      <vt:lpstr>Слайд 77</vt:lpstr>
      <vt:lpstr>Слайд 78</vt:lpstr>
      <vt:lpstr>Слайд 79</vt:lpstr>
      <vt:lpstr>Слайд 80</vt:lpstr>
      <vt:lpstr>Слайд 81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Японія</dc:title>
  <dc:creator>Надя</dc:creator>
  <cp:lastModifiedBy>1111</cp:lastModifiedBy>
  <cp:revision>118</cp:revision>
  <dcterms:created xsi:type="dcterms:W3CDTF">2014-03-09T17:55:00Z</dcterms:created>
  <dcterms:modified xsi:type="dcterms:W3CDTF">2014-05-12T14:53:29Z</dcterms:modified>
</cp:coreProperties>
</file>