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62" r:id="rId5"/>
    <p:sldId id="258" r:id="rId6"/>
    <p:sldId id="263" r:id="rId7"/>
    <p:sldId id="259" r:id="rId8"/>
    <p:sldId id="260"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96"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Government
her Majesty</c:v>
                </c:pt>
              </c:strCache>
            </c:strRef>
          </c:tx>
          <c:explosion val="13"/>
          <c:dPt>
            <c:idx val="0"/>
            <c:bubble3D val="0"/>
            <c:explosion val="26"/>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19806728940691423"/>
                  <c:y val="-0.25739221094688891"/>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2"/>
                        </a:solidFill>
                        <a:latin typeface="+mn-lt"/>
                        <a:ea typeface="+mn-ea"/>
                        <a:cs typeface="+mn-cs"/>
                      </a:defRPr>
                    </a:pPr>
                    <a:r>
                      <a:rPr lang="en-US" b="0" cap="none" spc="0" dirty="0" err="1">
                        <a:ln w="0"/>
                        <a:solidFill>
                          <a:schemeClr val="tx1"/>
                        </a:solidFill>
                        <a:effectLst>
                          <a:outerShdw blurRad="38100" dist="19050" dir="2700000" algn="tl" rotWithShape="0">
                            <a:schemeClr val="dk1">
                              <a:alpha val="40000"/>
                            </a:schemeClr>
                          </a:outerShdw>
                        </a:effectLst>
                      </a:rPr>
                      <a:t>Conservatores</a:t>
                    </a:r>
                    <a:r>
                      <a:rPr lang="en-US" b="0" cap="none" spc="0" dirty="0">
                        <a:ln w="0"/>
                        <a:solidFill>
                          <a:schemeClr val="tx1"/>
                        </a:solidFill>
                        <a:effectLst>
                          <a:outerShdw blurRad="38100" dist="19050" dir="2700000" algn="tl" rotWithShape="0">
                            <a:schemeClr val="dk1">
                              <a:alpha val="40000"/>
                            </a:schemeClr>
                          </a:outerShdw>
                        </a:effectLst>
                      </a:rPr>
                      <a:t>
</a:t>
                    </a:r>
                    <a:fld id="{72A5256B-9784-440E-B116-638E1D551417}" type="PERCENTAGE">
                      <a:rPr lang="en-US" b="0" cap="none" spc="0">
                        <a:ln w="0"/>
                        <a:solidFill>
                          <a:schemeClr val="tx1"/>
                        </a:solidFill>
                        <a:effectLst>
                          <a:outerShdw blurRad="38100" dist="19050" dir="2700000" algn="tl" rotWithShape="0">
                            <a:schemeClr val="dk1">
                              <a:alpha val="40000"/>
                            </a:schemeClr>
                          </a:outerShdw>
                        </a:effectLst>
                      </a:rPr>
                      <a:pPr>
                        <a:defRPr/>
                      </a:pPr>
                      <a:t>[ПРОЦЕНТ]</a:t>
                    </a:fld>
                    <a:endParaRPr lang="en-US" b="0" cap="none" spc="0" dirty="0">
                      <a:ln w="0"/>
                      <a:solidFill>
                        <a:schemeClr val="tx1"/>
                      </a:solidFill>
                      <a:effectLst>
                        <a:outerShdw blurRad="38100" dist="19050" dir="2700000" algn="tl" rotWithShape="0">
                          <a:schemeClr val="dk1">
                            <a:alpha val="40000"/>
                          </a:schemeClr>
                        </a:outerShdw>
                      </a:effectLst>
                    </a:endParaRPr>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2"/>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24103770327012558"/>
                      <c:h val="0.20811342502744043"/>
                    </c:manualLayout>
                  </c15:layout>
                  <c15:dlblFieldTable/>
                  <c15:showDataLabelsRange val="0"/>
                </c:ext>
              </c:extLst>
            </c:dLbl>
            <c:dLbl>
              <c:idx val="1"/>
              <c:layout>
                <c:manualLayout>
                  <c:x val="0.17491656726844365"/>
                  <c:y val="8.7357356442580469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fld id="{B8F9C634-0C9A-4F4D-B86D-8E033BEC03D1}" type="CATEGORYNAME">
                      <a:rPr lang="en-US" b="0" cap="none" spc="0" dirty="0">
                        <a:ln w="0"/>
                        <a:solidFill>
                          <a:schemeClr val="tx1"/>
                        </a:solidFill>
                        <a:effectLst>
                          <a:outerShdw blurRad="38100" dist="19050" dir="2700000" algn="tl" rotWithShape="0">
                            <a:schemeClr val="dk1">
                              <a:alpha val="40000"/>
                            </a:schemeClr>
                          </a:outerShdw>
                        </a:effectLst>
                      </a:rPr>
                      <a:pPr>
                        <a:defRPr/>
                      </a:pPr>
                      <a:t>[ИМЯ КАТЕГОРИИ]</a:t>
                    </a:fld>
                    <a:r>
                      <a:rPr lang="en-US" b="0" cap="none" spc="0" baseline="0" dirty="0">
                        <a:ln w="0"/>
                        <a:solidFill>
                          <a:schemeClr val="tx1"/>
                        </a:solidFill>
                        <a:effectLst>
                          <a:outerShdw blurRad="38100" dist="19050" dir="2700000" algn="tl" rotWithShape="0">
                            <a:schemeClr val="dk1">
                              <a:alpha val="40000"/>
                            </a:schemeClr>
                          </a:outerShdw>
                        </a:effectLst>
                      </a:rPr>
                      <a:t>
</a:t>
                    </a:r>
                    <a:fld id="{777243C4-8D1D-46B6-B2A7-295BA4E0B1FB}" type="PERCENTAGE">
                      <a:rPr lang="en-US" b="0" cap="none" spc="0" baseline="0" dirty="0">
                        <a:ln w="0"/>
                        <a:solidFill>
                          <a:schemeClr val="tx1"/>
                        </a:solidFill>
                        <a:effectLst>
                          <a:outerShdw blurRad="38100" dist="19050" dir="2700000" algn="tl" rotWithShape="0">
                            <a:schemeClr val="dk1">
                              <a:alpha val="40000"/>
                            </a:schemeClr>
                          </a:outerShdw>
                        </a:effectLst>
                      </a:rPr>
                      <a:pPr>
                        <a:defRPr/>
                      </a:pPr>
                      <a:t>[ПРОЦЕНТ]</a:t>
                    </a:fld>
                    <a:endParaRPr lang="en-US" b="0" cap="none" spc="0" baseline="0" dirty="0">
                      <a:ln w="0"/>
                      <a:solidFill>
                        <a:schemeClr val="tx1"/>
                      </a:solidFill>
                      <a:effectLst>
                        <a:outerShdw blurRad="38100" dist="19050" dir="2700000" algn="tl" rotWithShape="0">
                          <a:schemeClr val="dk1">
                            <a:alpha val="40000"/>
                          </a:schemeClr>
                        </a:outerShdw>
                      </a:effectLst>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Лист1!$A$2:$A$3</c:f>
              <c:strCache>
                <c:ptCount val="2"/>
                <c:pt idx="0">
                  <c:v>conservatives</c:v>
                </c:pt>
                <c:pt idx="1">
                  <c:v>Liberal Democrats</c:v>
                </c:pt>
              </c:strCache>
            </c:strRef>
          </c:cat>
          <c:val>
            <c:numRef>
              <c:f>Лист1!$B$2:$B$3</c:f>
              <c:numCache>
                <c:formatCode>General</c:formatCode>
                <c:ptCount val="2"/>
                <c:pt idx="0">
                  <c:v>210</c:v>
                </c:pt>
                <c:pt idx="1">
                  <c:v>56</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Other opposition</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Pt>
            <c:idx val="9"/>
            <c:bubble3D val="0"/>
            <c:spPr>
              <a:solidFill>
                <a:schemeClr val="accent4">
                  <a:lumMod val="60000"/>
                </a:schemeClr>
              </a:solidFill>
              <a:ln w="25400">
                <a:solidFill>
                  <a:schemeClr val="lt1"/>
                </a:solidFill>
              </a:ln>
              <a:effectLst/>
              <a:sp3d contourW="25400">
                <a:contourClr>
                  <a:schemeClr val="lt1"/>
                </a:contourClr>
              </a:sp3d>
            </c:spPr>
          </c:dPt>
          <c:dPt>
            <c:idx val="10"/>
            <c:bubble3D val="0"/>
            <c:spPr>
              <a:solidFill>
                <a:schemeClr val="accent5">
                  <a:lumMod val="60000"/>
                </a:schemeClr>
              </a:solidFill>
              <a:ln w="25400">
                <a:solidFill>
                  <a:schemeClr val="lt1"/>
                </a:solidFill>
              </a:ln>
              <a:effectLst/>
              <a:sp3d contourW="25400">
                <a:contourClr>
                  <a:schemeClr val="lt1"/>
                </a:contourClr>
              </a:sp3d>
            </c:spPr>
          </c:dPt>
          <c:dPt>
            <c:idx val="11"/>
            <c:bubble3D val="0"/>
            <c:spPr>
              <a:solidFill>
                <a:schemeClr val="accent6">
                  <a:lumMod val="60000"/>
                </a:schemeClr>
              </a:solidFill>
              <a:ln w="25400">
                <a:solidFill>
                  <a:schemeClr val="lt1"/>
                </a:solidFill>
              </a:ln>
              <a:effectLst/>
              <a:sp3d contourW="25400">
                <a:contourClr>
                  <a:schemeClr val="lt1"/>
                </a:contourClr>
              </a:sp3d>
            </c:spPr>
          </c:dPt>
          <c:cat>
            <c:strRef>
              <c:f>Лист1!$A$2:$A$13</c:f>
              <c:strCache>
                <c:ptCount val="12"/>
                <c:pt idx="0">
                  <c:v>Krossbenchery</c:v>
                </c:pt>
                <c:pt idx="1">
                  <c:v>The Lords spiritual</c:v>
                </c:pt>
                <c:pt idx="2">
                  <c:v>Democrats unionists</c:v>
                </c:pt>
                <c:pt idx="3">
                  <c:v>The Party of Wales</c:v>
                </c:pt>
                <c:pt idx="4">
                  <c:v>Ulster Unionists</c:v>
                </c:pt>
                <c:pt idx="5">
                  <c:v>Independence Party</c:v>
                </c:pt>
                <c:pt idx="6">
                  <c:v>Baron Stevens Lyudgeytsky</c:v>
                </c:pt>
                <c:pt idx="7">
                  <c:v>Baron Stoddert Svindonsky</c:v>
                </c:pt>
                <c:pt idx="8">
                  <c:v>Baron Rooker</c:v>
                </c:pt>
                <c:pt idx="9">
                  <c:v>Baroness Tonge</c:v>
                </c:pt>
                <c:pt idx="10">
                  <c:v>Lord Rennard</c:v>
                </c:pt>
                <c:pt idx="11">
                  <c:v>no fraction</c:v>
                </c:pt>
              </c:strCache>
            </c:strRef>
          </c:cat>
          <c:val>
            <c:numRef>
              <c:f>Лист1!$B$2:$B$13</c:f>
              <c:numCache>
                <c:formatCode>General</c:formatCode>
                <c:ptCount val="12"/>
                <c:pt idx="0">
                  <c:v>180</c:v>
                </c:pt>
                <c:pt idx="1">
                  <c:v>25</c:v>
                </c:pt>
                <c:pt idx="2">
                  <c:v>2</c:v>
                </c:pt>
                <c:pt idx="3">
                  <c:v>2</c:v>
                </c:pt>
                <c:pt idx="4">
                  <c:v>2</c:v>
                </c:pt>
                <c:pt idx="5">
                  <c:v>2</c:v>
                </c:pt>
                <c:pt idx="6">
                  <c:v>1</c:v>
                </c:pt>
                <c:pt idx="7">
                  <c:v>1</c:v>
                </c:pt>
                <c:pt idx="8">
                  <c:v>1</c:v>
                </c:pt>
                <c:pt idx="9">
                  <c:v>1</c:v>
                </c:pt>
                <c:pt idx="10">
                  <c:v>1</c:v>
                </c:pt>
                <c:pt idx="11">
                  <c:v>21</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Government
her Majesty</c:v>
                </c:pt>
              </c:strCache>
            </c:strRef>
          </c:tx>
          <c:explosion val="67"/>
          <c:dPt>
            <c:idx val="0"/>
            <c:bubble3D val="0"/>
            <c:explosion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explosion val="44"/>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12900090985022766"/>
                  <c:y val="-0.1818515216200066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fld id="{30815F3C-4E9F-43FE-AF20-83425D2F3244}" type="CATEGORYNAME">
                      <a:rPr lang="en-US">
                        <a:solidFill>
                          <a:schemeClr val="accent1">
                            <a:lumMod val="75000"/>
                          </a:schemeClr>
                        </a:solidFill>
                      </a:rPr>
                      <a:pPr>
                        <a:defRPr/>
                      </a:pPr>
                      <a:t>[ИМЯ КАТЕГОРИИ]</a:t>
                    </a:fld>
                    <a:r>
                      <a:rPr lang="en-US" baseline="0" dirty="0">
                        <a:solidFill>
                          <a:schemeClr val="accent1">
                            <a:lumMod val="75000"/>
                          </a:schemeClr>
                        </a:solidFill>
                      </a:rPr>
                      <a:t>
</a:t>
                    </a:r>
                    <a:fld id="{544C5198-1E52-4352-89C2-7045F8849160}" type="PERCENTAGE">
                      <a:rPr lang="en-US" baseline="0">
                        <a:solidFill>
                          <a:schemeClr val="accent1">
                            <a:lumMod val="75000"/>
                          </a:schemeClr>
                        </a:solidFill>
                      </a:rPr>
                      <a:pPr>
                        <a:defRPr/>
                      </a:pPr>
                      <a:t>[ПРОЦЕНТ]</a:t>
                    </a:fld>
                    <a:endParaRPr lang="en-US" baseline="0" dirty="0">
                      <a:solidFill>
                        <a:schemeClr val="accent1">
                          <a:lumMod val="7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5.4984077621014781E-2"/>
                  <c:y val="7.5622578055742438E-3"/>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6"/>
                        </a:solidFill>
                        <a:latin typeface="+mn-lt"/>
                        <a:ea typeface="+mn-ea"/>
                        <a:cs typeface="+mn-cs"/>
                      </a:defRPr>
                    </a:pPr>
                    <a:fld id="{FBB2CFA6-212A-43E2-96E1-6FE32ECA0352}" type="CATEGORYNAME">
                      <a:rPr lang="en-US">
                        <a:solidFill>
                          <a:schemeClr val="accent6">
                            <a:lumMod val="60000"/>
                            <a:lumOff val="40000"/>
                          </a:schemeClr>
                        </a:solidFill>
                      </a:rPr>
                      <a:pPr>
                        <a:defRPr/>
                      </a:pPr>
                      <a:t>[ИМЯ КАТЕГОРИИ]</a:t>
                    </a:fld>
                    <a:r>
                      <a:rPr lang="en-US" baseline="0" dirty="0">
                        <a:solidFill>
                          <a:schemeClr val="accent6">
                            <a:lumMod val="60000"/>
                            <a:lumOff val="40000"/>
                          </a:schemeClr>
                        </a:solidFill>
                      </a:rPr>
                      <a:t>
</a:t>
                    </a:r>
                    <a:fld id="{D512C625-F513-45E9-BE5C-27A9B529CE24}" type="PERCENTAGE">
                      <a:rPr lang="en-US" baseline="0">
                        <a:solidFill>
                          <a:schemeClr val="accent6">
                            <a:lumMod val="60000"/>
                            <a:lumOff val="40000"/>
                          </a:schemeClr>
                        </a:solidFill>
                      </a:rPr>
                      <a:pPr>
                        <a:defRPr/>
                      </a:pPr>
                      <a:t>[ПРОЦЕНТ]</a:t>
                    </a:fld>
                    <a:endParaRPr lang="en-US" baseline="0" dirty="0">
                      <a:solidFill>
                        <a:schemeClr val="accent6">
                          <a:lumMod val="60000"/>
                          <a:lumOff val="40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5"/>
                      </a:solidFill>
                      <a:latin typeface="+mn-lt"/>
                      <a:ea typeface="+mn-ea"/>
                      <a:cs typeface="+mn-cs"/>
                    </a:defRPr>
                  </a:pPr>
                  <a:endParaRPr lang="ru-RU"/>
                </a:p>
              </c:txPr>
              <c:dLblPos val="bestFit"/>
              <c:showLegendKey val="0"/>
              <c:showVal val="0"/>
              <c:showCatName val="1"/>
              <c:showSerName val="0"/>
              <c:showPercent val="1"/>
              <c:showBubbleSize val="0"/>
              <c:extLst>
                <c:ext xmlns:c15="http://schemas.microsoft.com/office/drawing/2012/chart" uri="{CE6537A1-D6FC-4f65-9D91-7224C49458BB}">
                  <c15:layout>
                    <c:manualLayout>
                      <c:w val="0.15947473134107659"/>
                      <c:h val="0.140337911714495"/>
                    </c:manualLayout>
                  </c15:layout>
                  <c15:dlblFieldTable/>
                  <c15:showDataLabelsRange val="0"/>
                </c:ext>
              </c:extLst>
            </c:dLbl>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Лист1!$A$2:$A$3</c:f>
              <c:strCache>
                <c:ptCount val="2"/>
                <c:pt idx="0">
                  <c:v>Conservatives</c:v>
                </c:pt>
                <c:pt idx="1">
                  <c:v>Liberal Democrats</c:v>
                </c:pt>
              </c:strCache>
            </c:strRef>
          </c:cat>
          <c:val>
            <c:numRef>
              <c:f>Лист1!$B$2:$B$3</c:f>
              <c:numCache>
                <c:formatCode>General</c:formatCode>
                <c:ptCount val="2"/>
                <c:pt idx="0">
                  <c:v>304</c:v>
                </c:pt>
                <c:pt idx="1">
                  <c:v>56</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Other opposition</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cat>
            <c:strRef>
              <c:f>Лист1!$A$2:$A$8</c:f>
              <c:strCache>
                <c:ptCount val="7"/>
                <c:pt idx="0">
                  <c:v>Democrats unionists</c:v>
                </c:pt>
                <c:pt idx="1">
                  <c:v>Scottish nationalists</c:v>
                </c:pt>
                <c:pt idx="2">
                  <c:v>Sinn Fein</c:v>
                </c:pt>
                <c:pt idx="3">
                  <c:v>The Social Democrats</c:v>
                </c:pt>
                <c:pt idx="4">
                  <c:v>Green</c:v>
                </c:pt>
                <c:pt idx="5">
                  <c:v>Respect</c:v>
                </c:pt>
                <c:pt idx="6">
                  <c:v>Alliance</c:v>
                </c:pt>
              </c:strCache>
            </c:strRef>
          </c:cat>
          <c:val>
            <c:numRef>
              <c:f>Лист1!$B$2:$B$8</c:f>
              <c:numCache>
                <c:formatCode>General</c:formatCode>
                <c:ptCount val="7"/>
                <c:pt idx="0">
                  <c:v>8</c:v>
                </c:pt>
                <c:pt idx="1">
                  <c:v>6</c:v>
                </c:pt>
                <c:pt idx="2">
                  <c:v>5</c:v>
                </c:pt>
                <c:pt idx="3">
                  <c:v>3</c:v>
                </c:pt>
                <c:pt idx="4">
                  <c:v>1</c:v>
                </c:pt>
                <c:pt idx="5">
                  <c:v>1</c:v>
                </c:pt>
                <c:pt idx="6">
                  <c:v>1</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3A35218-C23B-4C84-99F9-0C1B411E4989}" type="datetimeFigureOut">
              <a:rPr lang="ru-RU" smtClean="0"/>
              <a:t>15.11.2013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D5527-7E3F-48C1-B8D4-818D5051903E}" type="slidenum">
              <a:rPr lang="ru-RU" smtClean="0"/>
              <a:t>‹#›</a:t>
            </a:fld>
            <a:endParaRPr lang="ru-RU"/>
          </a:p>
        </p:txBody>
      </p:sp>
    </p:spTree>
    <p:extLst>
      <p:ext uri="{BB962C8B-B14F-4D97-AF65-F5344CB8AC3E}">
        <p14:creationId xmlns:p14="http://schemas.microsoft.com/office/powerpoint/2010/main" val="37882640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A35218-C23B-4C84-99F9-0C1B411E4989}" type="datetimeFigureOut">
              <a:rPr lang="ru-RU" smtClean="0"/>
              <a:t>15.11.2013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D5527-7E3F-48C1-B8D4-818D5051903E}" type="slidenum">
              <a:rPr lang="ru-RU" smtClean="0"/>
              <a:t>‹#›</a:t>
            </a:fld>
            <a:endParaRPr lang="ru-RU"/>
          </a:p>
        </p:txBody>
      </p:sp>
    </p:spTree>
    <p:extLst>
      <p:ext uri="{BB962C8B-B14F-4D97-AF65-F5344CB8AC3E}">
        <p14:creationId xmlns:p14="http://schemas.microsoft.com/office/powerpoint/2010/main" val="7520673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A35218-C23B-4C84-99F9-0C1B411E4989}" type="datetimeFigureOut">
              <a:rPr lang="ru-RU" smtClean="0"/>
              <a:t>15.11.2013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D5527-7E3F-48C1-B8D4-818D5051903E}"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72979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A35218-C23B-4C84-99F9-0C1B411E4989}" type="datetimeFigureOut">
              <a:rPr lang="ru-RU" smtClean="0"/>
              <a:t>15.11.2013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D5527-7E3F-48C1-B8D4-818D5051903E}" type="slidenum">
              <a:rPr lang="ru-RU" smtClean="0"/>
              <a:t>‹#›</a:t>
            </a:fld>
            <a:endParaRPr lang="ru-RU"/>
          </a:p>
        </p:txBody>
      </p:sp>
    </p:spTree>
    <p:extLst>
      <p:ext uri="{BB962C8B-B14F-4D97-AF65-F5344CB8AC3E}">
        <p14:creationId xmlns:p14="http://schemas.microsoft.com/office/powerpoint/2010/main" val="7763828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A35218-C23B-4C84-99F9-0C1B411E4989}" type="datetimeFigureOut">
              <a:rPr lang="ru-RU" smtClean="0"/>
              <a:t>15.11.2013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D5527-7E3F-48C1-B8D4-818D5051903E}"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498368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A35218-C23B-4C84-99F9-0C1B411E4989}" type="datetimeFigureOut">
              <a:rPr lang="ru-RU" smtClean="0"/>
              <a:t>15.11.2013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D5527-7E3F-48C1-B8D4-818D5051903E}" type="slidenum">
              <a:rPr lang="ru-RU" smtClean="0"/>
              <a:t>‹#›</a:t>
            </a:fld>
            <a:endParaRPr lang="ru-RU"/>
          </a:p>
        </p:txBody>
      </p:sp>
    </p:spTree>
    <p:extLst>
      <p:ext uri="{BB962C8B-B14F-4D97-AF65-F5344CB8AC3E}">
        <p14:creationId xmlns:p14="http://schemas.microsoft.com/office/powerpoint/2010/main" val="33712393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A35218-C23B-4C84-99F9-0C1B411E4989}" type="datetimeFigureOut">
              <a:rPr lang="ru-RU" smtClean="0"/>
              <a:t>15.11.2013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D5527-7E3F-48C1-B8D4-818D5051903E}" type="slidenum">
              <a:rPr lang="ru-RU" smtClean="0"/>
              <a:t>‹#›</a:t>
            </a:fld>
            <a:endParaRPr lang="ru-RU"/>
          </a:p>
        </p:txBody>
      </p:sp>
    </p:spTree>
    <p:extLst>
      <p:ext uri="{BB962C8B-B14F-4D97-AF65-F5344CB8AC3E}">
        <p14:creationId xmlns:p14="http://schemas.microsoft.com/office/powerpoint/2010/main" val="35660960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A35218-C23B-4C84-99F9-0C1B411E4989}" type="datetimeFigureOut">
              <a:rPr lang="ru-RU" smtClean="0"/>
              <a:t>15.11.2013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D5527-7E3F-48C1-B8D4-818D5051903E}" type="slidenum">
              <a:rPr lang="ru-RU" smtClean="0"/>
              <a:t>‹#›</a:t>
            </a:fld>
            <a:endParaRPr lang="ru-RU"/>
          </a:p>
        </p:txBody>
      </p:sp>
    </p:spTree>
    <p:extLst>
      <p:ext uri="{BB962C8B-B14F-4D97-AF65-F5344CB8AC3E}">
        <p14:creationId xmlns:p14="http://schemas.microsoft.com/office/powerpoint/2010/main" val="14981738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3A35218-C23B-4C84-99F9-0C1B411E4989}" type="datetimeFigureOut">
              <a:rPr lang="ru-RU" smtClean="0"/>
              <a:t>15.11.2013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D5527-7E3F-48C1-B8D4-818D5051903E}" type="slidenum">
              <a:rPr lang="ru-RU" smtClean="0"/>
              <a:t>‹#›</a:t>
            </a:fld>
            <a:endParaRPr lang="ru-RU"/>
          </a:p>
        </p:txBody>
      </p:sp>
    </p:spTree>
    <p:extLst>
      <p:ext uri="{BB962C8B-B14F-4D97-AF65-F5344CB8AC3E}">
        <p14:creationId xmlns:p14="http://schemas.microsoft.com/office/powerpoint/2010/main" val="21499496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3A35218-C23B-4C84-99F9-0C1B411E4989}" type="datetimeFigureOut">
              <a:rPr lang="ru-RU" smtClean="0"/>
              <a:t>15.11.2013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E9D5527-7E3F-48C1-B8D4-818D5051903E}" type="slidenum">
              <a:rPr lang="ru-RU" smtClean="0"/>
              <a:t>‹#›</a:t>
            </a:fld>
            <a:endParaRPr lang="ru-RU"/>
          </a:p>
        </p:txBody>
      </p:sp>
    </p:spTree>
    <p:extLst>
      <p:ext uri="{BB962C8B-B14F-4D97-AF65-F5344CB8AC3E}">
        <p14:creationId xmlns:p14="http://schemas.microsoft.com/office/powerpoint/2010/main" val="34702429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3A35218-C23B-4C84-99F9-0C1B411E4989}" type="datetimeFigureOut">
              <a:rPr lang="ru-RU" smtClean="0"/>
              <a:t>15.11.2013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9D5527-7E3F-48C1-B8D4-818D5051903E}" type="slidenum">
              <a:rPr lang="ru-RU" smtClean="0"/>
              <a:t>‹#›</a:t>
            </a:fld>
            <a:endParaRPr lang="ru-RU"/>
          </a:p>
        </p:txBody>
      </p:sp>
    </p:spTree>
    <p:extLst>
      <p:ext uri="{BB962C8B-B14F-4D97-AF65-F5344CB8AC3E}">
        <p14:creationId xmlns:p14="http://schemas.microsoft.com/office/powerpoint/2010/main" val="28823387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3A35218-C23B-4C84-99F9-0C1B411E4989}" type="datetimeFigureOut">
              <a:rPr lang="ru-RU" smtClean="0"/>
              <a:t>15.11.2013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E9D5527-7E3F-48C1-B8D4-818D5051903E}" type="slidenum">
              <a:rPr lang="ru-RU" smtClean="0"/>
              <a:t>‹#›</a:t>
            </a:fld>
            <a:endParaRPr lang="ru-RU"/>
          </a:p>
        </p:txBody>
      </p:sp>
    </p:spTree>
    <p:extLst>
      <p:ext uri="{BB962C8B-B14F-4D97-AF65-F5344CB8AC3E}">
        <p14:creationId xmlns:p14="http://schemas.microsoft.com/office/powerpoint/2010/main" val="29464445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3A35218-C23B-4C84-99F9-0C1B411E4989}" type="datetimeFigureOut">
              <a:rPr lang="ru-RU" smtClean="0"/>
              <a:t>15.11.2013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E9D5527-7E3F-48C1-B8D4-818D5051903E}" type="slidenum">
              <a:rPr lang="ru-RU" smtClean="0"/>
              <a:t>‹#›</a:t>
            </a:fld>
            <a:endParaRPr lang="ru-RU"/>
          </a:p>
        </p:txBody>
      </p:sp>
    </p:spTree>
    <p:extLst>
      <p:ext uri="{BB962C8B-B14F-4D97-AF65-F5344CB8AC3E}">
        <p14:creationId xmlns:p14="http://schemas.microsoft.com/office/powerpoint/2010/main" val="684642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35218-C23B-4C84-99F9-0C1B411E4989}" type="datetimeFigureOut">
              <a:rPr lang="ru-RU" smtClean="0"/>
              <a:t>15.11.2013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E9D5527-7E3F-48C1-B8D4-818D5051903E}" type="slidenum">
              <a:rPr lang="ru-RU" smtClean="0"/>
              <a:t>‹#›</a:t>
            </a:fld>
            <a:endParaRPr lang="ru-RU"/>
          </a:p>
        </p:txBody>
      </p:sp>
    </p:spTree>
    <p:extLst>
      <p:ext uri="{BB962C8B-B14F-4D97-AF65-F5344CB8AC3E}">
        <p14:creationId xmlns:p14="http://schemas.microsoft.com/office/powerpoint/2010/main" val="18176985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A35218-C23B-4C84-99F9-0C1B411E4989}" type="datetimeFigureOut">
              <a:rPr lang="ru-RU" smtClean="0"/>
              <a:t>15.11.2013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9D5527-7E3F-48C1-B8D4-818D5051903E}" type="slidenum">
              <a:rPr lang="ru-RU" smtClean="0"/>
              <a:t>‹#›</a:t>
            </a:fld>
            <a:endParaRPr lang="ru-RU"/>
          </a:p>
        </p:txBody>
      </p:sp>
    </p:spTree>
    <p:extLst>
      <p:ext uri="{BB962C8B-B14F-4D97-AF65-F5344CB8AC3E}">
        <p14:creationId xmlns:p14="http://schemas.microsoft.com/office/powerpoint/2010/main" val="32020318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A35218-C23B-4C84-99F9-0C1B411E4989}" type="datetimeFigureOut">
              <a:rPr lang="ru-RU" smtClean="0"/>
              <a:t>15.11.2013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E9D5527-7E3F-48C1-B8D4-818D5051903E}" type="slidenum">
              <a:rPr lang="ru-RU" smtClean="0"/>
              <a:t>‹#›</a:t>
            </a:fld>
            <a:endParaRPr lang="ru-RU"/>
          </a:p>
        </p:txBody>
      </p:sp>
    </p:spTree>
    <p:extLst>
      <p:ext uri="{BB962C8B-B14F-4D97-AF65-F5344CB8AC3E}">
        <p14:creationId xmlns:p14="http://schemas.microsoft.com/office/powerpoint/2010/main" val="32055811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A35218-C23B-4C84-99F9-0C1B411E4989}" type="datetimeFigureOut">
              <a:rPr lang="ru-RU" smtClean="0"/>
              <a:t>15.11.2013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E9D5527-7E3F-48C1-B8D4-818D5051903E}" type="slidenum">
              <a:rPr lang="ru-RU" smtClean="0"/>
              <a:t>‹#›</a:t>
            </a:fld>
            <a:endParaRPr lang="ru-RU"/>
          </a:p>
        </p:txBody>
      </p:sp>
    </p:spTree>
    <p:extLst>
      <p:ext uri="{BB962C8B-B14F-4D97-AF65-F5344CB8AC3E}">
        <p14:creationId xmlns:p14="http://schemas.microsoft.com/office/powerpoint/2010/main" val="3563701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i="1" dirty="0"/>
              <a:t>Parliament of the United Kingdom of Great Britain and Northern Ireland</a:t>
            </a:r>
            <a:endParaRPr lang="ru-RU" dirty="0"/>
          </a:p>
        </p:txBody>
      </p:sp>
    </p:spTree>
    <p:extLst>
      <p:ext uri="{BB962C8B-B14F-4D97-AF65-F5344CB8AC3E}">
        <p14:creationId xmlns:p14="http://schemas.microsoft.com/office/powerpoint/2010/main" val="40236838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77334" y="155113"/>
            <a:ext cx="8596668" cy="3880773"/>
          </a:xfrm>
        </p:spPr>
        <p:txBody>
          <a:bodyPr/>
          <a:lstStyle/>
          <a:p>
            <a:pPr marL="0" indent="0">
              <a:buNone/>
            </a:pPr>
            <a:r>
              <a:rPr lang="en-US" dirty="0" smtClean="0"/>
              <a:t>The British Parliament is often popularly referred to as the "mother of all parliaments", as the legislature of many countries, and especially the member countries of the Commonwealth created in his sample.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2" y="1183715"/>
            <a:ext cx="6809142" cy="5674285"/>
          </a:xfrm>
          <a:prstGeom prst="rect">
            <a:avLst/>
          </a:prstGeom>
        </p:spPr>
      </p:pic>
    </p:spTree>
    <p:extLst>
      <p:ext uri="{BB962C8B-B14F-4D97-AF65-F5344CB8AC3E}">
        <p14:creationId xmlns:p14="http://schemas.microsoft.com/office/powerpoint/2010/main" val="32489404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8907" y="763793"/>
            <a:ext cx="8251971" cy="1325563"/>
          </a:xfrm>
        </p:spPr>
        <p:txBody>
          <a:bodyPr/>
          <a:lstStyle/>
          <a:p>
            <a:pPr algn="ctr"/>
            <a:r>
              <a:rPr lang="en-US" dirty="0" smtClean="0"/>
              <a:t>Bicameral parliament</a:t>
            </a:r>
            <a:endParaRPr lang="ru-RU" dirty="0"/>
          </a:p>
        </p:txBody>
      </p:sp>
      <p:sp>
        <p:nvSpPr>
          <p:cNvPr id="4" name="TextBox 3"/>
          <p:cNvSpPr txBox="1"/>
          <p:nvPr/>
        </p:nvSpPr>
        <p:spPr>
          <a:xfrm>
            <a:off x="908907" y="3300700"/>
            <a:ext cx="1952367" cy="369332"/>
          </a:xfrm>
          <a:prstGeom prst="rect">
            <a:avLst/>
          </a:prstGeom>
          <a:noFill/>
        </p:spPr>
        <p:txBody>
          <a:bodyPr wrap="square" rtlCol="0">
            <a:spAutoFit/>
          </a:bodyPr>
          <a:lstStyle/>
          <a:p>
            <a:r>
              <a:rPr lang="en-US" dirty="0" smtClean="0"/>
              <a:t>House of Lords</a:t>
            </a:r>
            <a:endParaRPr lang="ru-RU" dirty="0"/>
          </a:p>
        </p:txBody>
      </p:sp>
      <p:sp>
        <p:nvSpPr>
          <p:cNvPr id="5" name="TextBox 4"/>
          <p:cNvSpPr txBox="1"/>
          <p:nvPr/>
        </p:nvSpPr>
        <p:spPr>
          <a:xfrm>
            <a:off x="6912977" y="3300700"/>
            <a:ext cx="2247901" cy="369332"/>
          </a:xfrm>
          <a:prstGeom prst="rect">
            <a:avLst/>
          </a:prstGeom>
          <a:noFill/>
        </p:spPr>
        <p:txBody>
          <a:bodyPr wrap="square" rtlCol="0">
            <a:spAutoFit/>
          </a:bodyPr>
          <a:lstStyle/>
          <a:p>
            <a:r>
              <a:rPr lang="en-US" dirty="0" smtClean="0"/>
              <a:t>House of Commons</a:t>
            </a:r>
            <a:endParaRPr lang="ru-RU" dirty="0"/>
          </a:p>
        </p:txBody>
      </p:sp>
      <p:cxnSp>
        <p:nvCxnSpPr>
          <p:cNvPr id="7" name="Прямая со стрелкой 6"/>
          <p:cNvCxnSpPr>
            <a:stCxn id="2" idx="2"/>
            <a:endCxn id="4" idx="0"/>
          </p:cNvCxnSpPr>
          <p:nvPr/>
        </p:nvCxnSpPr>
        <p:spPr>
          <a:xfrm flipH="1">
            <a:off x="1885091" y="2089356"/>
            <a:ext cx="3149802" cy="12113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Прямая со стрелкой 8"/>
          <p:cNvCxnSpPr>
            <a:stCxn id="2" idx="2"/>
            <a:endCxn id="5" idx="0"/>
          </p:cNvCxnSpPr>
          <p:nvPr/>
        </p:nvCxnSpPr>
        <p:spPr>
          <a:xfrm>
            <a:off x="5034893" y="2089356"/>
            <a:ext cx="3002035" cy="12113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8" name="Рисунок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8041"/>
            <a:ext cx="4446254" cy="2969959"/>
          </a:xfrm>
          <a:prstGeom prst="rect">
            <a:avLst/>
          </a:prstGeom>
        </p:spPr>
      </p:pic>
      <p:pic>
        <p:nvPicPr>
          <p:cNvPr id="19" name="Рисунок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941" y="3888041"/>
            <a:ext cx="3959944" cy="2969959"/>
          </a:xfrm>
          <a:prstGeom prst="rect">
            <a:avLst/>
          </a:prstGeom>
        </p:spPr>
      </p:pic>
    </p:spTree>
    <p:extLst>
      <p:ext uri="{BB962C8B-B14F-4D97-AF65-F5344CB8AC3E}">
        <p14:creationId xmlns:p14="http://schemas.microsoft.com/office/powerpoint/2010/main" val="11609415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79783" y="259247"/>
            <a:ext cx="10515600" cy="1325563"/>
          </a:xfrm>
        </p:spPr>
        <p:txBody>
          <a:bodyPr/>
          <a:lstStyle/>
          <a:p>
            <a:r>
              <a:rPr lang="en-US" dirty="0" smtClean="0"/>
              <a:t>House of Lords</a:t>
            </a:r>
            <a:r>
              <a:rPr lang="ru-RU" dirty="0" smtClean="0"/>
              <a:t/>
            </a:r>
            <a:br>
              <a:rPr lang="ru-RU" dirty="0" smtClean="0"/>
            </a:br>
            <a:endParaRPr lang="ru-RU" dirty="0"/>
          </a:p>
        </p:txBody>
      </p:sp>
      <p:graphicFrame>
        <p:nvGraphicFramePr>
          <p:cNvPr id="13" name="Диаграмма 12"/>
          <p:cNvGraphicFramePr/>
          <p:nvPr>
            <p:extLst>
              <p:ext uri="{D42A27DB-BD31-4B8C-83A1-F6EECF244321}">
                <p14:modId xmlns:p14="http://schemas.microsoft.com/office/powerpoint/2010/main" val="1041962267"/>
              </p:ext>
            </p:extLst>
          </p:nvPr>
        </p:nvGraphicFramePr>
        <p:xfrm>
          <a:off x="4880393" y="929656"/>
          <a:ext cx="5848436" cy="47319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Диаграмма 28"/>
          <p:cNvGraphicFramePr/>
          <p:nvPr>
            <p:extLst>
              <p:ext uri="{D42A27DB-BD31-4B8C-83A1-F6EECF244321}">
                <p14:modId xmlns:p14="http://schemas.microsoft.com/office/powerpoint/2010/main" val="2394186228"/>
              </p:ext>
            </p:extLst>
          </p:nvPr>
        </p:nvGraphicFramePr>
        <p:xfrm>
          <a:off x="-199462" y="818540"/>
          <a:ext cx="6182421" cy="56318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p:cNvSpPr txBox="1"/>
          <p:nvPr/>
        </p:nvSpPr>
        <p:spPr>
          <a:xfrm>
            <a:off x="5206702" y="6382261"/>
            <a:ext cx="5436880" cy="369332"/>
          </a:xfrm>
          <a:prstGeom prst="rect">
            <a:avLst/>
          </a:prstGeom>
          <a:noFill/>
        </p:spPr>
        <p:txBody>
          <a:bodyPr wrap="square" rtlCol="0">
            <a:spAutoFit/>
          </a:bodyPr>
          <a:lstStyle/>
          <a:p>
            <a:r>
              <a:rPr lang="en-US" dirty="0" smtClean="0"/>
              <a:t>Opposition her Majesty - The </a:t>
            </a:r>
            <a:r>
              <a:rPr lang="en-US" dirty="0" err="1" smtClean="0"/>
              <a:t>Labour</a:t>
            </a:r>
            <a:r>
              <a:rPr lang="en-US" dirty="0" smtClean="0"/>
              <a:t> Party 100%</a:t>
            </a:r>
            <a:endParaRPr lang="ru-RU" dirty="0"/>
          </a:p>
        </p:txBody>
      </p:sp>
    </p:spTree>
    <p:extLst>
      <p:ext uri="{BB962C8B-B14F-4D97-AF65-F5344CB8AC3E}">
        <p14:creationId xmlns:p14="http://schemas.microsoft.com/office/powerpoint/2010/main" val="1832083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5622" y="365125"/>
            <a:ext cx="8388178" cy="1325563"/>
          </a:xfrm>
        </p:spPr>
        <p:txBody>
          <a:bodyPr/>
          <a:lstStyle/>
          <a:p>
            <a:r>
              <a:rPr lang="en-US" dirty="0" smtClean="0"/>
              <a:t>House of Commons</a:t>
            </a:r>
            <a:r>
              <a:rPr lang="ru-RU" dirty="0" smtClean="0"/>
              <a:t/>
            </a:r>
            <a:br>
              <a:rPr lang="ru-RU" dirty="0" smtClean="0"/>
            </a:br>
            <a:endParaRPr lang="ru-RU" dirty="0"/>
          </a:p>
        </p:txBody>
      </p:sp>
      <p:graphicFrame>
        <p:nvGraphicFramePr>
          <p:cNvPr id="8" name="Диаграмма 7"/>
          <p:cNvGraphicFramePr/>
          <p:nvPr>
            <p:extLst>
              <p:ext uri="{D42A27DB-BD31-4B8C-83A1-F6EECF244321}">
                <p14:modId xmlns:p14="http://schemas.microsoft.com/office/powerpoint/2010/main" val="3926257260"/>
              </p:ext>
            </p:extLst>
          </p:nvPr>
        </p:nvGraphicFramePr>
        <p:xfrm>
          <a:off x="-873211" y="1837038"/>
          <a:ext cx="6005384" cy="46790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Диаграмма 12"/>
          <p:cNvGraphicFramePr/>
          <p:nvPr>
            <p:extLst>
              <p:ext uri="{D42A27DB-BD31-4B8C-83A1-F6EECF244321}">
                <p14:modId xmlns:p14="http://schemas.microsoft.com/office/powerpoint/2010/main" val="3738773308"/>
              </p:ext>
            </p:extLst>
          </p:nvPr>
        </p:nvGraphicFramePr>
        <p:xfrm>
          <a:off x="4848301" y="1452282"/>
          <a:ext cx="5491748" cy="471492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0" y="6211669"/>
            <a:ext cx="5538490" cy="646331"/>
          </a:xfrm>
          <a:prstGeom prst="rect">
            <a:avLst/>
          </a:prstGeom>
          <a:noFill/>
        </p:spPr>
        <p:txBody>
          <a:bodyPr wrap="square" rtlCol="0">
            <a:spAutoFit/>
          </a:bodyPr>
          <a:lstStyle/>
          <a:p>
            <a:r>
              <a:rPr lang="en-US" dirty="0" smtClean="0"/>
              <a:t>Opposition Her Majesty - The </a:t>
            </a:r>
            <a:r>
              <a:rPr lang="en-US" dirty="0" err="1" smtClean="0"/>
              <a:t>Labour</a:t>
            </a:r>
            <a:r>
              <a:rPr lang="en-US" dirty="0" smtClean="0"/>
              <a:t> Party 100%</a:t>
            </a:r>
            <a:endParaRPr lang="ru-RU" dirty="0" smtClean="0"/>
          </a:p>
          <a:p>
            <a:endParaRPr lang="ru-RU" dirty="0"/>
          </a:p>
        </p:txBody>
      </p:sp>
    </p:spTree>
    <p:extLst>
      <p:ext uri="{BB962C8B-B14F-4D97-AF65-F5344CB8AC3E}">
        <p14:creationId xmlns:p14="http://schemas.microsoft.com/office/powerpoint/2010/main" val="1213445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90"/>
            <a:ext cx="10112189" cy="6854410"/>
          </a:xfrm>
        </p:spPr>
      </p:pic>
    </p:spTree>
    <p:extLst>
      <p:ext uri="{BB962C8B-B14F-4D97-AF65-F5344CB8AC3E}">
        <p14:creationId xmlns:p14="http://schemas.microsoft.com/office/powerpoint/2010/main" val="36067348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010821" y="5398641"/>
            <a:ext cx="8596668" cy="3880773"/>
          </a:xfrm>
        </p:spPr>
        <p:txBody>
          <a:bodyPr/>
          <a:lstStyle/>
          <a:p>
            <a:pPr marL="0" indent="0">
              <a:buNone/>
            </a:pPr>
            <a:r>
              <a:rPr lang="en-US" dirty="0" smtClean="0"/>
              <a:t>Queen heads the parliament, however, its role is largely ceremonial: in practice it traditionally operates according to the recommendations of the Prime Minister and other members of the government.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751" y="269382"/>
            <a:ext cx="5489833" cy="4784542"/>
          </a:xfrm>
          <a:prstGeom prst="rect">
            <a:avLst/>
          </a:prstGeom>
        </p:spPr>
      </p:pic>
    </p:spTree>
    <p:extLst>
      <p:ext uri="{BB962C8B-B14F-4D97-AF65-F5344CB8AC3E}">
        <p14:creationId xmlns:p14="http://schemas.microsoft.com/office/powerpoint/2010/main" val="4405042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138151"/>
            <a:ext cx="8596668" cy="3880773"/>
          </a:xfrm>
        </p:spPr>
        <p:txBody>
          <a:bodyPr/>
          <a:lstStyle/>
          <a:p>
            <a:pPr marL="0" indent="0">
              <a:buNone/>
            </a:pPr>
            <a:r>
              <a:rPr lang="en-US" dirty="0" smtClean="0"/>
              <a:t>In the Middle Ages in the British Isles, there were three kingdoms of England, Scotland and Ireland, each with its own parliament. According to the Act of Union in 1707, England and Scotland were united under the control of the British Parliament, and the Act of Union in 1800 included representatives of the Irish Parliament in the United Kingdom.</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37213"/>
            <a:ext cx="12192001" cy="5120788"/>
          </a:xfrm>
          <a:prstGeom prst="rect">
            <a:avLst/>
          </a:prstGeom>
        </p:spPr>
      </p:pic>
    </p:spTree>
    <p:extLst>
      <p:ext uri="{BB962C8B-B14F-4D97-AF65-F5344CB8AC3E}">
        <p14:creationId xmlns:p14="http://schemas.microsoft.com/office/powerpoint/2010/main" val="23655286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73</TotalTime>
  <Words>188</Words>
  <Application>Microsoft Office PowerPoint</Application>
  <PresentationFormat>Широкоэкранный</PresentationFormat>
  <Paragraphs>19</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Trebuchet MS</vt:lpstr>
      <vt:lpstr>Wingdings 3</vt:lpstr>
      <vt:lpstr>Грань</vt:lpstr>
      <vt:lpstr>Parliament of the United Kingdom of Great Britain and Northern Ireland</vt:lpstr>
      <vt:lpstr>Презентация PowerPoint</vt:lpstr>
      <vt:lpstr>Bicameral parliament</vt:lpstr>
      <vt:lpstr>House of Lords </vt:lpstr>
      <vt:lpstr>House of Commons </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Parliament of the United Kingdom of Great Britain and Northern Ireland</dc:title>
  <dc:creator>Макс Барашков</dc:creator>
  <cp:lastModifiedBy>Макс Барашков</cp:lastModifiedBy>
  <cp:revision>8</cp:revision>
  <dcterms:created xsi:type="dcterms:W3CDTF">2013-11-15T00:35:32Z</dcterms:created>
  <dcterms:modified xsi:type="dcterms:W3CDTF">2013-11-15T01:49:27Z</dcterms:modified>
</cp:coreProperties>
</file>