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9" r:id="rId5"/>
    <p:sldId id="280" r:id="rId6"/>
    <p:sldId id="258" r:id="rId7"/>
    <p:sldId id="259" r:id="rId8"/>
    <p:sldId id="281" r:id="rId9"/>
    <p:sldId id="260" r:id="rId10"/>
    <p:sldId id="261" r:id="rId11"/>
    <p:sldId id="262" r:id="rId12"/>
    <p:sldId id="263" r:id="rId13"/>
    <p:sldId id="284" r:id="rId14"/>
    <p:sldId id="285" r:id="rId15"/>
    <p:sldId id="286" r:id="rId16"/>
    <p:sldId id="283" r:id="rId17"/>
    <p:sldId id="264" r:id="rId18"/>
    <p:sldId id="265" r:id="rId19"/>
    <p:sldId id="266" r:id="rId20"/>
    <p:sldId id="267" r:id="rId21"/>
    <p:sldId id="269" r:id="rId22"/>
    <p:sldId id="268" r:id="rId23"/>
    <p:sldId id="270" r:id="rId24"/>
    <p:sldId id="274" r:id="rId25"/>
    <p:sldId id="271" r:id="rId26"/>
    <p:sldId id="282" r:id="rId27"/>
    <p:sldId id="275" r:id="rId28"/>
    <p:sldId id="287" r:id="rId29"/>
    <p:sldId id="288" r:id="rId30"/>
    <p:sldId id="289" r:id="rId31"/>
    <p:sldId id="290" r:id="rId32"/>
    <p:sldId id="293" r:id="rId33"/>
    <p:sldId id="291" r:id="rId34"/>
    <p:sldId id="292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0C61C-4527-4079-A0B8-103867A82D58}" type="datetimeFigureOut">
              <a:rPr lang="ru-RU" smtClean="0"/>
              <a:pPr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C908-8EF6-4594-805A-1793F670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/index.php?title=%D0%A4%D0%B0%D0%B9%D0%BB:Loudspeaker.svg&amp;page=1" TargetMode="External"/><Relationship Id="rId7" Type="http://schemas.openxmlformats.org/officeDocument/2006/relationships/image" Target="../media/image6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4%D0%B0%D0%B9%D0%BB:Topography_of_africa.pn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500042"/>
            <a:ext cx="67151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Африка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Oбои\9954375_Blue_Light_1600 x 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D:\география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686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география\zaire-peasants-301242-sw.jpg"/>
          <p:cNvPicPr>
            <a:picLocks noChangeAspect="1" noChangeArrowheads="1"/>
          </p:cNvPicPr>
          <p:nvPr/>
        </p:nvPicPr>
        <p:blipFill>
          <a:blip r:embed="rId4" cstate="print"/>
          <a:srcRect l="5000" t="3750" r="5000" b="3750"/>
          <a:stretch>
            <a:fillRect/>
          </a:stretch>
        </p:blipFill>
        <p:spPr bwMode="auto">
          <a:xfrm>
            <a:off x="4429125" y="0"/>
            <a:ext cx="471487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география\x0903_3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4"/>
            <a:ext cx="4429123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D:\география\2251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286124"/>
            <a:ext cx="4714876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1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61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61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Oбои\253683511_g0dkill3rBE_abstract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214290"/>
            <a:ext cx="742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Культура Африки виділяється серед культур всіх інших країн світу. Вона настільки багата і різноманітна, що через весь континент змінюється від країни до країни. Африка - єдиний  континент, який поєднує в собі різні культури та традиції. Ось чому Африка зачаровує і приваблює туристів зі всього світу.</a:t>
            </a:r>
            <a:endParaRPr lang="uk-UA" dirty="0"/>
          </a:p>
        </p:txBody>
      </p:sp>
      <p:pic>
        <p:nvPicPr>
          <p:cNvPr id="7172" name="Picture 4" descr="D:\география\943189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419475"/>
            <a:ext cx="4762500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география\0_2ba09_91cb51a0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785926"/>
            <a:ext cx="4714876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Oбои\11261-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20484" name="Picture 4" descr="D:\география\x_50a0cb5c.jpg"/>
          <p:cNvPicPr>
            <a:picLocks noChangeAspect="1" noChangeArrowheads="1"/>
          </p:cNvPicPr>
          <p:nvPr/>
        </p:nvPicPr>
        <p:blipFill>
          <a:blip r:embed="rId3" cstate="print"/>
          <a:srcRect t="7056"/>
          <a:stretch>
            <a:fillRect/>
          </a:stretch>
        </p:blipFill>
        <p:spPr bwMode="auto">
          <a:xfrm>
            <a:off x="857224" y="1000108"/>
            <a:ext cx="4049714" cy="282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5" name="Picture 5" descr="D:\география\4(52).gif"/>
          <p:cNvPicPr>
            <a:picLocks noChangeAspect="1" noChangeArrowheads="1"/>
          </p:cNvPicPr>
          <p:nvPr/>
        </p:nvPicPr>
        <p:blipFill>
          <a:blip r:embed="rId4" cstate="print"/>
          <a:srcRect t="6522"/>
          <a:stretch>
            <a:fillRect/>
          </a:stretch>
        </p:blipFill>
        <p:spPr bwMode="auto">
          <a:xfrm>
            <a:off x="857225" y="3786190"/>
            <a:ext cx="4071965" cy="3071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3" name="Picture 3" descr="D:\география\6a00d8341c76e453ef00e553650f698833-800w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000108"/>
            <a:ext cx="4071966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Культура Африки заснована на африканських етнічних групах і їх сімейних традиціях. Все африканське мистецтво, музика, література відображають релігійні та соціальні особливості африканської культури.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04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142852"/>
            <a:ext cx="503131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Модель </a:t>
            </a:r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господарства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29190" y="1071546"/>
            <a:ext cx="392909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/>
              <a:t>Быльшість</a:t>
            </a:r>
            <a:r>
              <a:rPr lang="uk-UA" b="1" dirty="0" smtClean="0"/>
              <a:t> країн Африки аграрні,деякі-аграрно-індустріальні.</a:t>
            </a:r>
          </a:p>
          <a:p>
            <a:r>
              <a:rPr lang="uk-UA" b="1" dirty="0" smtClean="0"/>
              <a:t>Відносно високого рівня </a:t>
            </a:r>
            <a:r>
              <a:rPr lang="uk-UA" b="1" dirty="0" err="1" smtClean="0"/>
              <a:t>індустралізації</a:t>
            </a:r>
            <a:r>
              <a:rPr lang="uk-UA" b="1" dirty="0" smtClean="0"/>
              <a:t>,крім </a:t>
            </a:r>
            <a:r>
              <a:rPr lang="uk-UA" b="1" dirty="0" err="1" smtClean="0"/>
              <a:t>Півде́нно-Африка́нськанської</a:t>
            </a:r>
            <a:r>
              <a:rPr lang="uk-UA" b="1" dirty="0" smtClean="0"/>
              <a:t> </a:t>
            </a:r>
            <a:r>
              <a:rPr lang="uk-UA" b="1" dirty="0" err="1" smtClean="0"/>
              <a:t>Респу́бліки</a:t>
            </a:r>
            <a:r>
              <a:rPr lang="uk-UA" b="1" dirty="0" smtClean="0"/>
              <a:t>, досягли </a:t>
            </a:r>
            <a:r>
              <a:rPr lang="uk-UA" b="1" dirty="0" err="1" smtClean="0"/>
              <a:t>Маврійський</a:t>
            </a:r>
            <a:r>
              <a:rPr lang="uk-UA" b="1" dirty="0" smtClean="0"/>
              <a:t> і Республіка Сейшельські Острови,яким вдалося використати </a:t>
            </a:r>
            <a:r>
              <a:rPr lang="uk-UA" b="1" dirty="0" smtClean="0"/>
              <a:t>з</a:t>
            </a:r>
            <a:r>
              <a:rPr lang="uk-UA" b="1" dirty="0" smtClean="0"/>
              <a:t>овнішні чинники розвитку(інвестиції зовнішнього капіталу).</a:t>
            </a:r>
          </a:p>
          <a:p>
            <a:endParaRPr lang="uk-UA" dirty="0" smtClean="0"/>
          </a:p>
          <a:p>
            <a:endParaRPr lang="uk-UA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 descr="34f7b_proizvodstvo-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071546"/>
            <a:ext cx="3873496" cy="2451370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4071942"/>
            <a:ext cx="3857652" cy="2570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4143380"/>
            <a:ext cx="3500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Але у більшості країн слабкий розвиток обробної промисловості і низькопродуктивне сільське господарство.</a:t>
            </a:r>
          </a:p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Розвинута переважно гірничодобувна.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7000" r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85728"/>
            <a:ext cx="52863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Зовнішньоекономічна діяльність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928670"/>
            <a:ext cx="5857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Розвинуті країни отримують з Африки до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93%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 алмазів,</a:t>
            </a: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80%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 кобальту і золота,</a:t>
            </a: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30%</a:t>
            </a:r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</a:rPr>
              <a:t>-фосфатів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</a:p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27%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-міді.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500702"/>
            <a:ext cx="7072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Іноземні інвестиції вкладаються здебільшого у видобуток нафти,енергетику і банківську справу.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 descr="sengal_chi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4488"/>
            <a:ext cx="3595701" cy="3472420"/>
          </a:xfrm>
          <a:prstGeom prst="rect">
            <a:avLst/>
          </a:prstGeom>
        </p:spPr>
      </p:pic>
      <p:pic>
        <p:nvPicPr>
          <p:cNvPr id="8" name="Рисунок 7" descr="120719101613_china-africa-index_304x171_ap_nocred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786058"/>
            <a:ext cx="4292610" cy="2414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6858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Важливі і перспективні для України </a:t>
            </a:r>
            <a:r>
              <a:rPr lang="uk-UA" sz="2400" b="1" dirty="0" err="1" smtClean="0">
                <a:solidFill>
                  <a:schemeClr val="accent4">
                    <a:lumMod val="50000"/>
                  </a:schemeClr>
                </a:solidFill>
              </a:rPr>
              <a:t>взаємозвязки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 з країнами Африки в таких сферах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endParaRPr lang="uk-UA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Нафтова промисловість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Металургія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Авіація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Будівництво</a:t>
            </a: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</a:rPr>
              <a:t>Банківська сфера 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6000768"/>
            <a:ext cx="628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Партнерами з Україною є здебільшого Лівія і Єгипет.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 descr="angolan-chinese-engineer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2164994"/>
            <a:ext cx="5207008" cy="350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t="-5000" r="-2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500042"/>
            <a:ext cx="31806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Особливост</a:t>
            </a:r>
            <a: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</a:t>
            </a:r>
            <a:endParaRPr lang="en-US" sz="4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Oбои\11447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786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З доісторичних часів в Африці збереглося найбільша кількість представників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мегафауни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Ніде в світі немає такої великої кількості  тварин, як в африканській савані: слони, бегемоти, леви, жирафи, леопарди, гепарди, антилопи (канни), зебри, мавпи, птиця-секретар, гієни, африканський страус, </a:t>
            </a:r>
            <a:r>
              <a:rPr lang="uk-UA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сурикати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endParaRPr lang="uk-UA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1507" name="Picture 3" descr="D:\география\0_7c24a_5b7553f7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4714908" cy="3625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D:\география\130544285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14810" y="2857496"/>
            <a:ext cx="4714876" cy="35718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Oбои\картинка-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география\2944-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5294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география\0_6c8a9_cd82dcd2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4291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география\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0"/>
            <a:ext cx="47148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география\ss1.jpg"/>
          <p:cNvPicPr>
            <a:picLocks noChangeAspect="1" noChangeArrowheads="1"/>
          </p:cNvPicPr>
          <p:nvPr/>
        </p:nvPicPr>
        <p:blipFill>
          <a:blip r:embed="rId6" cstate="print"/>
          <a:srcRect r="-196"/>
          <a:stretch>
            <a:fillRect/>
          </a:stretch>
        </p:blipFill>
        <p:spPr bwMode="auto">
          <a:xfrm>
            <a:off x="4429124" y="3429000"/>
            <a:ext cx="471487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география\sahar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8572560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Рослинність пустель, навпаки, убога, складається з невеликих співтовариств трав, чагарників і дерев, що ростуть в оазисах, висотних районах, і біля  води.</a:t>
            </a:r>
            <a:r>
              <a:rPr lang="uk-UA" dirty="0" smtClean="0"/>
              <a:t>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западинах зустрічаються стійкі до солі рослини-галофіти. У водоймах зустрічаються водорості. На узбережжі Атлантичного океану зростає прибережниця і інші солестійкі трави.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33" name="Picture 9" descr="D:\географи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4286280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D:\география\1227738767_usl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857364"/>
            <a:ext cx="4500562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Oбои\7366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428604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А́фрика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— другий за площею і населенням материк у світі, після </a:t>
            </a:r>
            <a:r>
              <a:rPr lang="uk-UA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Євразії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0" name="Picture 2" descr="D:\география\89201bf1bc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85926"/>
            <a:ext cx="45243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1785926"/>
            <a:ext cx="3597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S=</a:t>
            </a:r>
            <a:r>
              <a:rPr lang="uk-UA" sz="3600" dirty="0" smtClean="0">
                <a:solidFill>
                  <a:schemeClr val="bg1"/>
                </a:solidFill>
              </a:rPr>
              <a:t> 30 132 000 </a:t>
            </a:r>
            <a:r>
              <a:rPr lang="uk-UA" sz="3600" dirty="0" err="1" smtClean="0">
                <a:solidFill>
                  <a:schemeClr val="bg1"/>
                </a:solidFill>
              </a:rPr>
              <a:t>км²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800px-LocationAfric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1942"/>
            <a:ext cx="5145993" cy="2618024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Oбои\972-192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E:\Oбои\priroda.jpg"/>
          <p:cNvPicPr>
            <a:picLocks noChangeAspect="1" noChangeArrowheads="1"/>
          </p:cNvPicPr>
          <p:nvPr/>
        </p:nvPicPr>
        <p:blipFill>
          <a:blip r:embed="rId3" cstate="print"/>
          <a:srcRect r="4545"/>
          <a:stretch>
            <a:fillRect/>
          </a:stretch>
        </p:blipFill>
        <p:spPr bwMode="auto">
          <a:xfrm>
            <a:off x="0" y="0"/>
            <a:ext cx="4500562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Oбои\Картинки\86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0"/>
            <a:ext cx="464343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география\x_92e9e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3"/>
            <a:ext cx="45720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география\71883363_All_sizes__Meadow_of_Life__Flickr__Photo_Shar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1840" y="3357562"/>
            <a:ext cx="465216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еография\33333333333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642918"/>
            <a:ext cx="414340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Піраміда </a:t>
            </a:r>
            <a:r>
              <a:rPr lang="uk-UA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Хеопса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Oбои\11640-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28794" y="285728"/>
            <a:ext cx="5929354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Піраміда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Хеопса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(піраміда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Хуфу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) - найвідоміше з семи див світу, що збереглося до наших днів.</a:t>
            </a:r>
            <a:b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Знаходиться в місті Гіза, недалеко від Каїра (Єгипет).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7" name="Picture 3" descr="D:\география\128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85926"/>
            <a:ext cx="4429156" cy="3608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D:\география\egipet300508_1_266234937_st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85926"/>
            <a:ext cx="4286237" cy="364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Oбои\11153-19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42852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Більшість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єгиптологів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вважають, що піраміда була побудована біля 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2560 року до н. е. 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 є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гробницею 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єгипетського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фараона </a:t>
            </a:r>
            <a:r>
              <a:rPr lang="en-US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IV 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династії </a:t>
            </a:r>
            <a:r>
              <a:rPr lang="uk-UA" b="1" spc="50" dirty="0" err="1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Хуфу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(Хеопса). 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Проте не вдалося знайти жодного напису відносно дати створення цієї грандіозної споруди, тому існують і інші теорії щодо датування і призначення Великої піраміди</a:t>
            </a:r>
            <a:r>
              <a:rPr lang="uk-UA" b="1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endParaRPr lang="uk-UA" b="1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857628"/>
            <a:ext cx="164468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Вхід</a:t>
            </a:r>
            <a:r>
              <a:rPr lang="ru-RU" dirty="0" smtClean="0"/>
              <a:t> у </a:t>
            </a:r>
            <a:r>
              <a:rPr lang="ru-RU" dirty="0" err="1" smtClean="0"/>
              <a:t>піраміду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3857628"/>
            <a:ext cx="213045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Тунель</a:t>
            </a:r>
            <a:r>
              <a:rPr lang="ru-RU" dirty="0" smtClean="0"/>
              <a:t> </a:t>
            </a:r>
            <a:r>
              <a:rPr lang="ru-RU" dirty="0" err="1" smtClean="0"/>
              <a:t>Аль-Мамуна</a:t>
            </a:r>
            <a:endParaRPr lang="ru-RU" dirty="0"/>
          </a:p>
        </p:txBody>
      </p:sp>
      <p:pic>
        <p:nvPicPr>
          <p:cNvPr id="3081" name="Picture 9" descr="Файл:Grande-galer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500174"/>
            <a:ext cx="2500330" cy="3335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3" name="Picture 11" descr="Файл:Entrée-grande-pyram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85926"/>
            <a:ext cx="2714644" cy="2034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5" name="Picture 13" descr="Файл:Al-mamoun-tunn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768040"/>
            <a:ext cx="2692212" cy="2018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 13"/>
          <p:cNvSpPr/>
          <p:nvPr/>
        </p:nvSpPr>
        <p:spPr>
          <a:xfrm>
            <a:off x="6429388" y="4929198"/>
            <a:ext cx="1699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Велика галерея</a:t>
            </a:r>
            <a:endParaRPr lang="ru-RU" dirty="0"/>
          </a:p>
        </p:txBody>
      </p:sp>
      <p:pic>
        <p:nvPicPr>
          <p:cNvPr id="3087" name="Picture 15" descr="Файл:Chambre-roi-grande-pyramide.jpg"/>
          <p:cNvPicPr>
            <a:picLocks noChangeAspect="1" noChangeArrowheads="1"/>
          </p:cNvPicPr>
          <p:nvPr/>
        </p:nvPicPr>
        <p:blipFill>
          <a:blip r:embed="rId6" cstate="print"/>
          <a:srcRect t="33806"/>
          <a:stretch>
            <a:fillRect/>
          </a:stretch>
        </p:blipFill>
        <p:spPr bwMode="auto">
          <a:xfrm>
            <a:off x="1500166" y="4357694"/>
            <a:ext cx="2857520" cy="227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 15"/>
          <p:cNvSpPr/>
          <p:nvPr/>
        </p:nvSpPr>
        <p:spPr>
          <a:xfrm>
            <a:off x="2571736" y="6286520"/>
            <a:ext cx="181883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Камера фараона</a:t>
            </a:r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254305035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868" y="571480"/>
            <a:ext cx="27146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Сахара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E:\Oбои\12208-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28662" y="214290"/>
            <a:ext cx="6215106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kumimoji="0" lang="uk-UA" sz="1400" b="1" i="0" u="none" strike="noStrike" spc="50" normalizeH="0" baseline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Саха́ра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 найбільша пустеля світу, площею</a:t>
            </a:r>
            <a:r>
              <a:rPr kumimoji="0" lang="ru-RU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9 000 000 км² у 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Північній Африці</a:t>
            </a:r>
            <a:r>
              <a:rPr kumimoji="0" lang="ru-RU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Назва</a:t>
            </a:r>
            <a:r>
              <a:rPr kumimoji="0" lang="ru-RU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походить 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від арабського позначення пустелі </a:t>
            </a:r>
            <a:r>
              <a:rPr kumimoji="0" lang="ru-RU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kumimoji="0" lang="ar-S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صَحراء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), «</a:t>
            </a:r>
            <a:r>
              <a:rPr kumimoji="0" lang="uk-UA" sz="1400" b="1" i="0" u="none" strike="noStrike" spc="50" normalizeH="0" baseline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ṣaḥrā´</a:t>
            </a:r>
            <a:r>
              <a:rPr kumimoji="0" lang="uk-UA" sz="14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28675" name="Picture 3" descr="Аудіо">
            <a:hlinkClick r:id="rId3" tooltip="Аудіо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7888" y="160338"/>
            <a:ext cx="142875" cy="142875"/>
          </a:xfrm>
          <a:prstGeom prst="rect">
            <a:avLst/>
          </a:prstGeom>
          <a:noFill/>
        </p:spPr>
      </p:pic>
      <p:pic>
        <p:nvPicPr>
          <p:cNvPr id="28678" name="Picture 6" descr="D:\география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214422"/>
            <a:ext cx="3881370" cy="2913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80" name="Picture 8" descr="D:\география\Sahara.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500438"/>
            <a:ext cx="4143384" cy="310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hara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1214422"/>
            <a:ext cx="39052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</a:t>
            </a:r>
            <a:r>
              <a:rPr lang="uk-UA" dirty="0" smtClean="0"/>
              <a:t>іліманджаро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E:\Oбои\картинка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142852"/>
            <a:ext cx="3929090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/>
              <a:t>Кіліманджаро є найвищою горою Африки. Її висота 5897 м. Незважаючи на те, що гора знаходиться практично на екваторі, вершина Кіліманджаро покрита потужними льодовиками. Сходження на Кіліманджаро - цікава пригода. Зазвичай вона займає 6 днів. Сходження на Кіліманджаро не є технічно складним і доступна будь-якому здоровій людині.</a:t>
            </a:r>
            <a:endParaRPr lang="uk-UA" dirty="0"/>
          </a:p>
        </p:txBody>
      </p:sp>
      <p:pic>
        <p:nvPicPr>
          <p:cNvPr id="31746" name="Picture 2" descr="http://www.infokart.ru/wp-content/uploads/2010/09/kilimanjaro-580x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415101" cy="278608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1" name="Picture 7" descr="http://pn-tour.ru/_bd/1/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4447248" cy="314327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3" name="Picture 9" descr="http://www.amrita.mobi/sites/default/files/imagecache/img_16_9/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429000"/>
            <a:ext cx="4214842" cy="314327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8000" r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14290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Проблеми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1313127606_icl-9-960x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529" y="3595686"/>
            <a:ext cx="4893471" cy="3262314"/>
          </a:xfrm>
          <a:prstGeom prst="rect">
            <a:avLst/>
          </a:prstGeom>
        </p:spPr>
      </p:pic>
      <p:pic>
        <p:nvPicPr>
          <p:cNvPr id="7" name="Рисунок 6" descr="1589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357298"/>
            <a:ext cx="6072230" cy="2321469"/>
          </a:xfrm>
          <a:prstGeom prst="rect">
            <a:avLst/>
          </a:prstGeom>
        </p:spPr>
      </p:pic>
      <p:pic>
        <p:nvPicPr>
          <p:cNvPr id="8" name="Рисунок 7" descr="atm_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908" y="3929042"/>
            <a:ext cx="4302811" cy="2928958"/>
          </a:xfrm>
          <a:prstGeom prst="rect">
            <a:avLst/>
          </a:prstGeom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357166"/>
            <a:ext cx="7929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err="1" smtClean="0"/>
              <a:t>Численні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внутрішні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міждержавні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конфлікти</a:t>
            </a:r>
            <a:r>
              <a:rPr lang="ru-RU" sz="2000" dirty="0" smtClean="0"/>
              <a:t> у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регіонах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континенту. За </a:t>
            </a:r>
            <a:r>
              <a:rPr lang="ru-RU" sz="2000" dirty="0" err="1" smtClean="0"/>
              <a:t>постколоніальний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період</a:t>
            </a:r>
            <a:r>
              <a:rPr lang="ru-RU" sz="2000" dirty="0" smtClean="0"/>
              <a:t> там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зафіксовано</a:t>
            </a:r>
            <a:r>
              <a:rPr lang="ru-RU" sz="2000" dirty="0" smtClean="0"/>
              <a:t> 35 </a:t>
            </a:r>
            <a:r>
              <a:rPr lang="ru-RU" sz="2000" dirty="0" err="1" smtClean="0"/>
              <a:t>озброєних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конфліктів</a:t>
            </a:r>
            <a:r>
              <a:rPr lang="ru-RU" sz="2000" dirty="0" smtClean="0"/>
              <a:t>, в </a:t>
            </a:r>
            <a:r>
              <a:rPr lang="ru-RU" sz="2000" dirty="0" err="1" smtClean="0"/>
              <a:t>ході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загинуло</a:t>
            </a:r>
            <a:r>
              <a:rPr lang="ru-RU" sz="2000" dirty="0" smtClean="0"/>
              <a:t> 10 млн. </a:t>
            </a:r>
            <a:r>
              <a:rPr lang="ru-RU" sz="2000" dirty="0" smtClean="0"/>
              <a:t>людей.</a:t>
            </a:r>
            <a:endParaRPr lang="ru-RU" sz="2000" dirty="0"/>
          </a:p>
        </p:txBody>
      </p:sp>
      <p:pic>
        <p:nvPicPr>
          <p:cNvPr id="9" name="Рисунок 8" descr="213084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000240"/>
            <a:ext cx="6607995" cy="440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428604"/>
            <a:ext cx="510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dirty="0" smtClean="0"/>
              <a:t>За формою правління переважають республіки.</a:t>
            </a:r>
            <a:endParaRPr lang="ru-RU" dirty="0"/>
          </a:p>
        </p:txBody>
      </p:sp>
      <p:pic>
        <p:nvPicPr>
          <p:cNvPr id="3" name="Рисунок 2" descr="646px-Location_DR_Congo_AU_Africa_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142984"/>
            <a:ext cx="3286148" cy="3643338"/>
          </a:xfrm>
          <a:prstGeom prst="rect">
            <a:avLst/>
          </a:prstGeom>
        </p:spPr>
      </p:pic>
      <p:pic>
        <p:nvPicPr>
          <p:cNvPr id="4" name="Рисунок 3" descr="622px-Armoiries_de_la_République_démocratique_du_Congo_-_20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929198"/>
            <a:ext cx="1367065" cy="1318712"/>
          </a:xfrm>
          <a:prstGeom prst="rect">
            <a:avLst/>
          </a:prstGeom>
        </p:spPr>
      </p:pic>
      <p:pic>
        <p:nvPicPr>
          <p:cNvPr id="5" name="Рисунок 4" descr="Flag_of_the_Democratic_Republic_of_the_Congo_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5143512"/>
            <a:ext cx="1428760" cy="10715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1071546"/>
            <a:ext cx="343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Демократична Республіка Конго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Egypt_(orthographic_projection)_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90" y="1500174"/>
            <a:ext cx="3357586" cy="3357586"/>
          </a:xfrm>
          <a:prstGeom prst="rect">
            <a:avLst/>
          </a:prstGeom>
        </p:spPr>
      </p:pic>
      <p:pic>
        <p:nvPicPr>
          <p:cNvPr id="8" name="Рисунок 7" descr="800px-Flag_of_Egypt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578" y="5072074"/>
            <a:ext cx="1928826" cy="1285080"/>
          </a:xfrm>
          <a:prstGeom prst="rect">
            <a:avLst/>
          </a:prstGeom>
        </p:spPr>
      </p:pic>
      <p:pic>
        <p:nvPicPr>
          <p:cNvPr id="9" name="Рисунок 8" descr="441px-Coat_of_arms_of_Egypt_(Official)_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80" y="5000636"/>
            <a:ext cx="1243007" cy="16883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43504" y="1214422"/>
            <a:ext cx="3027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Арабська Республіка Єгипет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500042"/>
            <a:ext cx="321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2.Проблема охорони природи.</a:t>
            </a:r>
            <a:endParaRPr lang="ru-RU" dirty="0"/>
          </a:p>
        </p:txBody>
      </p:sp>
      <p:pic>
        <p:nvPicPr>
          <p:cNvPr id="3" name="Рисунок 2" descr="africa_addio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928670"/>
            <a:ext cx="5929354" cy="2762299"/>
          </a:xfrm>
          <a:prstGeom prst="rect">
            <a:avLst/>
          </a:prstGeom>
        </p:spPr>
      </p:pic>
      <p:pic>
        <p:nvPicPr>
          <p:cNvPr id="4" name="Рисунок 3" descr="7c9a3d81_resizedScaled_659to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3357562"/>
            <a:ext cx="4398964" cy="336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857232"/>
            <a:ext cx="2755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3.Забрудненість </a:t>
            </a:r>
            <a:r>
              <a:rPr lang="ru-RU" dirty="0" err="1" smtClean="0"/>
              <a:t>території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 descr="h109state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340396"/>
            <a:ext cx="6615114" cy="4931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5000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4.Засуха</a:t>
            </a:r>
            <a:endParaRPr lang="ru-RU" dirty="0"/>
          </a:p>
        </p:txBody>
      </p:sp>
      <p:pic>
        <p:nvPicPr>
          <p:cNvPr id="4" name="Рисунок 3" descr="52d7ad9b-c410-8b6c-c410-8b63a28a23a4_photo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928670"/>
            <a:ext cx="4637730" cy="2890852"/>
          </a:xfrm>
          <a:prstGeom prst="rect">
            <a:avLst/>
          </a:prstGeom>
        </p:spPr>
      </p:pic>
      <p:pic>
        <p:nvPicPr>
          <p:cNvPr id="5" name="Рисунок 4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675" y="3000372"/>
            <a:ext cx="5308325" cy="3543307"/>
          </a:xfrm>
          <a:prstGeom prst="rect">
            <a:avLst/>
          </a:prstGeom>
        </p:spPr>
      </p:pic>
      <p:pic>
        <p:nvPicPr>
          <p:cNvPr id="6" name="Рисунок 5" descr="brezilyada_kitlik_yili_h4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346" y="3929066"/>
            <a:ext cx="3857652" cy="2537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65008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5.Проблема </a:t>
            </a:r>
            <a:r>
              <a:rPr lang="uk-UA" b="1" dirty="0" smtClean="0"/>
              <a:t>води.</a:t>
            </a:r>
            <a:r>
              <a:rPr lang="ru-RU" b="1" dirty="0" smtClean="0"/>
              <a:t> </a:t>
            </a:r>
            <a:r>
              <a:rPr lang="ru-RU" b="1" dirty="0" err="1" smtClean="0"/>
              <a:t>Посушливий</a:t>
            </a:r>
            <a:r>
              <a:rPr lang="ru-RU" b="1" dirty="0" smtClean="0"/>
              <a:t> </a:t>
            </a:r>
            <a:r>
              <a:rPr lang="ru-RU" b="1" dirty="0" err="1" smtClean="0"/>
              <a:t>клімат</a:t>
            </a:r>
            <a:r>
              <a:rPr lang="ru-RU" b="1" dirty="0" smtClean="0"/>
              <a:t> </a:t>
            </a:r>
            <a:r>
              <a:rPr lang="ru-RU" b="1" dirty="0" err="1" smtClean="0"/>
              <a:t>й</a:t>
            </a:r>
            <a:r>
              <a:rPr lang="ru-RU" b="1" dirty="0" smtClean="0"/>
              <a:t> брак </a:t>
            </a:r>
            <a:r>
              <a:rPr lang="ru-RU" b="1" dirty="0" err="1" smtClean="0"/>
              <a:t>водних</a:t>
            </a:r>
            <a:r>
              <a:rPr lang="ru-RU" b="1" dirty="0" smtClean="0"/>
              <a:t> </a:t>
            </a:r>
            <a:r>
              <a:rPr lang="ru-RU" b="1" dirty="0" err="1" smtClean="0"/>
              <a:t>ресурсів</a:t>
            </a:r>
            <a:r>
              <a:rPr lang="ru-RU" b="1" dirty="0" smtClean="0"/>
              <a:t> </a:t>
            </a:r>
            <a:r>
              <a:rPr lang="ru-RU" b="1" dirty="0" err="1" smtClean="0"/>
              <a:t>призвів</a:t>
            </a:r>
            <a:r>
              <a:rPr lang="ru-RU" b="1" dirty="0" smtClean="0"/>
              <a:t> до того,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тільки</a:t>
            </a:r>
            <a:r>
              <a:rPr lang="ru-RU" b="1" dirty="0" smtClean="0"/>
              <a:t> 60% </a:t>
            </a:r>
            <a:r>
              <a:rPr lang="ru-RU" b="1" dirty="0" err="1" smtClean="0"/>
              <a:t>мешканців</a:t>
            </a:r>
            <a:r>
              <a:rPr lang="ru-RU" b="1" dirty="0" smtClean="0"/>
              <a:t> Африки </a:t>
            </a:r>
            <a:r>
              <a:rPr lang="ru-RU" b="1" dirty="0" err="1" smtClean="0"/>
              <a:t>споживають</a:t>
            </a:r>
            <a:r>
              <a:rPr lang="ru-RU" b="1" dirty="0" smtClean="0"/>
              <a:t> </a:t>
            </a:r>
            <a:r>
              <a:rPr lang="ru-RU" b="1" dirty="0" err="1" smtClean="0"/>
              <a:t>якісну</a:t>
            </a:r>
            <a:r>
              <a:rPr lang="ru-RU" b="1" dirty="0" smtClean="0"/>
              <a:t> </a:t>
            </a:r>
            <a:r>
              <a:rPr lang="ru-RU" b="1" dirty="0" err="1" smtClean="0"/>
              <a:t>питну</a:t>
            </a:r>
            <a:r>
              <a:rPr lang="ru-RU" b="1" dirty="0" smtClean="0"/>
              <a:t> воду, </a:t>
            </a:r>
            <a:r>
              <a:rPr lang="ru-RU" b="1" dirty="0" err="1" smtClean="0"/>
              <a:t>решті</a:t>
            </a:r>
            <a:r>
              <a:rPr lang="ru-RU" b="1" dirty="0" smtClean="0"/>
              <a:t> вона недоступна, через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багато</a:t>
            </a:r>
            <a:r>
              <a:rPr lang="ru-RU" b="1" dirty="0" smtClean="0"/>
              <a:t> </a:t>
            </a:r>
            <a:r>
              <a:rPr lang="ru-RU" b="1" dirty="0" err="1" smtClean="0"/>
              <a:t>місцевих</a:t>
            </a:r>
            <a:r>
              <a:rPr lang="ru-RU" b="1" dirty="0" smtClean="0"/>
              <a:t> </a:t>
            </a:r>
            <a:r>
              <a:rPr lang="ru-RU" b="1" dirty="0" err="1" smtClean="0"/>
              <a:t>мешканців</a:t>
            </a:r>
            <a:r>
              <a:rPr lang="ru-RU" b="1" dirty="0" smtClean="0"/>
              <a:t>, особливо на </a:t>
            </a:r>
            <a:r>
              <a:rPr lang="ru-RU" b="1" dirty="0" err="1" smtClean="0"/>
              <a:t>півдні</a:t>
            </a:r>
            <a:r>
              <a:rPr lang="ru-RU" b="1" dirty="0" smtClean="0"/>
              <a:t> континенту, </a:t>
            </a:r>
            <a:r>
              <a:rPr lang="ru-RU" b="1" dirty="0" err="1" smtClean="0"/>
              <a:t>страждають</a:t>
            </a:r>
            <a:r>
              <a:rPr lang="ru-RU" b="1" dirty="0" smtClean="0"/>
              <a:t> на недуги, </a:t>
            </a:r>
            <a:r>
              <a:rPr lang="ru-RU" b="1" dirty="0" err="1" smtClean="0"/>
              <a:t>викликані</a:t>
            </a:r>
            <a:r>
              <a:rPr lang="ru-RU" b="1" dirty="0" smtClean="0"/>
              <a:t> </a:t>
            </a:r>
            <a:r>
              <a:rPr lang="ru-RU" b="1" dirty="0" err="1" smtClean="0"/>
              <a:t>хвороботворними</a:t>
            </a:r>
            <a:r>
              <a:rPr lang="ru-RU" b="1" dirty="0" smtClean="0"/>
              <a:t> </a:t>
            </a:r>
            <a:r>
              <a:rPr lang="ru-RU" b="1" dirty="0" err="1" smtClean="0"/>
              <a:t>бактеріями</a:t>
            </a:r>
            <a:r>
              <a:rPr lang="ru-RU" b="1" dirty="0" smtClean="0"/>
              <a:t>.</a:t>
            </a:r>
          </a:p>
          <a:p>
            <a:endParaRPr lang="ru-RU" dirty="0"/>
          </a:p>
        </p:txBody>
      </p:sp>
      <p:pic>
        <p:nvPicPr>
          <p:cNvPr id="3" name="Рисунок 2" descr="84666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928802"/>
            <a:ext cx="3214710" cy="3214710"/>
          </a:xfrm>
          <a:prstGeom prst="rect">
            <a:avLst/>
          </a:prstGeom>
        </p:spPr>
      </p:pic>
      <p:pic>
        <p:nvPicPr>
          <p:cNvPr id="4" name="Рисунок 3" descr="sudan-300x2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4126227"/>
            <a:ext cx="3429004" cy="2731773"/>
          </a:xfrm>
          <a:prstGeom prst="rect">
            <a:avLst/>
          </a:prstGeom>
        </p:spPr>
      </p:pic>
      <p:pic>
        <p:nvPicPr>
          <p:cNvPr id="5" name="Рисунок 4" descr="sz5_djvu_1327485_jaklicm_reu-SOMALIA-FAMINE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2000240"/>
            <a:ext cx="4171979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42860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6.</a:t>
            </a:r>
            <a:r>
              <a:rPr lang="uk-UA" dirty="0" smtClean="0"/>
              <a:t> </a:t>
            </a:r>
            <a:r>
              <a:rPr lang="uk-UA" dirty="0" smtClean="0"/>
              <a:t>Погане </a:t>
            </a:r>
            <a:r>
              <a:rPr lang="uk-UA" dirty="0" smtClean="0"/>
              <a:t>харчування стало причиною 3,4 мільйона смертей у 2000 році, 1,8 мільйонів з яких сталося в одній тільки Африці.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13557462191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3286124"/>
            <a:ext cx="4695738" cy="2928958"/>
          </a:xfrm>
          <a:prstGeom prst="rect">
            <a:avLst/>
          </a:prstGeom>
        </p:spPr>
      </p:pic>
      <p:pic>
        <p:nvPicPr>
          <p:cNvPr id="4" name="Рисунок 3" descr="1384647095_18266156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428736"/>
            <a:ext cx="2651686" cy="4714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142852"/>
            <a:ext cx="449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7.Нерозвинутість </a:t>
            </a:r>
            <a:r>
              <a:rPr lang="uk-UA" dirty="0" smtClean="0">
                <a:solidFill>
                  <a:srgbClr val="FF0000"/>
                </a:solidFill>
              </a:rPr>
              <a:t>у сфері освіти і медицини.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7" y="1142984"/>
            <a:ext cx="5996317" cy="4000528"/>
          </a:xfrm>
          <a:prstGeom prst="rect">
            <a:avLst/>
          </a:prstGeom>
        </p:spPr>
      </p:pic>
      <p:pic>
        <p:nvPicPr>
          <p:cNvPr id="5" name="Рисунок 4" descr="b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857628"/>
            <a:ext cx="4214826" cy="2757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30" y="357166"/>
            <a:ext cx="1522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Три монархії: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928670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 smtClean="0"/>
              <a:t>Королі́вство</a:t>
            </a:r>
            <a:r>
              <a:rPr lang="uk-UA" b="1" dirty="0" smtClean="0"/>
              <a:t> </a:t>
            </a:r>
            <a:r>
              <a:rPr lang="uk-UA" b="1" dirty="0" err="1" smtClean="0"/>
              <a:t>Сва́зіленд</a:t>
            </a:r>
            <a:endParaRPr lang="ru-RU" dirty="0"/>
          </a:p>
        </p:txBody>
      </p:sp>
      <p:pic>
        <p:nvPicPr>
          <p:cNvPr id="4" name="Рисунок 3" descr="330px-Swaziland_on_the_globe_(special_marker)_(Madagascar_centered)_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2928926" cy="378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8992" y="928670"/>
            <a:ext cx="21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Королівство Лесото</a:t>
            </a:r>
            <a:endParaRPr lang="ru-RU" dirty="0"/>
          </a:p>
        </p:txBody>
      </p:sp>
      <p:pic>
        <p:nvPicPr>
          <p:cNvPr id="6" name="Рисунок 5" descr="646px-Location_Lesotho_AU_Africa_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1357298"/>
            <a:ext cx="3071834" cy="3786214"/>
          </a:xfrm>
          <a:prstGeom prst="rect">
            <a:avLst/>
          </a:prstGeom>
        </p:spPr>
      </p:pic>
      <p:pic>
        <p:nvPicPr>
          <p:cNvPr id="7" name="Рисунок 6" descr="646px-Location_Morocco_AU_Africa_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1357298"/>
            <a:ext cx="3357554" cy="37862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88868" y="1000108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Королівство Марокко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428604"/>
            <a:ext cx="530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dirty="0" smtClean="0"/>
              <a:t>За державним устроєм більшість держав унітарні.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14744" y="1285860"/>
            <a:ext cx="1224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Федерації:</a:t>
            </a:r>
            <a:endParaRPr lang="ru-RU" dirty="0"/>
          </a:p>
        </p:txBody>
      </p:sp>
      <p:pic>
        <p:nvPicPr>
          <p:cNvPr id="4" name="Рисунок 3" descr="500501803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5214950"/>
            <a:ext cx="1398234" cy="1230446"/>
          </a:xfrm>
          <a:prstGeom prst="rect">
            <a:avLst/>
          </a:prstGeom>
        </p:spPr>
      </p:pic>
      <p:pic>
        <p:nvPicPr>
          <p:cNvPr id="5" name="Рисунок 4" descr="646px-Location_Nigeria_AU_Africa_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857364"/>
            <a:ext cx="3307298" cy="3071794"/>
          </a:xfrm>
          <a:prstGeom prst="rect">
            <a:avLst/>
          </a:prstGeom>
        </p:spPr>
      </p:pic>
      <p:pic>
        <p:nvPicPr>
          <p:cNvPr id="6" name="Рисунок 5" descr="800px-Flag_of_Nigeria_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5286388"/>
            <a:ext cx="2143090" cy="10715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7224" y="1785926"/>
            <a:ext cx="32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Федеральна Республіка Нігерії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646px-Location_Ethiopia_AU_Africa_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00240"/>
            <a:ext cx="3538064" cy="32861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43372" y="1643050"/>
            <a:ext cx="5357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Федеративна Демократична Республіка Ефіопія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800px-Flag_of_Ethiopia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357826"/>
            <a:ext cx="2286016" cy="1143008"/>
          </a:xfrm>
          <a:prstGeom prst="rect">
            <a:avLst/>
          </a:prstGeom>
        </p:spPr>
      </p:pic>
      <p:pic>
        <p:nvPicPr>
          <p:cNvPr id="11" name="Рисунок 10" descr="Coat_of_arms_of_Ethiopia_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5214950"/>
            <a:ext cx="1443032" cy="1443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Oбои\8187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1000108"/>
            <a:ext cx="32861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У рельєфі Африки    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переважають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 рівнини,плато і плоскогір'я, що лежать на висоті 200–500 м над рівнем</a:t>
            </a:r>
            <a:r>
              <a:rPr lang="uk-UA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моря (39 % площі) і 500–1000 м над рівнем моря (28,1%площі). Низовини зай-мають лише 9,8 % площі, головним чином уздовж прибережних окраїн. За середньою висотою над рівнем моря (750 м) Африка поступається лише   Антарктиді і Євразії. </a:t>
            </a:r>
            <a:endParaRPr lang="uk-UA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just"/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Третина континенту-пустелі.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Рисунок 4" descr="http://upload.wikimedia.org/wikipedia/commons/thumb/0/0d/Topography_of_africa.png/250px-Topography_of_africa.pn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785794"/>
            <a:ext cx="4071966" cy="4714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Oбои\9037-3944x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285728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Більша частина Африки лежить у тропічних</a:t>
            </a:r>
            <a:r>
              <a:rPr lang="uk-UA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зонах і тільки північні та південні окраїни — у субтропічних. Африка — найтепліший материк з усіх.</a:t>
            </a:r>
            <a:endParaRPr lang="uk-UA" dirty="0"/>
          </a:p>
        </p:txBody>
      </p:sp>
      <p:pic>
        <p:nvPicPr>
          <p:cNvPr id="4100" name="Picture 4" descr="D:\география\wed-2010-kilimanjaro-elephant_21042_600x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4191009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география\libya-tuar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857496"/>
            <a:ext cx="4752180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9000" r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428604"/>
            <a:ext cx="7643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FF0000"/>
                </a:solidFill>
              </a:rPr>
              <a:t>1 місце </a:t>
            </a:r>
            <a:r>
              <a:rPr lang="uk-UA" dirty="0" smtClean="0"/>
              <a:t>- за запасами марганцю,бокситів,кобальту,золота,алмазів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928670"/>
            <a:ext cx="714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rgbClr val="3366CC"/>
                </a:solidFill>
              </a:rPr>
              <a:t>2 місце</a:t>
            </a:r>
            <a:r>
              <a:rPr lang="uk-UA" dirty="0" smtClean="0"/>
              <a:t>-за запасами міді,урану,берилію,азбесту,графіту.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357298"/>
            <a:ext cx="5572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3 місце</a:t>
            </a:r>
            <a:r>
              <a:rPr lang="uk-UA" dirty="0" smtClean="0"/>
              <a:t>-за запасами нафти,газу,залізної руди</a:t>
            </a:r>
            <a:endParaRPr lang="ru-RU" dirty="0"/>
          </a:p>
        </p:txBody>
      </p:sp>
      <p:pic>
        <p:nvPicPr>
          <p:cNvPr id="6" name="Рисунок 5" descr="1344805789_gold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7" y="1928802"/>
            <a:ext cx="5173097" cy="3429024"/>
          </a:xfrm>
          <a:prstGeom prst="rect">
            <a:avLst/>
          </a:prstGeom>
        </p:spPr>
      </p:pic>
      <p:pic>
        <p:nvPicPr>
          <p:cNvPr id="7" name="Рисунок 6" descr="1359973256-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785926"/>
            <a:ext cx="3857652" cy="2835374"/>
          </a:xfrm>
          <a:prstGeom prst="rect">
            <a:avLst/>
          </a:prstGeom>
        </p:spPr>
      </p:pic>
      <p:pic>
        <p:nvPicPr>
          <p:cNvPr id="8" name="Рисунок 7" descr="oil_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22" y="3817757"/>
            <a:ext cx="4557110" cy="3040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Oбои\8990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86050" y="285728"/>
            <a:ext cx="328614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         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 Африки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3" name="Picture 3" descr="D:\география\cuna-homb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71678"/>
            <a:ext cx="6232634" cy="41386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1142976" y="785794"/>
            <a:ext cx="7215238" cy="923330"/>
          </a:xfrm>
          <a:prstGeom prst="rect">
            <a:avLst/>
          </a:prstGeom>
          <a:solidFill>
            <a:schemeClr val="dk1">
              <a:tint val="50000"/>
              <a:satMod val="30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Африці багато племен, етнічних груп і громад. Популяція багатьох громад складає мільйони, племен ж налічується всього кілька сотень. Кожне плем'я ретельно дотримує свої традиції і слідує своїй культурі.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1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609</Words>
  <Application>Microsoft Office PowerPoint</Application>
  <PresentationFormat>Экран (4:3)</PresentationFormat>
  <Paragraphs>69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Кіліманджаро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Ирина Коваленко</cp:lastModifiedBy>
  <cp:revision>67</cp:revision>
  <dcterms:created xsi:type="dcterms:W3CDTF">2001-12-31T23:10:27Z</dcterms:created>
  <dcterms:modified xsi:type="dcterms:W3CDTF">2014-05-12T22:33:00Z</dcterms:modified>
</cp:coreProperties>
</file>