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508" autoAdjust="0"/>
  </p:normalViewPr>
  <p:slideViewPr>
    <p:cSldViewPr>
      <p:cViewPr>
        <p:scale>
          <a:sx n="70" d="100"/>
          <a:sy n="70" d="100"/>
        </p:scale>
        <p:origin x="-130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06" y="1031732"/>
            <a:ext cx="8715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latin typeface="Georgia" pitchFamily="18" charset="0"/>
              </a:rPr>
              <a:t>Країни Закавказзя </a:t>
            </a:r>
          </a:p>
          <a:p>
            <a:pPr algn="ctr"/>
            <a:r>
              <a:rPr lang="uk-UA" sz="36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latin typeface="Georgia" pitchFamily="18" charset="0"/>
              </a:rPr>
              <a:t>(Грузія, Вірменія, Азербайджан)</a:t>
            </a:r>
          </a:p>
          <a:p>
            <a:pPr algn="ctr"/>
            <a:r>
              <a:rPr lang="uk-UA" sz="36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latin typeface="Georgia" pitchFamily="18" charset="0"/>
              </a:rPr>
              <a:t> після розпаду СРСР</a:t>
            </a:r>
            <a:endParaRPr lang="ru-RU" sz="3600" b="1" i="1" dirty="0">
              <a:ln w="1270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5000636"/>
            <a:ext cx="378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Підготувала</a:t>
            </a:r>
          </a:p>
          <a:p>
            <a:pPr algn="r"/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Учениця 11-А класу</a:t>
            </a:r>
          </a:p>
          <a:p>
            <a:pPr algn="r"/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Кошина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Анна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latin typeface="Georgia" pitchFamily="18" charset="0"/>
              </a:rPr>
              <a:t>Проблема Нагірного Карабаху</a:t>
            </a:r>
            <a:endParaRPr lang="ru-RU" sz="3600" b="1" i="1" dirty="0">
              <a:ln w="1270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" y="642918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вересень 1987 р. - травень 1994 р.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642918"/>
            <a:ext cx="600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Карабаський конфлікт </a:t>
            </a:r>
            <a:r>
              <a:rPr lang="de-DE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—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військовий конфлікт, що відбувався між вірменами та азербайджанцями за контроль над Нагірним Карабахом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-32" y="3741011"/>
            <a:ext cx="1776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1991 - 1994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р.р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3286124"/>
            <a:ext cx="6715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масові заворушення, погроми, біженство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406" y="2143116"/>
            <a:ext cx="1776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лютий 1988 р.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00166" y="2169375"/>
            <a:ext cx="7643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– сесія облради </a:t>
            </a:r>
            <a:r>
              <a:rPr lang="uk-UA" sz="2400" u="sng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НКАО (Нагірно-Карабаської автономної області)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прохала ВР Азербайджанської РСР про включення області до складу Вірменії </a:t>
            </a:r>
            <a:endParaRPr lang="ru-RU" b="1" dirty="0"/>
          </a:p>
        </p:txBody>
      </p:sp>
      <p:sp>
        <p:nvSpPr>
          <p:cNvPr id="26" name="Стрелка вправо с вырезом 25"/>
          <p:cNvSpPr/>
          <p:nvPr/>
        </p:nvSpPr>
        <p:spPr>
          <a:xfrm>
            <a:off x="8276571" y="2928934"/>
            <a:ext cx="796023" cy="428628"/>
          </a:xfrm>
          <a:prstGeom prst="notchedRightArrow">
            <a:avLst>
              <a:gd name="adj1" fmla="val 44541"/>
              <a:gd name="adj2" fmla="val 7183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с вырезом 26"/>
          <p:cNvSpPr/>
          <p:nvPr/>
        </p:nvSpPr>
        <p:spPr>
          <a:xfrm>
            <a:off x="1643042" y="3286124"/>
            <a:ext cx="796023" cy="428628"/>
          </a:xfrm>
          <a:prstGeom prst="notchedRightArrow">
            <a:avLst>
              <a:gd name="adj1" fmla="val 44541"/>
              <a:gd name="adj2" fmla="val 7183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500166" y="3741011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– </a:t>
            </a:r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Карабаська війна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</a:t>
            </a:r>
            <a:r>
              <a:rPr lang="uk-UA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широко-масштабні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бойові дії</a:t>
            </a:r>
            <a:endParaRPr lang="ru-RU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6190"/>
            <a:ext cx="4286248" cy="27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500034" y="4896161"/>
            <a:ext cx="3940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Результат: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endParaRPr lang="ru-RU" sz="2400" dirty="0" smtClean="0">
              <a:solidFill>
                <a:srgbClr val="9B2D1F">
                  <a:lumMod val="50000"/>
                </a:srgb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перемир</a:t>
            </a:r>
            <a:r>
              <a:rPr lang="en-US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’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я ворогуючих сторін</a:t>
            </a:r>
            <a:endParaRPr lang="ru-RU" sz="2400" dirty="0" smtClean="0">
              <a:solidFill>
                <a:srgbClr val="9B2D1F">
                  <a:lumMod val="50000"/>
                </a:srgb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071934" y="5643578"/>
            <a:ext cx="4857784" cy="1214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-24"/>
            <a:ext cx="714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latin typeface="Georgia" pitchFamily="18" charset="0"/>
              </a:rPr>
              <a:t>Грузія</a:t>
            </a:r>
            <a:endParaRPr lang="ru-RU" sz="3600" b="1" i="1" dirty="0">
              <a:ln w="1270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714356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травень 1991 р.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571480"/>
            <a:ext cx="528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президентом країни був обраний </a:t>
            </a:r>
            <a:r>
              <a:rPr lang="uk-UA" sz="2400" b="1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Звіад</a:t>
            </a:r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b="1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Гамсахурдіа</a:t>
            </a:r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відомий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785926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березень 1992 р.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1714488"/>
            <a:ext cx="7215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Грузію очолив </a:t>
            </a:r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Едуард </a:t>
            </a:r>
            <a:r>
              <a:rPr lang="uk-UA" sz="2400" b="1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Шерванадзе</a:t>
            </a:r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колишній лідер компартії Грузії та міністр закордонних справ СРСР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899" t="5908" b="34463"/>
          <a:stretch>
            <a:fillRect/>
          </a:stretch>
        </p:blipFill>
        <p:spPr bwMode="auto">
          <a:xfrm>
            <a:off x="857224" y="2979708"/>
            <a:ext cx="3500462" cy="3163936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r="781" b="35190"/>
          <a:stretch>
            <a:fillRect/>
          </a:stretch>
        </p:blipFill>
        <p:spPr bwMode="auto">
          <a:xfrm>
            <a:off x="4714876" y="2975644"/>
            <a:ext cx="3300000" cy="3168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28662" y="621508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З. </a:t>
            </a:r>
            <a:r>
              <a:rPr lang="uk-UA" sz="2400" i="1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Гамсахурдіа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621508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Е. </a:t>
            </a:r>
            <a:r>
              <a:rPr lang="uk-UA" sz="2400" i="1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Шерванадзе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t="8789" r="34114" b="14062"/>
          <a:stretch>
            <a:fillRect/>
          </a:stretch>
        </p:blipFill>
        <p:spPr bwMode="auto">
          <a:xfrm>
            <a:off x="7190766" y="0"/>
            <a:ext cx="1953234" cy="128588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928794" y="1285860"/>
            <a:ext cx="5865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письменник, дисидент і правозахисник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698"/>
            <a:ext cx="721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latin typeface="Georgia" pitchFamily="18" charset="0"/>
              </a:rPr>
              <a:t>Грузія (Абхазія) </a:t>
            </a:r>
            <a:endParaRPr lang="ru-RU" sz="3600" b="1" i="1" dirty="0">
              <a:ln w="1270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622849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серпнь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1992 р.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26930"/>
            <a:ext cx="6429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Грузино-абхазький конфлікт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– </a:t>
            </a:r>
            <a:r>
              <a:rPr lang="uk-UA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етно-політичний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конфлікт між центральною владою Грузії та керівництвом автономної республіки Абхазія.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3525284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2 квітня 2002 р.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 t="8789" r="34114" b="14062"/>
          <a:stretch>
            <a:fillRect/>
          </a:stretch>
        </p:blipFill>
        <p:spPr bwMode="auto">
          <a:xfrm>
            <a:off x="7190766" y="167722"/>
            <a:ext cx="1968600" cy="1296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2000" y="1667896"/>
            <a:ext cx="2592000" cy="1296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1088" y="3096656"/>
            <a:ext cx="4582912" cy="3429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1500166" y="2622849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початок військових дій між Грузією та Абхазією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3525284"/>
            <a:ext cx="3143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</a:t>
            </a:r>
            <a:r>
              <a:rPr lang="uk-UA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грузино-абхазь-кий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протокол (патрулювання  Верхньої Абхазії доручене </a:t>
            </a:r>
            <a:r>
              <a:rPr lang="uk-UA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російсь-ким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миротворцям і військовим спостерігачам ООН)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721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latin typeface="Georgia" pitchFamily="18" charset="0"/>
              </a:rPr>
              <a:t>Грузія (Південна Осетія) </a:t>
            </a:r>
            <a:endParaRPr lang="ru-RU" sz="3600" b="1" i="1" dirty="0">
              <a:ln w="1270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097937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6 січня 1991 р.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928670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Південна Осетія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— самопроголошена частково визнана держава на Південному Кавказі.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2928934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14 червня 1992 р.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 t="8789" r="34114" b="14062"/>
          <a:stretch>
            <a:fillRect/>
          </a:stretch>
        </p:blipFill>
        <p:spPr bwMode="auto">
          <a:xfrm>
            <a:off x="7190766" y="0"/>
            <a:ext cx="1968600" cy="1296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1357290" y="2071678"/>
            <a:ext cx="5214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початок збройного конфлікту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57356" y="2871613"/>
            <a:ext cx="7286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підписання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Дагомиських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угод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припинення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вогню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створення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органу для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врегулювання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конфлікту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2000" y="1428736"/>
            <a:ext cx="2592000" cy="1296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14282" y="4098201"/>
            <a:ext cx="164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липень 1992 р.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4110343"/>
            <a:ext cx="24288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введення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в зону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конфлікту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змішаних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російско-гру-зино-осетин-ських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миро-творчих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сил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l="24265" t="13295" r="1470" b="24307"/>
          <a:stretch>
            <a:fillRect/>
          </a:stretch>
        </p:blipFill>
        <p:spPr bwMode="auto">
          <a:xfrm>
            <a:off x="3929090" y="4143380"/>
            <a:ext cx="5143504" cy="259721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0901"/>
            <a:ext cx="714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latin typeface="Georgia" pitchFamily="18" charset="0"/>
              </a:rPr>
              <a:t>Грузія</a:t>
            </a:r>
            <a:endParaRPr lang="ru-RU" sz="3600" b="1" i="1" dirty="0">
              <a:ln w="1270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1740747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листопад 2003 -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січень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2004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15" y="1785926"/>
            <a:ext cx="22859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Революція троянд</a:t>
            </a:r>
            <a:endParaRPr lang="ru-RU" sz="2400" dirty="0" smtClean="0">
              <a:solidFill>
                <a:srgbClr val="9B2D1F">
                  <a:lumMod val="50000"/>
                </a:srgbClr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8789" r="34114" b="14062"/>
          <a:stretch>
            <a:fillRect/>
          </a:stretch>
        </p:blipFill>
        <p:spPr bwMode="auto">
          <a:xfrm>
            <a:off x="7190766" y="0"/>
            <a:ext cx="1953234" cy="128588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071934" y="3812449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січень 2004 р.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29256" y="3800307"/>
            <a:ext cx="3714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</a:t>
            </a:r>
            <a:r>
              <a:rPr lang="ru-RU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Михайло </a:t>
            </a:r>
            <a:r>
              <a:rPr lang="ru-RU" sz="2400" b="1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Саакаш-вілі</a:t>
            </a:r>
            <a:r>
              <a:rPr lang="ru-RU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стає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президентом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Грузії</a:t>
            </a:r>
            <a:endParaRPr lang="ru-RU" b="1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t="8929" r="5637" b="8929"/>
          <a:stretch>
            <a:fillRect/>
          </a:stretch>
        </p:blipFill>
        <p:spPr bwMode="auto">
          <a:xfrm>
            <a:off x="214282" y="1357298"/>
            <a:ext cx="3745837" cy="4786347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42844" y="628652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М. Саакашвілі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71934" y="2514423"/>
            <a:ext cx="5072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мирна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революція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у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Грузії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,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що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змусила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піти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у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відставку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президента Е. Шеварднадзе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721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latin typeface="Georgia" pitchFamily="18" charset="0"/>
              </a:rPr>
              <a:t>Російсько-грузинська війна </a:t>
            </a:r>
            <a:endParaRPr lang="ru-RU" sz="3600" b="1" i="1" dirty="0">
              <a:ln w="1270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35756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8 серпня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428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Російсько-грузинська війна </a:t>
            </a:r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(</a:t>
            </a:r>
            <a:r>
              <a:rPr lang="vi-VN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2008 р</a:t>
            </a:r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оку)</a:t>
            </a:r>
            <a:r>
              <a:rPr lang="vi-VN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— </a:t>
            </a:r>
            <a:r>
              <a:rPr lang="vi-VN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збройний конфлікт між Грузією з одного боку та Росією і сепаратистськими угрупуваннями Південної Осетії та Абхазії з іншого. 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3357562"/>
            <a:ext cx="7358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втручання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Росії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у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конфлікт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на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стороні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півден-ноосетинських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сепаратистів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та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введення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військ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639133"/>
            <a:ext cx="4714876" cy="278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14282" y="414338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8-9 серпня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00232" y="4143380"/>
            <a:ext cx="714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бої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навколо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м.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Ціхінвалі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–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столиці</a:t>
            </a:r>
            <a:r>
              <a:rPr lang="ru-RU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Осетії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4282" y="464344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10 серпня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00232" y="4572008"/>
            <a:ext cx="7143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грузинські війська заявили про одностороннє припинення вогню та вивід війсь з </a:t>
            </a:r>
            <a:r>
              <a:rPr lang="uk-UA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Ціхінвалі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endParaRPr lang="uk-UA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5288364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Результат:	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поразка грузинської армії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визнання Росією та Нікарагуа, </a:t>
            </a:r>
            <a:r>
              <a:rPr lang="uk-UA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Венесуеллою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, Науру сепаратистських республік.</a:t>
            </a:r>
            <a:endParaRPr lang="ru-RU" sz="2400" dirty="0" smtClean="0">
              <a:solidFill>
                <a:srgbClr val="9B2D1F">
                  <a:lumMod val="50000"/>
                </a:srgb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071934" y="5643578"/>
            <a:ext cx="4857784" cy="1214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285728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latin typeface="Georgia" pitchFamily="18" charset="0"/>
              </a:rPr>
              <a:t>Вірменія</a:t>
            </a:r>
            <a:endParaRPr lang="ru-RU" sz="3600" b="1" i="1" dirty="0">
              <a:ln w="1270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324261"/>
            <a:ext cx="150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1991 р.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285860"/>
            <a:ext cx="7786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першим президентом Вірменії був обраний </a:t>
            </a:r>
            <a:r>
              <a:rPr lang="uk-UA" sz="2400" b="1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Левон</a:t>
            </a:r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b="1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Тер-Петосян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621508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Л. </a:t>
            </a:r>
            <a:r>
              <a:rPr lang="uk-UA" sz="2400" i="1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Тер-Петосян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621508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Е. </a:t>
            </a:r>
            <a:r>
              <a:rPr lang="uk-UA" sz="2400" i="1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Шерванадзе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000" y="0"/>
            <a:ext cx="2592000" cy="1296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42844" y="2181517"/>
            <a:ext cx="150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1998 р.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2143116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на виборах президентських перемогу здобув </a:t>
            </a:r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Роберт </a:t>
            </a:r>
            <a:r>
              <a:rPr lang="uk-UA" sz="2400" b="1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Кочарян</a:t>
            </a:r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endParaRPr lang="ru-RU" b="1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 b="14729"/>
          <a:stretch>
            <a:fillRect/>
          </a:stretch>
        </p:blipFill>
        <p:spPr bwMode="auto">
          <a:xfrm>
            <a:off x="928662" y="3000372"/>
            <a:ext cx="3143272" cy="320115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 b="15429"/>
          <a:stretch>
            <a:fillRect/>
          </a:stretch>
        </p:blipFill>
        <p:spPr bwMode="auto">
          <a:xfrm>
            <a:off x="4643438" y="3003061"/>
            <a:ext cx="3214710" cy="321202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29058" y="5643578"/>
            <a:ext cx="4857784" cy="1214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286380" y="621508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С. </a:t>
            </a:r>
            <a:r>
              <a:rPr lang="uk-UA" sz="2400" i="1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Саргсян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24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latin typeface="Georgia" pitchFamily="18" charset="0"/>
              </a:rPr>
              <a:t>Вірменія</a:t>
            </a:r>
            <a:endParaRPr lang="ru-RU" sz="3600" b="1" i="1" dirty="0">
              <a:ln w="1270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857232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27 жовтня 1999 р.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883491"/>
            <a:ext cx="4643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терористичний акт у </a:t>
            </a:r>
            <a:r>
              <a:rPr lang="uk-UA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будин-ку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вірменського парламенту</a:t>
            </a:r>
            <a:endParaRPr lang="ru-RU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000" y="0"/>
            <a:ext cx="2592000" cy="1296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85720" y="171448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2008 р.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1714488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третім президентом Вірменії став </a:t>
            </a:r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Серж </a:t>
            </a:r>
            <a:r>
              <a:rPr lang="uk-UA" sz="2400" b="1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Саргсян</a:t>
            </a:r>
            <a:endParaRPr lang="ru-RU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90" y="2600142"/>
            <a:ext cx="4572000" cy="332918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 l="1695" t="3359" b="40385"/>
          <a:stretch>
            <a:fillRect/>
          </a:stretch>
        </p:blipFill>
        <p:spPr bwMode="auto">
          <a:xfrm>
            <a:off x="5429256" y="2571744"/>
            <a:ext cx="2968408" cy="342902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214282" y="5955589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Поштова марка, що показує 8 жертв терористичної стрільби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29058" y="5643578"/>
            <a:ext cx="4857784" cy="1214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0" y="6286520"/>
            <a:ext cx="314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А. </a:t>
            </a:r>
            <a:r>
              <a:rPr lang="uk-UA" sz="2400" i="1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Ельчібей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24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latin typeface="Georgia" pitchFamily="18" charset="0"/>
              </a:rPr>
              <a:t>Азербайджан</a:t>
            </a:r>
            <a:endParaRPr lang="ru-RU" sz="3600" b="1" i="1" dirty="0">
              <a:ln w="1270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" y="857232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1992 - 1993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р.р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883491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президент країни </a:t>
            </a:r>
            <a:r>
              <a:rPr lang="uk-UA" sz="2400" b="1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Абульфаз</a:t>
            </a:r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b="1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Ельчібей</a:t>
            </a:r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(</a:t>
            </a:r>
            <a:r>
              <a:rPr lang="uk-UA" sz="2400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орієнатація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на Туреччину та мусульманство)</a:t>
            </a:r>
            <a:endParaRPr lang="ru-RU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9932" r="10616"/>
          <a:stretch>
            <a:fillRect/>
          </a:stretch>
        </p:blipFill>
        <p:spPr bwMode="auto">
          <a:xfrm>
            <a:off x="214282" y="3857628"/>
            <a:ext cx="3026397" cy="2147889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2000" y="0"/>
            <a:ext cx="2592000" cy="1296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52368" y="2000240"/>
            <a:ext cx="1776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1993 - 2003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р.р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66880" y="2026499"/>
            <a:ext cx="7277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новим президентом став </a:t>
            </a:r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Гейдар Алієв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(стабілізація країни)</a:t>
            </a:r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2844" y="2895897"/>
            <a:ext cx="177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 2003 р.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38350" y="2895897"/>
            <a:ext cx="727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– країну очолив </a:t>
            </a:r>
            <a:r>
              <a:rPr lang="uk-UA" sz="2400" b="1" dirty="0" err="1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Ільхам</a:t>
            </a:r>
            <a:r>
              <a:rPr lang="uk-UA" sz="2400" b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 Алієв </a:t>
            </a:r>
            <a:endParaRPr lang="ru-RU" b="1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 r="9787" b="37395"/>
          <a:stretch>
            <a:fillRect/>
          </a:stretch>
        </p:blipFill>
        <p:spPr bwMode="auto">
          <a:xfrm>
            <a:off x="3286116" y="3429000"/>
            <a:ext cx="2857520" cy="280149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 l="16165" t="17446" r="18045" b="37479"/>
          <a:stretch>
            <a:fillRect/>
          </a:stretch>
        </p:blipFill>
        <p:spPr bwMode="auto">
          <a:xfrm>
            <a:off x="6286512" y="3357562"/>
            <a:ext cx="2786050" cy="286565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3143240" y="6215082"/>
            <a:ext cx="314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Г. Алієв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0760" y="6215082"/>
            <a:ext cx="314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9B2D1F">
                    <a:lumMod val="50000"/>
                  </a:srgbClr>
                </a:solidFill>
                <a:latin typeface="Georgia" pitchFamily="18" charset="0"/>
              </a:rPr>
              <a:t>І. Алієв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enWave_BusDesignSlides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GreenWave_BusDesignSlides</Template>
  <TotalTime>325</TotalTime>
  <Words>495</Words>
  <Application>Microsoft Office PowerPoint</Application>
  <PresentationFormat>Экран (4:3)</PresentationFormat>
  <Paragraphs>83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GreenWave_BusDesignSlides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Анюта</cp:lastModifiedBy>
  <cp:revision>42</cp:revision>
  <dcterms:created xsi:type="dcterms:W3CDTF">2014-02-09T18:53:47Z</dcterms:created>
  <dcterms:modified xsi:type="dcterms:W3CDTF">2014-02-10T01:03:26Z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