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embeddings/oleObject3.bin" ContentType="application/vnd.openxmlformats-officedocument.oleObject"/>
  <Override PartName="/ppt/embeddings/oleObject1.bin" ContentType="application/vnd.openxmlformats-officedocument.oleObject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2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56" r:id="rId10"/>
    <p:sldId id="258" r:id="rId11"/>
    <p:sldId id="259" r:id="rId12"/>
    <p:sldId id="260" r:id="rId13"/>
    <p:sldId id="261" r:id="rId14"/>
    <p:sldId id="271" r:id="rId15"/>
    <p:sldId id="262" r:id="rId16"/>
    <p:sldId id="263" r:id="rId17"/>
    <p:sldId id="264" r:id="rId18"/>
    <p:sldId id="265" r:id="rId19"/>
    <p:sldId id="268" r:id="rId20"/>
    <p:sldId id="266" r:id="rId21"/>
    <p:sldId id="269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33"/>
    <a:srgbClr val="FFFF00"/>
    <a:srgbClr val="000066"/>
    <a:srgbClr val="FFCCFF"/>
    <a:srgbClr val="0000FF"/>
    <a:srgbClr val="FFCC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506" autoAdjust="0"/>
  </p:normalViewPr>
  <p:slideViewPr>
    <p:cSldViewPr>
      <p:cViewPr>
        <p:scale>
          <a:sx n="66" d="100"/>
          <a:sy n="66" d="100"/>
        </p:scale>
        <p:origin x="-128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06/relationships/legacyDocTextInfo" Target="legacyDocTextInfo.bin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21428571428572"/>
          <c:y val="5.0541516245487361E-2"/>
          <c:w val="0.50357142857142867"/>
          <c:h val="0.797833935018050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Азія, Близький і Середній Схід</c:v>
                </c:pt>
              </c:strCache>
            </c:strRef>
          </c:tx>
          <c:spPr>
            <a:solidFill>
              <a:srgbClr val="0000FF"/>
            </a:solidFill>
            <a:ln w="20721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Частка у світових запасах, %</c:v>
                </c:pt>
              </c:strCache>
            </c:strRef>
          </c:cat>
          <c:val>
            <c:numRef>
              <c:f>Sheet1!$B$2:$B$2</c:f>
              <c:numCache>
                <c:formatCode>0.00%</c:formatCode>
                <c:ptCount val="1"/>
                <c:pt idx="0">
                  <c:v>0.65700000000000014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Азія (крім Близького і Середньго Сходу та Північної Азії),Австралія</c:v>
                </c:pt>
              </c:strCache>
            </c:strRef>
          </c:tx>
          <c:spPr>
            <a:solidFill>
              <a:srgbClr val="00FFFF"/>
            </a:solidFill>
            <a:ln w="20721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Частка у світових запасах, %</c:v>
                </c:pt>
              </c:strCache>
            </c:strRef>
          </c:cat>
          <c:val>
            <c:numRef>
              <c:f>Sheet1!$B$3:$B$3</c:f>
              <c:numCache>
                <c:formatCode>0.00%</c:formatCode>
                <c:ptCount val="1"/>
                <c:pt idx="0">
                  <c:v>4.3999999999999997E-2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Америка</c:v>
                </c:pt>
              </c:strCache>
            </c:strRef>
          </c:tx>
          <c:spPr>
            <a:solidFill>
              <a:srgbClr val="00FF00"/>
            </a:solidFill>
            <a:ln w="20721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Частка у світових запасах, %</c:v>
                </c:pt>
              </c:strCache>
            </c:strRef>
          </c:cat>
          <c:val>
            <c:numRef>
              <c:f>Sheet1!$B$4:$B$4</c:f>
              <c:numCache>
                <c:formatCode>0.00%</c:formatCode>
                <c:ptCount val="1"/>
                <c:pt idx="0">
                  <c:v>0.16200000000000001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Африка</c:v>
                </c:pt>
              </c:strCache>
            </c:strRef>
          </c:tx>
          <c:spPr>
            <a:solidFill>
              <a:srgbClr val="FFFF00"/>
            </a:solidFill>
            <a:ln w="20721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Частка у світових запасах, %</c:v>
                </c:pt>
              </c:strCache>
            </c:strRef>
          </c:cat>
          <c:val>
            <c:numRef>
              <c:f>Sheet1!$B$5:$B$5</c:f>
              <c:numCache>
                <c:formatCode>0.00%</c:formatCode>
                <c:ptCount val="1"/>
                <c:pt idx="0">
                  <c:v>6.1000000000000006E-2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Східна Європа</c:v>
                </c:pt>
              </c:strCache>
            </c:strRef>
          </c:tx>
          <c:spPr>
            <a:solidFill>
              <a:srgbClr val="FF00FF"/>
            </a:solidFill>
            <a:ln w="20721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Частка у світових запасах, %</c:v>
                </c:pt>
              </c:strCache>
            </c:strRef>
          </c:cat>
          <c:val>
            <c:numRef>
              <c:f>Sheet1!$B$6:$B$6</c:f>
              <c:numCache>
                <c:formatCode>0.00%</c:formatCode>
                <c:ptCount val="1"/>
                <c:pt idx="0">
                  <c:v>5.9000000000000004E-2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Західна Європа</c:v>
                </c:pt>
              </c:strCache>
            </c:strRef>
          </c:tx>
          <c:spPr>
            <a:solidFill>
              <a:srgbClr val="FF6600"/>
            </a:solidFill>
            <a:ln w="20721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Частка у світових запасах, %</c:v>
                </c:pt>
              </c:strCache>
            </c:strRef>
          </c:cat>
          <c:val>
            <c:numRef>
              <c:f>Sheet1!$B$7:$B$7</c:f>
              <c:numCache>
                <c:formatCode>0.00%</c:formatCode>
                <c:ptCount val="1"/>
                <c:pt idx="0">
                  <c:v>1.7000000000000001E-2</c:v>
                </c:pt>
              </c:numCache>
            </c:numRef>
          </c:val>
        </c:ser>
        <c:axId val="99390208"/>
        <c:axId val="99391744"/>
      </c:barChart>
      <c:catAx>
        <c:axId val="99390208"/>
        <c:scaling>
          <c:orientation val="minMax"/>
        </c:scaling>
        <c:axPos val="b"/>
        <c:numFmt formatCode="General" sourceLinked="1"/>
        <c:tickLblPos val="low"/>
        <c:spPr>
          <a:ln w="5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9391744"/>
        <c:crosses val="autoZero"/>
        <c:auto val="1"/>
        <c:lblAlgn val="ctr"/>
        <c:lblOffset val="100"/>
        <c:tickLblSkip val="1"/>
        <c:tickMarkSkip val="1"/>
      </c:catAx>
      <c:valAx>
        <c:axId val="99391744"/>
        <c:scaling>
          <c:orientation val="minMax"/>
        </c:scaling>
        <c:axPos val="l"/>
        <c:majorGridlines>
          <c:spPr>
            <a:ln w="5180">
              <a:solidFill>
                <a:schemeClr val="tx1"/>
              </a:solidFill>
              <a:prstDash val="solid"/>
            </a:ln>
          </c:spPr>
        </c:majorGridlines>
        <c:numFmt formatCode="0.00%" sourceLinked="1"/>
        <c:tickLblPos val="nextTo"/>
        <c:spPr>
          <a:ln w="5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9390208"/>
        <c:crosses val="autoZero"/>
        <c:crossBetween val="between"/>
      </c:valAx>
      <c:spPr>
        <a:gradFill rotWithShape="0">
          <a:gsLst>
            <a:gs pos="0">
              <a:srgbClr val="00FFFF"/>
            </a:gs>
            <a:gs pos="100000">
              <a:srgbClr val="CC99FF"/>
            </a:gs>
          </a:gsLst>
          <a:path path="rect">
            <a:fillToRect l="50000" t="50000" r="50000" b="50000"/>
          </a:path>
        </a:gradFill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779388323692646"/>
          <c:y val="0"/>
          <c:w val="0.31360399535801536"/>
          <c:h val="1"/>
        </c:manualLayout>
      </c:layout>
      <c:spPr>
        <a:gradFill rotWithShape="0">
          <a:gsLst>
            <a:gs pos="0">
              <a:srgbClr val="00FFFF"/>
            </a:gs>
            <a:gs pos="100000">
              <a:srgbClr val="FF00FF"/>
            </a:gs>
          </a:gsLst>
          <a:path path="rect">
            <a:fillToRect l="50000" t="50000" r="50000" b="50000"/>
          </a:path>
        </a:gradFill>
        <a:ln w="5180">
          <a:solidFill>
            <a:schemeClr val="tx1"/>
          </a:solidFill>
          <a:prstDash val="solid"/>
        </a:ln>
      </c:spPr>
      <c:txPr>
        <a:bodyPr/>
        <a:lstStyle/>
        <a:p>
          <a:pPr>
            <a:defRPr sz="179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5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37CCE-CBA4-4FA4-BC59-9308E6371124}" type="doc">
      <dgm:prSet loTypeId="urn:microsoft.com/office/officeart/2005/8/layout/list1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15B556B-AE6D-4666-9512-7481C40C1AAA}">
      <dgm:prSet phldrT="[Текст]" custT="1"/>
      <dgm:spPr/>
      <dgm:t>
        <a:bodyPr/>
        <a:lstStyle/>
        <a:p>
          <a:pPr eaLnBrk="1" hangingPunct="1">
            <a:buFont typeface="Wingdings" pitchFamily="2" charset="2"/>
            <a:buNone/>
            <a:defRPr/>
          </a:pPr>
          <a:r>
            <a:rPr lang="ru-RU" sz="2000" b="0" smtClean="0"/>
            <a:t>первинні, вторинні </a:t>
          </a:r>
          <a:endParaRPr lang="ru-RU" sz="2000" b="0" dirty="0" smtClean="0"/>
        </a:p>
      </dgm:t>
    </dgm:pt>
    <dgm:pt modelId="{B50647D6-CF90-4879-865B-9E3C0A3DB306}" type="parTrans" cxnId="{4B372803-8C3B-4F6A-AC9C-AC2708C964F7}">
      <dgm:prSet/>
      <dgm:spPr/>
      <dgm:t>
        <a:bodyPr/>
        <a:lstStyle/>
        <a:p>
          <a:endParaRPr lang="ru-RU"/>
        </a:p>
      </dgm:t>
    </dgm:pt>
    <dgm:pt modelId="{6B1E157E-D800-48C7-875A-A4B4410E468E}" type="sibTrans" cxnId="{4B372803-8C3B-4F6A-AC9C-AC2708C964F7}">
      <dgm:prSet/>
      <dgm:spPr/>
      <dgm:t>
        <a:bodyPr/>
        <a:lstStyle/>
        <a:p>
          <a:endParaRPr lang="ru-RU"/>
        </a:p>
      </dgm:t>
    </dgm:pt>
    <dgm:pt modelId="{386D8F42-7337-4626-AFC2-C300CF5D8A3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smtClean="0"/>
            <a:t>невичерпні, вичерпні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dirty="0"/>
        </a:p>
      </dgm:t>
    </dgm:pt>
    <dgm:pt modelId="{6CC69D5B-A407-4530-B9E2-03D7EB2AD9C7}" type="parTrans" cxnId="{385064E8-6DF4-4B41-93CD-088FA7E99012}">
      <dgm:prSet/>
      <dgm:spPr/>
      <dgm:t>
        <a:bodyPr/>
        <a:lstStyle/>
        <a:p>
          <a:endParaRPr lang="ru-RU"/>
        </a:p>
      </dgm:t>
    </dgm:pt>
    <dgm:pt modelId="{FD1907C0-2A1F-4DA6-90CB-BCB0E11D7F0B}" type="sibTrans" cxnId="{385064E8-6DF4-4B41-93CD-088FA7E99012}">
      <dgm:prSet/>
      <dgm:spPr/>
      <dgm:t>
        <a:bodyPr/>
        <a:lstStyle/>
        <a:p>
          <a:endParaRPr lang="ru-RU"/>
        </a:p>
      </dgm:t>
    </dgm:pt>
    <dgm:pt modelId="{F09C109B-E4C2-48EA-B37F-13B13E0BD981}">
      <dgm:prSet phldrT="[Текст]" custT="1"/>
      <dgm:spPr/>
      <dgm:t>
        <a:bodyPr/>
        <a:lstStyle/>
        <a:p>
          <a:r>
            <a:rPr lang="ru-RU" sz="2000" b="0" smtClean="0"/>
            <a:t>відновні і невідновні</a:t>
          </a:r>
          <a:endParaRPr lang="ru-RU" sz="2000" b="0" dirty="0"/>
        </a:p>
      </dgm:t>
    </dgm:pt>
    <dgm:pt modelId="{4732E57C-6446-41F3-B1A3-0D703FBB8F13}" type="parTrans" cxnId="{6DC783C0-E98B-44EE-A40B-176E16D3714E}">
      <dgm:prSet/>
      <dgm:spPr/>
      <dgm:t>
        <a:bodyPr/>
        <a:lstStyle/>
        <a:p>
          <a:endParaRPr lang="ru-RU"/>
        </a:p>
      </dgm:t>
    </dgm:pt>
    <dgm:pt modelId="{71595D23-F5FE-49BE-8834-D05F3D06E7B3}" type="sibTrans" cxnId="{6DC783C0-E98B-44EE-A40B-176E16D3714E}">
      <dgm:prSet/>
      <dgm:spPr/>
      <dgm:t>
        <a:bodyPr/>
        <a:lstStyle/>
        <a:p>
          <a:endParaRPr lang="ru-RU"/>
        </a:p>
      </dgm:t>
    </dgm:pt>
    <dgm:pt modelId="{449E9CA2-8EE3-4B4C-B5CA-3125756EC1FC}" type="pres">
      <dgm:prSet presAssocID="{8EE37CCE-CBA4-4FA4-BC59-9308E63711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33F74-CFAC-4FAC-B5FF-91A6C2F6EE1B}" type="pres">
      <dgm:prSet presAssocID="{115B556B-AE6D-4666-9512-7481C40C1AAA}" presName="parentLin" presStyleCnt="0"/>
      <dgm:spPr/>
    </dgm:pt>
    <dgm:pt modelId="{5178A265-6D64-4792-AD75-D4546F8DC239}" type="pres">
      <dgm:prSet presAssocID="{115B556B-AE6D-4666-9512-7481C40C1AA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A8F0620-3149-4E10-93D6-46C15662132C}" type="pres">
      <dgm:prSet presAssocID="{115B556B-AE6D-4666-9512-7481C40C1AAA}" presName="parentText" presStyleLbl="node1" presStyleIdx="0" presStyleCnt="3" custLinFactNeighborX="17188" custLinFactNeighborY="-7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C2191-A94A-42CD-8924-CA04983BEC05}" type="pres">
      <dgm:prSet presAssocID="{115B556B-AE6D-4666-9512-7481C40C1AAA}" presName="negativeSpace" presStyleCnt="0"/>
      <dgm:spPr/>
    </dgm:pt>
    <dgm:pt modelId="{5F52FE17-8327-4E37-948C-3B80D4075A08}" type="pres">
      <dgm:prSet presAssocID="{115B556B-AE6D-4666-9512-7481C40C1AAA}" presName="childText" presStyleLbl="conFgAcc1" presStyleIdx="0" presStyleCnt="3">
        <dgm:presLayoutVars>
          <dgm:bulletEnabled val="1"/>
        </dgm:presLayoutVars>
      </dgm:prSet>
      <dgm:spPr/>
    </dgm:pt>
    <dgm:pt modelId="{308A5C35-4CA6-4B5E-A903-305A508F7A85}" type="pres">
      <dgm:prSet presAssocID="{6B1E157E-D800-48C7-875A-A4B4410E468E}" presName="spaceBetweenRectangles" presStyleCnt="0"/>
      <dgm:spPr/>
    </dgm:pt>
    <dgm:pt modelId="{2A456B85-2B1F-4A73-8D7D-B1CA6C628FFB}" type="pres">
      <dgm:prSet presAssocID="{386D8F42-7337-4626-AFC2-C300CF5D8A3D}" presName="parentLin" presStyleCnt="0"/>
      <dgm:spPr/>
    </dgm:pt>
    <dgm:pt modelId="{426BE1BF-5362-4446-8E38-D0AB597A8595}" type="pres">
      <dgm:prSet presAssocID="{386D8F42-7337-4626-AFC2-C300CF5D8A3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142E519-60C5-4DD9-BC7D-F0A213638F91}" type="pres">
      <dgm:prSet presAssocID="{386D8F42-7337-4626-AFC2-C300CF5D8A3D}" presName="parentText" presStyleLbl="node1" presStyleIdx="1" presStyleCnt="3" custLinFactNeighborX="17188" custLinFactNeighborY="-7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86C6D-2BEE-4A10-9320-C667EF3C76FA}" type="pres">
      <dgm:prSet presAssocID="{386D8F42-7337-4626-AFC2-C300CF5D8A3D}" presName="negativeSpace" presStyleCnt="0"/>
      <dgm:spPr/>
    </dgm:pt>
    <dgm:pt modelId="{50FA968D-4DC9-4928-A89E-0BC130D46647}" type="pres">
      <dgm:prSet presAssocID="{386D8F42-7337-4626-AFC2-C300CF5D8A3D}" presName="childText" presStyleLbl="conFgAcc1" presStyleIdx="1" presStyleCnt="3">
        <dgm:presLayoutVars>
          <dgm:bulletEnabled val="1"/>
        </dgm:presLayoutVars>
      </dgm:prSet>
      <dgm:spPr/>
    </dgm:pt>
    <dgm:pt modelId="{BB13C3B9-A26B-4662-A8BC-6D346C047EE6}" type="pres">
      <dgm:prSet presAssocID="{FD1907C0-2A1F-4DA6-90CB-BCB0E11D7F0B}" presName="spaceBetweenRectangles" presStyleCnt="0"/>
      <dgm:spPr/>
    </dgm:pt>
    <dgm:pt modelId="{4D70A960-2F75-4BDA-AEF1-0585DD5ACB30}" type="pres">
      <dgm:prSet presAssocID="{F09C109B-E4C2-48EA-B37F-13B13E0BD981}" presName="parentLin" presStyleCnt="0"/>
      <dgm:spPr/>
    </dgm:pt>
    <dgm:pt modelId="{9A58FD72-E967-497C-8C5F-F828128111A7}" type="pres">
      <dgm:prSet presAssocID="{F09C109B-E4C2-48EA-B37F-13B13E0BD98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88577B3-43A0-44C0-AF88-844AA1A6C416}" type="pres">
      <dgm:prSet presAssocID="{F09C109B-E4C2-48EA-B37F-13B13E0BD981}" presName="parentText" presStyleLbl="node1" presStyleIdx="2" presStyleCnt="3" custLinFactNeighborX="17188" custLinFactNeighborY="-7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154B-02A9-4C0E-8F58-8C70780AF652}" type="pres">
      <dgm:prSet presAssocID="{F09C109B-E4C2-48EA-B37F-13B13E0BD981}" presName="negativeSpace" presStyleCnt="0"/>
      <dgm:spPr/>
    </dgm:pt>
    <dgm:pt modelId="{41FD26CE-FE32-434A-931E-F0483643BBC6}" type="pres">
      <dgm:prSet presAssocID="{F09C109B-E4C2-48EA-B37F-13B13E0BD9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2688DB3-FA3F-4FFF-B5E2-E328B8D0B54C}" type="presOf" srcId="{8EE37CCE-CBA4-4FA4-BC59-9308E6371124}" destId="{449E9CA2-8EE3-4B4C-B5CA-3125756EC1FC}" srcOrd="0" destOrd="0" presId="urn:microsoft.com/office/officeart/2005/8/layout/list1"/>
    <dgm:cxn modelId="{2708CCDD-0BB1-4CA3-BEC3-3DCBF64DBA5E}" type="presOf" srcId="{115B556B-AE6D-4666-9512-7481C40C1AAA}" destId="{4A8F0620-3149-4E10-93D6-46C15662132C}" srcOrd="1" destOrd="0" presId="urn:microsoft.com/office/officeart/2005/8/layout/list1"/>
    <dgm:cxn modelId="{385064E8-6DF4-4B41-93CD-088FA7E99012}" srcId="{8EE37CCE-CBA4-4FA4-BC59-9308E6371124}" destId="{386D8F42-7337-4626-AFC2-C300CF5D8A3D}" srcOrd="1" destOrd="0" parTransId="{6CC69D5B-A407-4530-B9E2-03D7EB2AD9C7}" sibTransId="{FD1907C0-2A1F-4DA6-90CB-BCB0E11D7F0B}"/>
    <dgm:cxn modelId="{0FDD2353-5A72-484A-8992-B24F0F1D5649}" type="presOf" srcId="{F09C109B-E4C2-48EA-B37F-13B13E0BD981}" destId="{9A58FD72-E967-497C-8C5F-F828128111A7}" srcOrd="0" destOrd="0" presId="urn:microsoft.com/office/officeart/2005/8/layout/list1"/>
    <dgm:cxn modelId="{6DC783C0-E98B-44EE-A40B-176E16D3714E}" srcId="{8EE37CCE-CBA4-4FA4-BC59-9308E6371124}" destId="{F09C109B-E4C2-48EA-B37F-13B13E0BD981}" srcOrd="2" destOrd="0" parTransId="{4732E57C-6446-41F3-B1A3-0D703FBB8F13}" sibTransId="{71595D23-F5FE-49BE-8834-D05F3D06E7B3}"/>
    <dgm:cxn modelId="{0BC6A9A1-37DC-40A2-A931-3B7F1BF18DAD}" type="presOf" srcId="{386D8F42-7337-4626-AFC2-C300CF5D8A3D}" destId="{426BE1BF-5362-4446-8E38-D0AB597A8595}" srcOrd="0" destOrd="0" presId="urn:microsoft.com/office/officeart/2005/8/layout/list1"/>
    <dgm:cxn modelId="{D972E33B-DF05-4643-856E-5B0F9418CE07}" type="presOf" srcId="{386D8F42-7337-4626-AFC2-C300CF5D8A3D}" destId="{2142E519-60C5-4DD9-BC7D-F0A213638F91}" srcOrd="1" destOrd="0" presId="urn:microsoft.com/office/officeart/2005/8/layout/list1"/>
    <dgm:cxn modelId="{6AA5CECB-B7B9-4824-B396-CB750E668A22}" type="presOf" srcId="{115B556B-AE6D-4666-9512-7481C40C1AAA}" destId="{5178A265-6D64-4792-AD75-D4546F8DC239}" srcOrd="0" destOrd="0" presId="urn:microsoft.com/office/officeart/2005/8/layout/list1"/>
    <dgm:cxn modelId="{328B1FF4-7FA7-4941-8C6F-CE5B910772AD}" type="presOf" srcId="{F09C109B-E4C2-48EA-B37F-13B13E0BD981}" destId="{888577B3-43A0-44C0-AF88-844AA1A6C416}" srcOrd="1" destOrd="0" presId="urn:microsoft.com/office/officeart/2005/8/layout/list1"/>
    <dgm:cxn modelId="{4B372803-8C3B-4F6A-AC9C-AC2708C964F7}" srcId="{8EE37CCE-CBA4-4FA4-BC59-9308E6371124}" destId="{115B556B-AE6D-4666-9512-7481C40C1AAA}" srcOrd="0" destOrd="0" parTransId="{B50647D6-CF90-4879-865B-9E3C0A3DB306}" sibTransId="{6B1E157E-D800-48C7-875A-A4B4410E468E}"/>
    <dgm:cxn modelId="{8280247B-9B39-4023-A494-29DD73F5C7F6}" type="presParOf" srcId="{449E9CA2-8EE3-4B4C-B5CA-3125756EC1FC}" destId="{3C033F74-CFAC-4FAC-B5FF-91A6C2F6EE1B}" srcOrd="0" destOrd="0" presId="urn:microsoft.com/office/officeart/2005/8/layout/list1"/>
    <dgm:cxn modelId="{4C6156DA-C3F8-43CF-A3DD-7946A8ADFB16}" type="presParOf" srcId="{3C033F74-CFAC-4FAC-B5FF-91A6C2F6EE1B}" destId="{5178A265-6D64-4792-AD75-D4546F8DC239}" srcOrd="0" destOrd="0" presId="urn:microsoft.com/office/officeart/2005/8/layout/list1"/>
    <dgm:cxn modelId="{9E4E2B35-551B-4266-A5CF-C17868BF10D8}" type="presParOf" srcId="{3C033F74-CFAC-4FAC-B5FF-91A6C2F6EE1B}" destId="{4A8F0620-3149-4E10-93D6-46C15662132C}" srcOrd="1" destOrd="0" presId="urn:microsoft.com/office/officeart/2005/8/layout/list1"/>
    <dgm:cxn modelId="{26A1770F-EDB4-4F81-81A3-A64CA5AFE1EA}" type="presParOf" srcId="{449E9CA2-8EE3-4B4C-B5CA-3125756EC1FC}" destId="{F37C2191-A94A-42CD-8924-CA04983BEC05}" srcOrd="1" destOrd="0" presId="urn:microsoft.com/office/officeart/2005/8/layout/list1"/>
    <dgm:cxn modelId="{09341353-7921-42CC-A675-1D37A3C1447C}" type="presParOf" srcId="{449E9CA2-8EE3-4B4C-B5CA-3125756EC1FC}" destId="{5F52FE17-8327-4E37-948C-3B80D4075A08}" srcOrd="2" destOrd="0" presId="urn:microsoft.com/office/officeart/2005/8/layout/list1"/>
    <dgm:cxn modelId="{F5AA3541-EDB7-4681-AD2A-50BFFBE6DA21}" type="presParOf" srcId="{449E9CA2-8EE3-4B4C-B5CA-3125756EC1FC}" destId="{308A5C35-4CA6-4B5E-A903-305A508F7A85}" srcOrd="3" destOrd="0" presId="urn:microsoft.com/office/officeart/2005/8/layout/list1"/>
    <dgm:cxn modelId="{9577CC20-424C-4033-A980-FE44F1AF33D1}" type="presParOf" srcId="{449E9CA2-8EE3-4B4C-B5CA-3125756EC1FC}" destId="{2A456B85-2B1F-4A73-8D7D-B1CA6C628FFB}" srcOrd="4" destOrd="0" presId="urn:microsoft.com/office/officeart/2005/8/layout/list1"/>
    <dgm:cxn modelId="{17E0CFB8-CD4D-4EBB-A062-66FFBF31BC3E}" type="presParOf" srcId="{2A456B85-2B1F-4A73-8D7D-B1CA6C628FFB}" destId="{426BE1BF-5362-4446-8E38-D0AB597A8595}" srcOrd="0" destOrd="0" presId="urn:microsoft.com/office/officeart/2005/8/layout/list1"/>
    <dgm:cxn modelId="{4C1A63B6-C3C8-48DB-8C36-B5D9ABF7D963}" type="presParOf" srcId="{2A456B85-2B1F-4A73-8D7D-B1CA6C628FFB}" destId="{2142E519-60C5-4DD9-BC7D-F0A213638F91}" srcOrd="1" destOrd="0" presId="urn:microsoft.com/office/officeart/2005/8/layout/list1"/>
    <dgm:cxn modelId="{2C6065A1-1877-413C-9767-35C4FDA6E286}" type="presParOf" srcId="{449E9CA2-8EE3-4B4C-B5CA-3125756EC1FC}" destId="{4E386C6D-2BEE-4A10-9320-C667EF3C76FA}" srcOrd="5" destOrd="0" presId="urn:microsoft.com/office/officeart/2005/8/layout/list1"/>
    <dgm:cxn modelId="{FA5F7F9A-8819-4257-9A21-8B9BD8A47853}" type="presParOf" srcId="{449E9CA2-8EE3-4B4C-B5CA-3125756EC1FC}" destId="{50FA968D-4DC9-4928-A89E-0BC130D46647}" srcOrd="6" destOrd="0" presId="urn:microsoft.com/office/officeart/2005/8/layout/list1"/>
    <dgm:cxn modelId="{F88FC09B-97C3-4977-8EAA-36EC420B743B}" type="presParOf" srcId="{449E9CA2-8EE3-4B4C-B5CA-3125756EC1FC}" destId="{BB13C3B9-A26B-4662-A8BC-6D346C047EE6}" srcOrd="7" destOrd="0" presId="urn:microsoft.com/office/officeart/2005/8/layout/list1"/>
    <dgm:cxn modelId="{7DA5E387-6FFA-4B39-B0DD-5FC1D819066D}" type="presParOf" srcId="{449E9CA2-8EE3-4B4C-B5CA-3125756EC1FC}" destId="{4D70A960-2F75-4BDA-AEF1-0585DD5ACB30}" srcOrd="8" destOrd="0" presId="urn:microsoft.com/office/officeart/2005/8/layout/list1"/>
    <dgm:cxn modelId="{911E0D67-8C4E-40D6-B64F-11EA8BDEABD5}" type="presParOf" srcId="{4D70A960-2F75-4BDA-AEF1-0585DD5ACB30}" destId="{9A58FD72-E967-497C-8C5F-F828128111A7}" srcOrd="0" destOrd="0" presId="urn:microsoft.com/office/officeart/2005/8/layout/list1"/>
    <dgm:cxn modelId="{43727732-AEB3-4C41-A839-85CF86B3027B}" type="presParOf" srcId="{4D70A960-2F75-4BDA-AEF1-0585DD5ACB30}" destId="{888577B3-43A0-44C0-AF88-844AA1A6C416}" srcOrd="1" destOrd="0" presId="urn:microsoft.com/office/officeart/2005/8/layout/list1"/>
    <dgm:cxn modelId="{0FD6EAD3-3E08-4115-BF31-8B38BF1BB4E3}" type="presParOf" srcId="{449E9CA2-8EE3-4B4C-B5CA-3125756EC1FC}" destId="{49D1154B-02A9-4C0E-8F58-8C70780AF652}" srcOrd="9" destOrd="0" presId="urn:microsoft.com/office/officeart/2005/8/layout/list1"/>
    <dgm:cxn modelId="{02599BBA-B89B-4414-9777-C9C8EF706285}" type="presParOf" srcId="{449E9CA2-8EE3-4B4C-B5CA-3125756EC1FC}" destId="{41FD26CE-FE32-434A-931E-F0483643BBC6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6.bin"/><Relationship Id="rId3" Type="http://schemas.microsoft.com/office/2006/relationships/legacyDiagramText" Target="legacyDiagramText11.bin"/><Relationship Id="rId7" Type="http://schemas.microsoft.com/office/2006/relationships/legacyDiagramText" Target="legacyDiagramText15.bin"/><Relationship Id="rId2" Type="http://schemas.microsoft.com/office/2006/relationships/legacyDiagramText" Target="legacyDiagramText10.bin"/><Relationship Id="rId1" Type="http://schemas.microsoft.com/office/2006/relationships/legacyDiagramText" Target="legacyDiagramText9.bin"/><Relationship Id="rId6" Type="http://schemas.microsoft.com/office/2006/relationships/legacyDiagramText" Target="legacyDiagramText14.bin"/><Relationship Id="rId5" Type="http://schemas.microsoft.com/office/2006/relationships/legacyDiagramText" Target="legacyDiagramText13.bin"/><Relationship Id="rId4" Type="http://schemas.microsoft.com/office/2006/relationships/legacyDiagramText" Target="legacyDiagramText12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9.bin"/><Relationship Id="rId7" Type="http://schemas.microsoft.com/office/2006/relationships/legacyDiagramText" Target="legacyDiagramText23.bin"/><Relationship Id="rId2" Type="http://schemas.microsoft.com/office/2006/relationships/legacyDiagramText" Target="legacyDiagramText18.bin"/><Relationship Id="rId1" Type="http://schemas.microsoft.com/office/2006/relationships/legacyDiagramText" Target="legacyDiagramText17.bin"/><Relationship Id="rId6" Type="http://schemas.microsoft.com/office/2006/relationships/legacyDiagramText" Target="legacyDiagramText22.bin"/><Relationship Id="rId5" Type="http://schemas.microsoft.com/office/2006/relationships/legacyDiagramText" Target="legacyDiagramText21.bin"/><Relationship Id="rId4" Type="http://schemas.microsoft.com/office/2006/relationships/legacyDiagramText" Target="legacyDiagramText20.bin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6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6.bin"/><Relationship Id="rId2" Type="http://schemas.microsoft.com/office/2006/relationships/legacyDiagramText" Target="legacyDiagramText25.bin"/><Relationship Id="rId1" Type="http://schemas.microsoft.com/office/2006/relationships/legacyDiagramText" Target="legacyDiagramText24.bin"/><Relationship Id="rId4" Type="http://schemas.microsoft.com/office/2006/relationships/legacyDiagramText" Target="legacyDiagramText27.bin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4A9382-7DB0-4BD5-8611-7B482D7EA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8C01-5E94-4E00-9D92-FDC7D18BB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F4F5D8-4ACB-467F-A168-F028A4326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CF3912-E4B9-4D96-B9B3-1FD18B7920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A59083-10EE-49B2-8008-0EE45EDEB4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AFCF48-9430-4A0A-A59A-D402AD0364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B9E99E-09C1-4364-BB73-F131B53686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462B1-BDF2-46BB-A4CD-EBADF5951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8CB2A0B-F83D-4455-835A-E03E37EB2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D7FA5-8A44-4A98-B161-8C75F910D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5BBD3-5229-4FB0-A801-8D2F658A8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17F2F-78C9-4EEE-9996-F5D1365D7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D6EF9-9249-4797-B0F2-CE9790CF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7359E-3F65-400C-A0FF-45F912C59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3B68D-9D44-45B7-B5DF-DC7D2C491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7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DE817E-9F71-4B5D-8787-FFF2F8AA1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images.google.ru/imgres?imgurl=http://www.krugosvet.ru/articles/19/1001942/PH01894.jpg&amp;imgrefurl=http://www.krugosvet.ru/articles/19/1001942/0006134g.htm&amp;h=420&amp;w=562&amp;sz=46&amp;hl=ru&amp;start=1&amp;usg=__4F4nGxej8DbQqLmxd6ezSstG6LU=&amp;tbnid=Ip453g_06cX8cM:&amp;tbnh=99&amp;tbnw=133&amp;prev=/images?q=%D0%91%D0%BE%D0%BA%D1%81%D0%B8%D1%82&amp;gbv=2&amp;hl=ru&amp;sa=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images.google.ru/imgres?imgurl=http://www.ukrindustrial.com/img/ua/catalog/small/43557.jpeg&amp;imgrefurl=http://www.ukrindustrial.com/uk/buy/goods/?group=1039130&amp;cid=43551&amp;h=90&amp;w=120&amp;sz=4&amp;hl=ru&amp;start=7&amp;usg=__AXo2x9n44wan_cc0_FAqc4uTdqE=&amp;tbnid=8dn3TPpo9k4LsM:&amp;tbnh=66&amp;tbnw=88&amp;prev=/images?q=%D0%97%D0%B0%D0%BB%D1%96%D0%B7%D0%BD%D1%96+%D1%80%D1%83%D0%B4%D0%B8&amp;gbv=2&amp;hl=ru&amp;sa=G" TargetMode="Externa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642910" y="785794"/>
            <a:ext cx="7772400" cy="12287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u="none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Природні</a:t>
            </a:r>
            <a:r>
              <a:rPr lang="ru-RU" sz="3600" u="none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u="none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ресурси</a:t>
            </a:r>
            <a:endParaRPr lang="ru-RU" sz="3600" u="none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5429264"/>
            <a:ext cx="4225951" cy="9969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Алєксєєнко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Вероніка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10 - Б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264318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u="none" dirty="0" err="1">
                <a:solidFill>
                  <a:schemeClr val="bg1"/>
                </a:solidFill>
              </a:rPr>
              <a:t>Природні</a:t>
            </a:r>
            <a:r>
              <a:rPr lang="ru-RU" b="0" i="1" u="none" dirty="0">
                <a:solidFill>
                  <a:schemeClr val="bg1"/>
                </a:solidFill>
              </a:rPr>
              <a:t> </a:t>
            </a:r>
            <a:r>
              <a:rPr lang="ru-RU" b="0" i="1" u="none" dirty="0" err="1">
                <a:solidFill>
                  <a:schemeClr val="bg1"/>
                </a:solidFill>
              </a:rPr>
              <a:t>ресурси</a:t>
            </a:r>
            <a:r>
              <a:rPr lang="ru-RU" b="0" i="1" u="none" dirty="0" smtClean="0">
                <a:solidFill>
                  <a:schemeClr val="bg1"/>
                </a:solidFill>
              </a:rPr>
              <a:t>  - </a:t>
            </a:r>
            <a:r>
              <a:rPr lang="ru-RU" b="0" i="1" u="none" dirty="0" err="1" smtClean="0">
                <a:solidFill>
                  <a:schemeClr val="bg1"/>
                </a:solidFill>
              </a:rPr>
              <a:t>це</a:t>
            </a:r>
            <a:r>
              <a:rPr lang="ru-RU" b="0" i="1" u="none" dirty="0" smtClean="0">
                <a:solidFill>
                  <a:schemeClr val="bg1"/>
                </a:solidFill>
              </a:rPr>
              <a:t> </a:t>
            </a:r>
            <a:r>
              <a:rPr lang="ru-RU" b="0" i="1" u="none" dirty="0" err="1" smtClean="0">
                <a:solidFill>
                  <a:schemeClr val="bg1"/>
                </a:solidFill>
              </a:rPr>
              <a:t>складові</a:t>
            </a:r>
            <a:r>
              <a:rPr lang="ru-RU" b="0" i="1" u="none" dirty="0" smtClean="0">
                <a:solidFill>
                  <a:schemeClr val="bg1"/>
                </a:solidFill>
              </a:rPr>
              <a:t> </a:t>
            </a:r>
            <a:r>
              <a:rPr lang="ru-RU" b="0" i="1" u="none" dirty="0" err="1" smtClean="0">
                <a:solidFill>
                  <a:schemeClr val="bg1"/>
                </a:solidFill>
              </a:rPr>
              <a:t>природи</a:t>
            </a:r>
            <a:r>
              <a:rPr lang="ru-RU" b="0" i="1" u="none" dirty="0" smtClean="0">
                <a:solidFill>
                  <a:schemeClr val="bg1"/>
                </a:solidFill>
              </a:rPr>
              <a:t>, </a:t>
            </a:r>
            <a:r>
              <a:rPr lang="ru-RU" b="0" i="1" u="none" dirty="0" err="1" smtClean="0">
                <a:solidFill>
                  <a:schemeClr val="bg1"/>
                </a:solidFill>
              </a:rPr>
              <a:t>що</a:t>
            </a:r>
            <a:r>
              <a:rPr lang="ru-RU" b="0" i="1" u="none" dirty="0" smtClean="0">
                <a:solidFill>
                  <a:schemeClr val="bg1"/>
                </a:solidFill>
              </a:rPr>
              <a:t> </a:t>
            </a:r>
            <a:r>
              <a:rPr lang="ru-RU" b="0" i="1" u="none" dirty="0" err="1" smtClean="0">
                <a:solidFill>
                  <a:schemeClr val="bg1"/>
                </a:solidFill>
              </a:rPr>
              <a:t>є</a:t>
            </a:r>
            <a:r>
              <a:rPr lang="ru-RU" b="0" i="1" u="none" dirty="0" smtClean="0">
                <a:solidFill>
                  <a:schemeClr val="bg1"/>
                </a:solidFill>
              </a:rPr>
              <a:t> </a:t>
            </a:r>
            <a:r>
              <a:rPr lang="ru-RU" b="0" i="1" u="none" dirty="0" err="1" smtClean="0">
                <a:solidFill>
                  <a:schemeClr val="bg1"/>
                </a:solidFill>
              </a:rPr>
              <a:t>елементами</a:t>
            </a:r>
            <a:r>
              <a:rPr lang="ru-RU" b="0" i="1" u="none" dirty="0" smtClean="0">
                <a:solidFill>
                  <a:schemeClr val="bg1"/>
                </a:solidFill>
              </a:rPr>
              <a:t> </a:t>
            </a:r>
            <a:r>
              <a:rPr lang="ru-RU" b="0" i="1" u="none" dirty="0" err="1" smtClean="0">
                <a:solidFill>
                  <a:schemeClr val="bg1"/>
                </a:solidFill>
              </a:rPr>
              <a:t>екосистеми</a:t>
            </a:r>
            <a:r>
              <a:rPr lang="ru-RU" b="0" i="1" u="none" dirty="0" smtClean="0">
                <a:solidFill>
                  <a:schemeClr val="bg1"/>
                </a:solidFill>
              </a:rPr>
              <a:t> </a:t>
            </a:r>
            <a:r>
              <a:rPr lang="ru-RU" b="0" i="1" u="none" dirty="0" err="1" smtClean="0">
                <a:solidFill>
                  <a:schemeClr val="bg1"/>
                </a:solidFill>
              </a:rPr>
              <a:t>і</a:t>
            </a:r>
            <a:r>
              <a:rPr lang="ru-RU" b="0" i="1" u="none" dirty="0" smtClean="0">
                <a:solidFill>
                  <a:schemeClr val="bg1"/>
                </a:solidFill>
              </a:rPr>
              <a:t> </a:t>
            </a:r>
            <a:r>
              <a:rPr lang="ru-RU" b="0" i="1" u="none" dirty="0" err="1" smtClean="0">
                <a:solidFill>
                  <a:schemeClr val="bg1"/>
                </a:solidFill>
              </a:rPr>
              <a:t>придатні</a:t>
            </a:r>
            <a:r>
              <a:rPr lang="ru-RU" b="0" i="1" u="none" dirty="0" smtClean="0">
                <a:solidFill>
                  <a:schemeClr val="bg1"/>
                </a:solidFill>
              </a:rPr>
              <a:t> для </a:t>
            </a:r>
            <a:r>
              <a:rPr lang="ru-RU" b="0" i="1" u="none" dirty="0" err="1" smtClean="0">
                <a:solidFill>
                  <a:schemeClr val="bg1"/>
                </a:solidFill>
              </a:rPr>
              <a:t>задоволення</a:t>
            </a:r>
            <a:r>
              <a:rPr lang="ru-RU" b="0" i="1" u="none" dirty="0" smtClean="0">
                <a:solidFill>
                  <a:schemeClr val="bg1"/>
                </a:solidFill>
              </a:rPr>
              <a:t> </a:t>
            </a:r>
            <a:r>
              <a:rPr lang="ru-RU" b="0" i="1" u="none" dirty="0" err="1" smtClean="0">
                <a:solidFill>
                  <a:schemeClr val="bg1"/>
                </a:solidFill>
              </a:rPr>
              <a:t>певних</a:t>
            </a:r>
            <a:r>
              <a:rPr lang="ru-RU" b="0" i="1" u="none" dirty="0" smtClean="0">
                <a:solidFill>
                  <a:schemeClr val="bg1"/>
                </a:solidFill>
              </a:rPr>
              <a:t> потреб </a:t>
            </a:r>
            <a:r>
              <a:rPr lang="ru-RU" b="0" i="1" u="none" dirty="0" err="1" smtClean="0">
                <a:solidFill>
                  <a:schemeClr val="bg1"/>
                </a:solidFill>
              </a:rPr>
              <a:t>людини</a:t>
            </a:r>
            <a:r>
              <a:rPr lang="ru-RU" b="0" i="1" u="none" dirty="0" smtClean="0">
                <a:solidFill>
                  <a:schemeClr val="bg1"/>
                </a:solidFill>
              </a:rPr>
              <a:t>. </a:t>
            </a:r>
            <a:endParaRPr lang="ru-RU" b="0" i="1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CCFF"/>
            </a:gs>
            <a:gs pos="100000">
              <a:srgbClr val="CC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3125" t="8659" r="1698" b="3125"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0066"/>
            </a:gs>
            <a:gs pos="50000">
              <a:srgbClr val="9933FF"/>
            </a:gs>
            <a:gs pos="100000">
              <a:srgbClr val="FF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2813" cy="1871662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r>
              <a:rPr lang="uk-UA" sz="4000" b="1">
                <a:solidFill>
                  <a:srgbClr val="0000FF"/>
                </a:solidFill>
              </a:rPr>
              <a:t>Мінеральні ресурси</a:t>
            </a:r>
            <a:r>
              <a:rPr lang="uk-UA" sz="4000"/>
              <a:t> – </a:t>
            </a:r>
            <a:r>
              <a:rPr lang="uk-UA" sz="2800"/>
              <a:t>це сукупність розвіданих запасів корисних копалин, які використовуються або можуть використовуватися в господарській діяльності.</a:t>
            </a:r>
            <a:endParaRPr lang="ru-RU" sz="3200"/>
          </a:p>
        </p:txBody>
      </p:sp>
      <p:graphicFrame>
        <p:nvGraphicFramePr>
          <p:cNvPr id="7174" name="Organization Chart 6"/>
          <p:cNvGraphicFramePr>
            <a:graphicFrameLocks/>
          </p:cNvGraphicFramePr>
          <p:nvPr>
            <p:ph type="dgm" idx="1"/>
          </p:nvPr>
        </p:nvGraphicFramePr>
        <p:xfrm>
          <a:off x="95250" y="2276475"/>
          <a:ext cx="8966200" cy="3313113"/>
        </p:xfrm>
        <a:graphic>
          <a:graphicData uri="http://schemas.openxmlformats.org/drawingml/2006/compatibility">
            <com:legacyDrawing xmlns:com="http://schemas.openxmlformats.org/drawingml/2006/compatibility" spid="_x0000_s717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Dgm spid="71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FF"/>
            </a:gs>
            <a:gs pos="50000">
              <a:srgbClr val="00FFCC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33" name="Picture 17" descr="9778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790"/>
              <a:ext cx="2018" cy="1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231" name="Picture 15" descr="392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7" y="2795"/>
              <a:ext cx="1973" cy="1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229" name="Picture 13" descr="13159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" y="0"/>
              <a:ext cx="1950" cy="15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227" name="Picture 11" descr="11569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973" cy="16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0"/>
            <a:ext cx="3000396" cy="4589502"/>
          </a:xfrm>
        </p:spPr>
        <p:txBody>
          <a:bodyPr/>
          <a:lstStyle/>
          <a:p>
            <a:r>
              <a:rPr lang="uk-UA" sz="3200" i="1" dirty="0" smtClean="0">
                <a:solidFill>
                  <a:srgbClr val="FF3300"/>
                </a:solidFill>
              </a:rPr>
              <a:t>Найбільшими запасами</a:t>
            </a:r>
            <a:br>
              <a:rPr lang="uk-UA" sz="3200" i="1" dirty="0" smtClean="0">
                <a:solidFill>
                  <a:srgbClr val="FF3300"/>
                </a:solidFill>
              </a:rPr>
            </a:br>
            <a:r>
              <a:rPr lang="uk-UA" sz="3200" i="1" u="sng" dirty="0" smtClean="0">
                <a:solidFill>
                  <a:srgbClr val="FF3300"/>
                </a:solidFill>
              </a:rPr>
              <a:t>металевих</a:t>
            </a:r>
            <a:r>
              <a:rPr lang="uk-UA" sz="3200" i="1" dirty="0" smtClean="0">
                <a:solidFill>
                  <a:srgbClr val="FF3300"/>
                </a:solidFill>
              </a:rPr>
              <a:t> корисних копалин </a:t>
            </a:r>
            <a:r>
              <a:rPr lang="uk-UA" sz="3200" i="1" dirty="0">
                <a:solidFill>
                  <a:srgbClr val="FF3300"/>
                </a:solidFill>
              </a:rPr>
              <a:t>володіють:</a:t>
            </a:r>
            <a:r>
              <a:rPr lang="uk-UA" sz="4000" b="1" i="1" dirty="0">
                <a:solidFill>
                  <a:srgbClr val="FFFF00"/>
                </a:solidFill>
              </a:rPr>
              <a:t/>
            </a:r>
            <a:br>
              <a:rPr lang="uk-UA" sz="4000" b="1" i="1" dirty="0">
                <a:solidFill>
                  <a:srgbClr val="FFFF00"/>
                </a:solidFill>
              </a:rPr>
            </a:br>
            <a:endParaRPr lang="ru-RU" sz="4000" b="1" i="1" dirty="0">
              <a:solidFill>
                <a:srgbClr val="FFFF00"/>
              </a:solidFill>
            </a:endParaRPr>
          </a:p>
        </p:txBody>
      </p:sp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484188" y="1930400"/>
            <a:ext cx="8604250" cy="4349749"/>
            <a:chOff x="305" y="1216"/>
            <a:chExt cx="5420" cy="2740"/>
          </a:xfrm>
        </p:grpSpPr>
        <p:sp>
          <p:nvSpPr>
            <p:cNvPr id="9221" name="WordArt 5"/>
            <p:cNvSpPr>
              <a:spLocks noChangeArrowheads="1" noChangeShapeType="1" noTextEdit="1"/>
            </p:cNvSpPr>
            <p:nvPr/>
          </p:nvSpPr>
          <p:spPr bwMode="auto">
            <a:xfrm rot="20319087">
              <a:off x="2448" y="3411"/>
              <a:ext cx="1044" cy="5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1477"/>
                </a:avLst>
              </a:prstTxWarp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extrusionClr>
                  <a:srgbClr val="C0C0C0"/>
                </a:extrusionClr>
              </a:sp3d>
            </a:bodyPr>
            <a:lstStyle/>
            <a:p>
              <a:pPr algn="ctr"/>
              <a:r>
                <a:rPr lang="ru-RU" sz="3600" kern="10" dirty="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6680913" scaled="1"/>
                  </a:gradFill>
                  <a:latin typeface="Arial"/>
                  <a:cs typeface="Arial"/>
                </a:rPr>
                <a:t>США</a:t>
              </a:r>
            </a:p>
          </p:txBody>
        </p:sp>
        <p:sp>
          <p:nvSpPr>
            <p:cNvPr id="9222" name="WordArt 6"/>
            <p:cNvSpPr>
              <a:spLocks noChangeArrowheads="1" noChangeShapeType="1" noTextEdit="1"/>
            </p:cNvSpPr>
            <p:nvPr/>
          </p:nvSpPr>
          <p:spPr bwMode="auto">
            <a:xfrm rot="21168187">
              <a:off x="4228" y="1216"/>
              <a:ext cx="1497" cy="660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57806"/>
                </a:avLst>
              </a:prstTxWarp>
              <a:scene3d>
                <a:camera prst="legacyPerspectiveTopLeft">
                  <a:rot lat="0" lon="20519999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</a:sp3d>
            </a:bodyPr>
            <a:lstStyle/>
            <a:p>
              <a:pPr algn="ctr"/>
              <a:r>
                <a:rPr lang="ru-RU" sz="3600" kern="10" dirty="0">
                  <a:ln w="9525">
                    <a:round/>
                    <a:headEnd/>
                    <a:tailEnd/>
                  </a:ln>
                  <a:solidFill>
                    <a:srgbClr val="00FF00"/>
                  </a:solidFill>
                  <a:latin typeface="Arial"/>
                  <a:cs typeface="Arial"/>
                </a:rPr>
                <a:t>Канада</a:t>
              </a:r>
            </a:p>
          </p:txBody>
        </p:sp>
        <p:sp>
          <p:nvSpPr>
            <p:cNvPr id="9223" name="WordArt 7"/>
            <p:cNvSpPr>
              <a:spLocks noChangeArrowheads="1" noChangeShapeType="1" noTextEdit="1"/>
            </p:cNvSpPr>
            <p:nvPr/>
          </p:nvSpPr>
          <p:spPr bwMode="auto">
            <a:xfrm rot="802016">
              <a:off x="361" y="2408"/>
              <a:ext cx="1430" cy="566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 spc="-360" dirty="0" err="1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Австралія</a:t>
              </a:r>
              <a:endPara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endParaRPr>
            </a:p>
          </p:txBody>
        </p:sp>
        <p:sp>
          <p:nvSpPr>
            <p:cNvPr id="9224" name="WordArt 8"/>
            <p:cNvSpPr>
              <a:spLocks noChangeArrowheads="1" noChangeShapeType="1" noTextEdit="1"/>
            </p:cNvSpPr>
            <p:nvPr/>
          </p:nvSpPr>
          <p:spPr bwMode="auto">
            <a:xfrm rot="466434">
              <a:off x="305" y="1334"/>
              <a:ext cx="1134" cy="59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5204"/>
                </a:avLst>
              </a:prstTxWarp>
            </a:bodyPr>
            <a:lstStyle/>
            <a:p>
              <a:pPr algn="ctr"/>
              <a:r>
                <a:rPr lang="ru-RU" sz="3600" kern="10" dirty="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4933566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Китай</a:t>
              </a:r>
            </a:p>
          </p:txBody>
        </p:sp>
        <p:sp>
          <p:nvSpPr>
            <p:cNvPr id="9225" name="WordArt 9"/>
            <p:cNvSpPr>
              <a:spLocks noChangeArrowheads="1" noChangeShapeType="1" noTextEdit="1"/>
            </p:cNvSpPr>
            <p:nvPr/>
          </p:nvSpPr>
          <p:spPr bwMode="auto">
            <a:xfrm rot="20989399">
              <a:off x="4265" y="2619"/>
              <a:ext cx="1165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err="1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0066"/>
                      </a:gs>
                    </a:gsLst>
                    <a:path path="rect">
                      <a:fillToRect r="100000" b="10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Росія</a:t>
              </a:r>
              <a:endPara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33CC"/>
            </a:gs>
            <a:gs pos="50000">
              <a:srgbClr val="6600CC"/>
            </a:gs>
            <a:gs pos="100000">
              <a:srgbClr val="FF33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9" name="Picture 19" descr="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0"/>
            <a:ext cx="4716462" cy="3284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57" name="Picture 17" descr="s320x2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284538"/>
            <a:ext cx="4716462" cy="3573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55" name="Picture 15" descr="PH018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27538" cy="3295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53" name="Picture 13" descr="ob14_3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84538"/>
            <a:ext cx="4427538" cy="3573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3238"/>
          </a:xfrm>
        </p:spPr>
        <p:txBody>
          <a:bodyPr/>
          <a:lstStyle/>
          <a:p>
            <a:r>
              <a:rPr lang="uk-UA" sz="3200" b="1" dirty="0">
                <a:solidFill>
                  <a:srgbClr val="00FFFF"/>
                </a:solidFill>
              </a:rPr>
              <a:t>В надрах країн, що розвиваються</a:t>
            </a:r>
            <a:br>
              <a:rPr lang="uk-UA" sz="3200" b="1" dirty="0">
                <a:solidFill>
                  <a:srgbClr val="00FFFF"/>
                </a:solidFill>
              </a:rPr>
            </a:br>
            <a:r>
              <a:rPr lang="uk-UA" sz="3200" b="1" dirty="0">
                <a:solidFill>
                  <a:srgbClr val="00FFFF"/>
                </a:solidFill>
              </a:rPr>
              <a:t>зосереджено:</a:t>
            </a:r>
            <a:r>
              <a:rPr lang="uk-UA" sz="4000" b="1" dirty="0">
                <a:solidFill>
                  <a:srgbClr val="00FFFF"/>
                </a:solidFill>
              </a:rPr>
              <a:t/>
            </a:r>
            <a:br>
              <a:rPr lang="uk-UA" sz="4000" b="1" dirty="0">
                <a:solidFill>
                  <a:srgbClr val="00FFFF"/>
                </a:solidFill>
              </a:rPr>
            </a:br>
            <a:endParaRPr lang="ru-RU" sz="4000" b="1" dirty="0">
              <a:solidFill>
                <a:srgbClr val="00FFFF"/>
              </a:solidFill>
            </a:endParaRP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6927850" y="2357430"/>
            <a:ext cx="2216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u="none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latin typeface="Georgia" pitchFamily="18" charset="0"/>
              </a:rPr>
              <a:t>Кобальт</a:t>
            </a:r>
            <a:endParaRPr lang="ru-RU" sz="3600" u="none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FF"/>
                  </a:gs>
                </a:gsLst>
                <a:path path="rect">
                  <a:fillToRect l="50000" t="50000" r="50000" b="50000"/>
                </a:path>
              </a:gradFill>
              <a:latin typeface="Georgia" pitchFamily="18" charset="0"/>
            </a:endParaRPr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2214546" y="5857892"/>
            <a:ext cx="20161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u="none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FF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Georgia" pitchFamily="18" charset="0"/>
              </a:rPr>
              <a:t>Олово</a:t>
            </a:r>
            <a:endParaRPr lang="ru-RU" sz="3600" u="none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FF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atin typeface="Georgia" pitchFamily="18" charset="0"/>
            </a:endParaRP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2071670" y="2428868"/>
            <a:ext cx="21605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u="none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latin typeface="Georgia" pitchFamily="18" charset="0"/>
              </a:rPr>
              <a:t>Боксит</a:t>
            </a:r>
            <a:endParaRPr lang="ru-RU" sz="3600" u="none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FF"/>
                  </a:gs>
                </a:gsLst>
                <a:path path="rect">
                  <a:fillToRect l="50000" t="50000" r="50000" b="50000"/>
                </a:path>
              </a:gradFill>
              <a:latin typeface="Georgia" pitchFamily="18" charset="0"/>
            </a:endParaRPr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7126288" y="5857892"/>
            <a:ext cx="201771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u="none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FF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Georgia" pitchFamily="18" charset="0"/>
              </a:rPr>
              <a:t>Мідь</a:t>
            </a:r>
            <a:endParaRPr lang="ru-RU" sz="3600" u="none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FF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100000">
              <a:srgbClr val="FF9933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b="1"/>
              <a:t>Зосередження корисних копалин в країнах що розвиваються: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524000" y="1829594"/>
          <a:ext cx="6096000" cy="4067175"/>
        </p:xfrm>
        <a:graphic>
          <a:graphicData uri="http://schemas.openxmlformats.org/presentationml/2006/ole">
            <p:oleObj spid="_x0000_s22532" name="Діаграма" r:id="rId3" imgW="6096000" imgH="4067243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33CC"/>
            </a:gs>
            <a:gs pos="50000">
              <a:srgbClr val="009900"/>
            </a:gs>
            <a:gs pos="100000">
              <a:srgbClr val="FF33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5" name="Group 21"/>
          <p:cNvGrpSpPr>
            <a:grpSpLocks/>
          </p:cNvGrpSpPr>
          <p:nvPr/>
        </p:nvGrpSpPr>
        <p:grpSpPr bwMode="auto">
          <a:xfrm>
            <a:off x="0" y="857250"/>
            <a:ext cx="9144000" cy="6000750"/>
            <a:chOff x="0" y="540"/>
            <a:chExt cx="5760" cy="3780"/>
          </a:xfrm>
        </p:grpSpPr>
        <p:pic>
          <p:nvPicPr>
            <p:cNvPr id="11284" name="Picture 20" descr="150px-MercuryOreUSGOV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540"/>
              <a:ext cx="2064" cy="1236"/>
            </a:xfrm>
            <a:prstGeom prst="rect">
              <a:avLst/>
            </a:prstGeom>
            <a:noFill/>
          </p:spPr>
        </p:pic>
        <p:pic>
          <p:nvPicPr>
            <p:cNvPr id="11282" name="Picture 18" descr="f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015"/>
              <a:ext cx="1791" cy="130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1280" name="Picture 16" descr="4355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0" y="1755"/>
              <a:ext cx="1905" cy="1243"/>
            </a:xfrm>
            <a:prstGeom prst="rect">
              <a:avLst/>
            </a:prstGeom>
            <a:noFill/>
          </p:spPr>
        </p:pic>
        <p:pic>
          <p:nvPicPr>
            <p:cNvPr id="11278" name="Picture 14" descr="4355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585"/>
              <a:ext cx="1791" cy="1163"/>
            </a:xfrm>
            <a:prstGeom prst="rect">
              <a:avLst/>
            </a:prstGeom>
            <a:noFill/>
          </p:spPr>
        </p:pic>
        <p:pic>
          <p:nvPicPr>
            <p:cNvPr id="11276" name="Picture 12" descr="CA2O6Q5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96" y="3015"/>
              <a:ext cx="2064" cy="130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9" name="Picture 20" descr="150px-MercuryOreUSGOV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540"/>
              <a:ext cx="2064" cy="123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20" name="Picture 16" descr="4355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0" y="1755"/>
              <a:ext cx="1905" cy="124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21" name="Picture 14" descr="4355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585"/>
              <a:ext cx="1791" cy="116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571611"/>
          </a:xfrm>
        </p:spPr>
        <p:txBody>
          <a:bodyPr>
            <a:normAutofit fontScale="90000"/>
          </a:bodyPr>
          <a:lstStyle/>
          <a:p>
            <a:r>
              <a:rPr lang="uk-UA" sz="3200" b="1" i="1" dirty="0">
                <a:solidFill>
                  <a:srgbClr val="66FF33"/>
                </a:solidFill>
                <a:latin typeface="Georgia" pitchFamily="18" charset="0"/>
              </a:rPr>
              <a:t>Серед країн, що володіють основними запасами залізних руд є:</a:t>
            </a:r>
            <a:r>
              <a:rPr lang="uk-UA" sz="4000" b="1" i="1" dirty="0">
                <a:solidFill>
                  <a:srgbClr val="66FF33"/>
                </a:solidFill>
              </a:rPr>
              <a:t/>
            </a:r>
            <a:br>
              <a:rPr lang="uk-UA" sz="4000" b="1" i="1" dirty="0">
                <a:solidFill>
                  <a:srgbClr val="66FF33"/>
                </a:solidFill>
              </a:rPr>
            </a:br>
            <a:endParaRPr lang="ru-RU" sz="4000" b="1" i="1" dirty="0">
              <a:solidFill>
                <a:srgbClr val="66FF33"/>
              </a:solidFill>
            </a:endParaRPr>
          </a:p>
        </p:txBody>
      </p: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249213" y="1579546"/>
            <a:ext cx="8688388" cy="5305425"/>
            <a:chOff x="-67" y="1000"/>
            <a:chExt cx="5473" cy="3342"/>
          </a:xfrm>
        </p:grpSpPr>
        <p:sp>
          <p:nvSpPr>
            <p:cNvPr id="11268" name="WordArt 4"/>
            <p:cNvSpPr>
              <a:spLocks noChangeArrowheads="1" noChangeShapeType="1" noTextEdit="1"/>
            </p:cNvSpPr>
            <p:nvPr/>
          </p:nvSpPr>
          <p:spPr bwMode="auto">
            <a:xfrm rot="21072279">
              <a:off x="374" y="1932"/>
              <a:ext cx="1113" cy="519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 dirty="0" err="1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9999FF"/>
                      </a:gs>
                      <a:gs pos="100000">
                        <a:srgbClr val="009999"/>
                      </a:gs>
                    </a:gsLst>
                    <a:lin ang="5927721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Індія</a:t>
              </a:r>
              <a:endPara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927721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1269" name="WordArt 5"/>
            <p:cNvSpPr>
              <a:spLocks noChangeArrowheads="1" noChangeShapeType="1" noTextEdit="1"/>
            </p:cNvSpPr>
            <p:nvPr/>
          </p:nvSpPr>
          <p:spPr bwMode="auto">
            <a:xfrm rot="930515">
              <a:off x="2478" y="3532"/>
              <a:ext cx="910" cy="81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4469485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США</a:t>
              </a:r>
            </a:p>
          </p:txBody>
        </p:sp>
        <p:sp>
          <p:nvSpPr>
            <p:cNvPr id="11270" name="WordArt 6" descr="Белый мрамор"/>
            <p:cNvSpPr>
              <a:spLocks noChangeArrowheads="1" noChangeShapeType="1" noTextEdit="1"/>
            </p:cNvSpPr>
            <p:nvPr/>
          </p:nvSpPr>
          <p:spPr bwMode="auto">
            <a:xfrm rot="20566197">
              <a:off x="3598" y="1913"/>
              <a:ext cx="1103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ru-RU" sz="3600" kern="10" dirty="0">
                  <a:ln w="9525">
                    <a:round/>
                    <a:headEnd/>
                    <a:tailEnd/>
                  </a:ln>
                  <a:blipFill dpi="0" rotWithShape="0">
                    <a:blip r:embed="rId8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Китай</a:t>
              </a:r>
            </a:p>
          </p:txBody>
        </p:sp>
        <p:sp>
          <p:nvSpPr>
            <p:cNvPr id="11271" name="WordArt 7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 rot="19933910">
              <a:off x="4550" y="2185"/>
              <a:ext cx="856" cy="771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ru-RU" sz="3600" kern="10" dirty="0" err="1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Росія</a:t>
              </a:r>
              <a:endPara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1272" name="WordArt 8"/>
            <p:cNvSpPr>
              <a:spLocks noChangeArrowheads="1" noChangeShapeType="1" noTextEdit="1"/>
            </p:cNvSpPr>
            <p:nvPr/>
          </p:nvSpPr>
          <p:spPr bwMode="auto">
            <a:xfrm rot="21172348">
              <a:off x="1670" y="3056"/>
              <a:ext cx="1361" cy="868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ru-RU" sz="3600" kern="10" dirty="0" err="1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827652" scaled="1"/>
                  </a:gradFill>
                  <a:latin typeface="Impact"/>
                </a:rPr>
                <a:t>Австралія</a:t>
              </a:r>
              <a:endPara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827652" scaled="1"/>
                </a:gradFill>
                <a:latin typeface="Impact"/>
              </a:endParaRPr>
            </a:p>
          </p:txBody>
        </p:sp>
        <p:sp>
          <p:nvSpPr>
            <p:cNvPr id="11273" name="WordArt 9"/>
            <p:cNvSpPr>
              <a:spLocks noChangeArrowheads="1" noChangeShapeType="1" noTextEdit="1"/>
            </p:cNvSpPr>
            <p:nvPr/>
          </p:nvSpPr>
          <p:spPr bwMode="auto">
            <a:xfrm rot="20732595">
              <a:off x="1940" y="1000"/>
              <a:ext cx="1194" cy="5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err="1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867405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Бразилія</a:t>
              </a:r>
              <a:endPara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867405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1274" name="WordArt 10"/>
            <p:cNvSpPr>
              <a:spLocks noChangeArrowheads="1" noChangeShapeType="1" noTextEdit="1"/>
            </p:cNvSpPr>
            <p:nvPr/>
          </p:nvSpPr>
          <p:spPr bwMode="auto">
            <a:xfrm rot="633660">
              <a:off x="-67" y="2508"/>
              <a:ext cx="1316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err="1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Ліберія</a:t>
              </a:r>
              <a:endPara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50000">
              <a:srgbClr val="FF00FF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299" name="Picture 11" descr="75px-Chalcocit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3" y="2750"/>
              <a:ext cx="1837" cy="157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298" name="Picture 10" descr="180px-LeadOreUSGOV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973" cy="16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292" name="WordArt 4"/>
            <p:cNvSpPr>
              <a:spLocks noChangeArrowheads="1" noChangeShapeType="1" noTextEdit="1"/>
            </p:cNvSpPr>
            <p:nvPr/>
          </p:nvSpPr>
          <p:spPr bwMode="auto">
            <a:xfrm rot="1901450">
              <a:off x="158" y="1752"/>
              <a:ext cx="1134" cy="81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349855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Замбії</a:t>
              </a:r>
            </a:p>
          </p:txBody>
        </p:sp>
        <p:sp>
          <p:nvSpPr>
            <p:cNvPr id="12293" name="WordArt 5" descr="Бумажный пакет"/>
            <p:cNvSpPr>
              <a:spLocks noChangeArrowheads="1" noChangeShapeType="1" noTextEdit="1"/>
            </p:cNvSpPr>
            <p:nvPr/>
          </p:nvSpPr>
          <p:spPr bwMode="auto">
            <a:xfrm rot="750017">
              <a:off x="2517" y="1570"/>
              <a:ext cx="1245" cy="775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69944"/>
                </a:avLst>
              </a:prstTxWarp>
              <a:scene3d>
                <a:camera prst="legacyPerspectiveTopLeft">
                  <a:rot lat="0" lon="20519999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Конго</a:t>
              </a:r>
            </a:p>
          </p:txBody>
        </p:sp>
        <p:sp>
          <p:nvSpPr>
            <p:cNvPr id="12294" name="WordArt 6"/>
            <p:cNvSpPr>
              <a:spLocks noChangeArrowheads="1" noChangeShapeType="1" noTextEdit="1"/>
            </p:cNvSpPr>
            <p:nvPr/>
          </p:nvSpPr>
          <p:spPr bwMode="auto">
            <a:xfrm rot="21245557">
              <a:off x="1778" y="3742"/>
              <a:ext cx="1315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6162"/>
                </a:avLst>
              </a:prstTxWarp>
            </a:bodyPr>
            <a:lstStyle/>
            <a:p>
              <a:pPr algn="ctr"/>
              <a:r>
                <a:rPr lang="ru-RU" sz="3600" kern="10" dirty="0" err="1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354443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Чилі</a:t>
              </a:r>
              <a:endPara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354443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229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70" y="3015"/>
              <a:ext cx="1315" cy="55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 spc="-360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FF"/>
                      </a:gs>
                      <a:gs pos="25000">
                        <a:srgbClr val="01A78F"/>
                      </a:gs>
                      <a:gs pos="50000">
                        <a:srgbClr val="FFFF00"/>
                      </a:gs>
                      <a:gs pos="75000">
                        <a:srgbClr val="FF6633"/>
                      </a:gs>
                      <a:gs pos="100000">
                        <a:srgbClr val="FF3399"/>
                      </a:gs>
                    </a:gsLst>
                    <a:lin ang="18900000" scaled="1"/>
                  </a:gra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США</a:t>
              </a:r>
            </a:p>
          </p:txBody>
        </p:sp>
        <p:sp>
          <p:nvSpPr>
            <p:cNvPr id="12296" name="WordArt 8"/>
            <p:cNvSpPr>
              <a:spLocks noChangeArrowheads="1" noChangeShapeType="1" noTextEdit="1"/>
            </p:cNvSpPr>
            <p:nvPr/>
          </p:nvSpPr>
          <p:spPr bwMode="auto">
            <a:xfrm rot="21107635">
              <a:off x="4399" y="1697"/>
              <a:ext cx="1113" cy="5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err="1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Канаді</a:t>
              </a:r>
              <a:endPara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2297" name="WordArt 9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>
              <a:off x="2290" y="2614"/>
              <a:ext cx="1332" cy="771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ru-RU" sz="3600" kern="10" dirty="0" err="1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Австралії</a:t>
              </a:r>
              <a:endPara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89262" y="428604"/>
            <a:ext cx="6054738" cy="1728787"/>
          </a:xfrm>
        </p:spPr>
        <p:txBody>
          <a:bodyPr>
            <a:normAutofit fontScale="90000"/>
          </a:bodyPr>
          <a:lstStyle/>
          <a:p>
            <a:r>
              <a:rPr lang="uk-UA" sz="4000" b="1" i="1" dirty="0">
                <a:solidFill>
                  <a:srgbClr val="00FF00"/>
                </a:solidFill>
              </a:rPr>
              <a:t>Мідні руди знаходяться в: </a:t>
            </a:r>
            <a:br>
              <a:rPr lang="uk-UA" sz="4000" b="1" i="1" dirty="0">
                <a:solidFill>
                  <a:srgbClr val="00FF00"/>
                </a:solidFill>
              </a:rPr>
            </a:br>
            <a:endParaRPr lang="ru-RU" sz="4000" b="1" i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33CC33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60" cy="4337"/>
          </a:xfrm>
        </p:grpSpPr>
        <p:pic>
          <p:nvPicPr>
            <p:cNvPr id="13322" name="Picture 10" descr="Прозорий Алюміній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7"/>
              <a:ext cx="5760" cy="4337"/>
            </a:xfrm>
            <a:prstGeom prst="rect">
              <a:avLst/>
            </a:prstGeom>
            <a:noFill/>
          </p:spPr>
        </p:pic>
        <p:grpSp>
          <p:nvGrpSpPr>
            <p:cNvPr id="13323" name="Group 11"/>
            <p:cNvGrpSpPr>
              <a:grpSpLocks/>
            </p:cNvGrpSpPr>
            <p:nvPr/>
          </p:nvGrpSpPr>
          <p:grpSpPr bwMode="auto">
            <a:xfrm>
              <a:off x="340" y="935"/>
              <a:ext cx="4886" cy="3085"/>
              <a:chOff x="340" y="935"/>
              <a:chExt cx="4886" cy="3085"/>
            </a:xfrm>
          </p:grpSpPr>
          <p:sp>
            <p:nvSpPr>
              <p:cNvPr id="13316" name="WordArt 4"/>
              <p:cNvSpPr>
                <a:spLocks noChangeArrowheads="1" noChangeShapeType="1" noTextEdit="1"/>
              </p:cNvSpPr>
              <p:nvPr/>
            </p:nvSpPr>
            <p:spPr bwMode="auto">
              <a:xfrm rot="-294861">
                <a:off x="340" y="1026"/>
                <a:ext cx="1587" cy="81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694861" scaled="1"/>
                    </a:gradFill>
                    <a:effectLst>
                      <a:outerShdw dist="53882" dir="2700000" algn="ctr" rotWithShape="0">
                        <a:srgbClr val="9999FF">
                          <a:alpha val="80000"/>
                        </a:srgbClr>
                      </a:outerShdw>
                    </a:effectLst>
                    <a:latin typeface="Impact"/>
                  </a:rPr>
                  <a:t>Австралія</a:t>
                </a:r>
              </a:p>
            </p:txBody>
          </p:sp>
          <p:sp>
            <p:nvSpPr>
              <p:cNvPr id="13317" name="WordArt 5"/>
              <p:cNvSpPr>
                <a:spLocks noChangeArrowheads="1" noChangeShapeType="1" noTextEdit="1"/>
              </p:cNvSpPr>
              <p:nvPr/>
            </p:nvSpPr>
            <p:spPr bwMode="auto">
              <a:xfrm rot="330091">
                <a:off x="2153" y="1993"/>
                <a:ext cx="1406" cy="54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814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33CC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latin typeface="Impact"/>
                  </a:rPr>
                  <a:t>Індія</a:t>
                </a:r>
              </a:p>
            </p:txBody>
          </p:sp>
          <p:sp>
            <p:nvSpPr>
              <p:cNvPr id="13318" name="WordArt 6"/>
              <p:cNvSpPr>
                <a:spLocks noChangeArrowheads="1" noChangeShapeType="1" noTextEdit="1"/>
              </p:cNvSpPr>
              <p:nvPr/>
            </p:nvSpPr>
            <p:spPr bwMode="auto">
              <a:xfrm rot="259926">
                <a:off x="3334" y="935"/>
                <a:ext cx="1588" cy="4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21340074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Франція</a:t>
                </a:r>
              </a:p>
            </p:txBody>
          </p:sp>
          <p:sp>
            <p:nvSpPr>
              <p:cNvPr id="13319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5" y="2704"/>
                <a:ext cx="1089" cy="64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  <a:effectLst>
                      <a:outerShdw dist="45791" dir="2021404" algn="ctr" rotWithShape="0">
                        <a:srgbClr val="80808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США</a:t>
                </a:r>
              </a:p>
            </p:txBody>
          </p:sp>
          <p:sp>
            <p:nvSpPr>
              <p:cNvPr id="13320" name="WordArt 8"/>
              <p:cNvSpPr>
                <a:spLocks noChangeArrowheads="1" noChangeShapeType="1" noTextEdit="1"/>
              </p:cNvSpPr>
              <p:nvPr/>
            </p:nvSpPr>
            <p:spPr bwMode="auto">
              <a:xfrm rot="1233593">
                <a:off x="3969" y="3022"/>
                <a:ext cx="1257" cy="81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4166407" scaled="1"/>
                    </a:gradFill>
                    <a:effectLst>
                      <a:outerShdw dist="53882" dir="2700000" algn="ctr" rotWithShape="0">
                        <a:srgbClr val="9999FF">
                          <a:alpha val="80000"/>
                        </a:srgbClr>
                      </a:outerShdw>
                    </a:effectLst>
                    <a:latin typeface="Impact"/>
                  </a:rPr>
                  <a:t>Росія</a:t>
                </a:r>
              </a:p>
            </p:txBody>
          </p:sp>
          <p:sp>
            <p:nvSpPr>
              <p:cNvPr id="13321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91" y="3339"/>
                <a:ext cx="1457" cy="681"/>
              </a:xfrm>
              <a:prstGeom prst="rect">
                <a:avLst/>
              </a:prstGeom>
            </p:spPr>
            <p:txBody>
              <a:bodyPr wrap="none" fromWordArt="1">
                <a:prstTxWarp prst="textCascadeUp">
                  <a:avLst>
                    <a:gd name="adj" fmla="val 44444"/>
                  </a:avLst>
                </a:prstTxWarp>
                <a:scene3d>
                  <a:camera prst="legacyPerspectiveFront">
                    <a:rot lat="20519999" lon="1080000" rev="0"/>
                  </a:camera>
                  <a:lightRig rig="legacyHarsh2" dir="b"/>
                </a:scene3d>
                <a:sp3d extrusionH="430200" prstMaterial="legacyMatte">
                  <a:extrusionClr>
                    <a:srgbClr val="FF6600"/>
                  </a:extrusionClr>
                </a:sp3d>
              </a:bodyPr>
              <a:lstStyle/>
              <a:p>
                <a:pPr algn="ctr"/>
                <a:r>
                  <a:rPr lang="ru-RU" sz="36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66CC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Impact"/>
                  </a:rPr>
                  <a:t>Угорщина</a:t>
                </a:r>
              </a:p>
            </p:txBody>
          </p:sp>
        </p:grpSp>
      </p:grp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574800"/>
          </a:xfrm>
        </p:spPr>
        <p:txBody>
          <a:bodyPr/>
          <a:lstStyle/>
          <a:p>
            <a:r>
              <a:rPr lang="uk-UA" b="1">
                <a:solidFill>
                  <a:srgbClr val="FF00FF"/>
                </a:solidFill>
              </a:rPr>
              <a:t>Алюмінієва сировина:</a:t>
            </a:r>
            <a:r>
              <a:rPr lang="uk-UA" sz="4000"/>
              <a:t> </a:t>
            </a:r>
            <a:br>
              <a:rPr lang="uk-UA" sz="4000"/>
            </a:br>
            <a:endParaRPr lang="ru-RU" sz="40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66FF"/>
            </a:gs>
            <a:gs pos="100000">
              <a:srgbClr val="9933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4351" name="Group 15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14350" name="Picture 14" descr="66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744" y="0"/>
                <a:ext cx="3016" cy="2069"/>
              </a:xfrm>
              <a:prstGeom prst="rect">
                <a:avLst/>
              </a:prstGeom>
              <a:noFill/>
            </p:spPr>
          </p:pic>
          <p:pic>
            <p:nvPicPr>
              <p:cNvPr id="14348" name="Picture 12" descr="gold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2069"/>
                <a:ext cx="2789" cy="2251"/>
              </a:xfrm>
              <a:prstGeom prst="rect">
                <a:avLst/>
              </a:prstGeom>
              <a:noFill/>
            </p:spPr>
          </p:pic>
          <p:pic>
            <p:nvPicPr>
              <p:cNvPr id="14347" name="Picture 11" descr="zoloto2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2744" cy="2069"/>
              </a:xfrm>
              <a:prstGeom prst="rect">
                <a:avLst/>
              </a:prstGeom>
              <a:noFill/>
            </p:spPr>
          </p:pic>
          <p:pic>
            <p:nvPicPr>
              <p:cNvPr id="14346" name="Picture 10" descr="gold-image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789" y="2069"/>
                <a:ext cx="2971" cy="2251"/>
              </a:xfrm>
              <a:prstGeom prst="rect">
                <a:avLst/>
              </a:prstGeom>
              <a:noFill/>
            </p:spPr>
          </p:pic>
        </p:grpSp>
        <p:sp>
          <p:nvSpPr>
            <p:cNvPr id="1434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49" y="255"/>
              <a:ext cx="1089" cy="103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ПАР</a:t>
              </a:r>
            </a:p>
          </p:txBody>
        </p:sp>
        <p:sp>
          <p:nvSpPr>
            <p:cNvPr id="14341" name="WordArt 5"/>
            <p:cNvSpPr>
              <a:spLocks noChangeArrowheads="1" noChangeShapeType="1" noTextEdit="1"/>
            </p:cNvSpPr>
            <p:nvPr/>
          </p:nvSpPr>
          <p:spPr bwMode="auto">
            <a:xfrm rot="685271">
              <a:off x="3854" y="497"/>
              <a:ext cx="1333" cy="7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США</a:t>
              </a:r>
            </a:p>
          </p:txBody>
        </p:sp>
        <p:sp>
          <p:nvSpPr>
            <p:cNvPr id="1434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878" y="3203"/>
              <a:ext cx="1882" cy="8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Австралія</a:t>
              </a:r>
            </a:p>
          </p:txBody>
        </p:sp>
        <p:sp>
          <p:nvSpPr>
            <p:cNvPr id="1434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0" y="3067"/>
              <a:ext cx="1633" cy="1005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0066"/>
                      </a:gs>
                      <a:gs pos="100000">
                        <a:srgbClr val="99FF66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Росія</a:t>
              </a:r>
            </a:p>
          </p:txBody>
        </p:sp>
        <p:sp>
          <p:nvSpPr>
            <p:cNvPr id="14344" name="WordArt 8"/>
            <p:cNvSpPr>
              <a:spLocks noChangeArrowheads="1" noChangeShapeType="1" noTextEdit="1"/>
            </p:cNvSpPr>
            <p:nvPr/>
          </p:nvSpPr>
          <p:spPr bwMode="auto">
            <a:xfrm rot="687525">
              <a:off x="1813" y="1622"/>
              <a:ext cx="2053" cy="7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67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0066"/>
                      </a:gs>
                      <a:gs pos="100000">
                        <a:srgbClr val="FFFF66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Бразилія</a:t>
              </a:r>
            </a:p>
          </p:txBody>
        </p:sp>
      </p:grp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620713"/>
            <a:ext cx="4895850" cy="1079500"/>
          </a:xfrm>
        </p:spPr>
        <p:txBody>
          <a:bodyPr>
            <a:normAutofit fontScale="90000"/>
          </a:bodyPr>
          <a:lstStyle/>
          <a:p>
            <a:r>
              <a:rPr lang="uk-UA" sz="5400" b="1" i="1" u="sng">
                <a:solidFill>
                  <a:srgbClr val="FF0066"/>
                </a:solidFill>
              </a:rPr>
              <a:t>ЗОЛОТО:</a:t>
            </a:r>
            <a:r>
              <a:rPr lang="uk-UA" sz="3600" b="1" i="1" u="sng">
                <a:solidFill>
                  <a:srgbClr val="FF0066"/>
                </a:solidFill>
              </a:rPr>
              <a:t/>
            </a:r>
            <a:br>
              <a:rPr lang="uk-UA" sz="3600" b="1" i="1" u="sng">
                <a:solidFill>
                  <a:srgbClr val="FF0066"/>
                </a:solidFill>
              </a:rPr>
            </a:br>
            <a:endParaRPr lang="ru-RU" sz="3600" b="1" i="1" u="sng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FF33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441" name="Picture 9" descr="нер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37" y="1480"/>
              <a:ext cx="1724" cy="122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8440" name="Picture 8" descr="Нерудні к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2" y="2960"/>
              <a:ext cx="1948" cy="136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8439" name="Picture 7" descr="неруд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383" cy="1298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0"/>
            <a:ext cx="6643702" cy="1368425"/>
          </a:xfrm>
        </p:spPr>
        <p:txBody>
          <a:bodyPr/>
          <a:lstStyle/>
          <a:p>
            <a:r>
              <a:rPr lang="uk-UA" b="1" i="1" dirty="0">
                <a:solidFill>
                  <a:srgbClr val="FF0066"/>
                </a:solidFill>
              </a:rPr>
              <a:t>Нерудні корисні копалини:</a:t>
            </a:r>
            <a:endParaRPr lang="ru-RU" b="1" i="1" dirty="0">
              <a:solidFill>
                <a:srgbClr val="FF0066"/>
              </a:solidFill>
            </a:endParaRPr>
          </a:p>
        </p:txBody>
      </p: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827088" y="2801938"/>
            <a:ext cx="7031037" cy="3281362"/>
            <a:chOff x="521" y="1765"/>
            <a:chExt cx="4429" cy="2067"/>
          </a:xfrm>
        </p:grpSpPr>
        <p:sp>
          <p:nvSpPr>
            <p:cNvPr id="18436" name="WordArt 4"/>
            <p:cNvSpPr>
              <a:spLocks noChangeArrowheads="1" noChangeShapeType="1" noTextEdit="1"/>
            </p:cNvSpPr>
            <p:nvPr/>
          </p:nvSpPr>
          <p:spPr bwMode="auto">
            <a:xfrm rot="-505980">
              <a:off x="521" y="1765"/>
              <a:ext cx="1316" cy="6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50598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США</a:t>
              </a:r>
            </a:p>
          </p:txBody>
        </p:sp>
        <p:sp>
          <p:nvSpPr>
            <p:cNvPr id="1843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064" y="3022"/>
              <a:ext cx="1104" cy="81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Мексика</a:t>
              </a:r>
            </a:p>
          </p:txBody>
        </p:sp>
        <p:sp>
          <p:nvSpPr>
            <p:cNvPr id="18438" name="WordArt 6"/>
            <p:cNvSpPr>
              <a:spLocks noChangeArrowheads="1" noChangeShapeType="1" noTextEdit="1"/>
            </p:cNvSpPr>
            <p:nvPr/>
          </p:nvSpPr>
          <p:spPr bwMode="auto">
            <a:xfrm rot="645578">
              <a:off x="3560" y="1842"/>
              <a:ext cx="1390" cy="5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Ірак</a:t>
              </a:r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землі, земельні ресурси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надра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води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повітряний простір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атмосферне повітря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клімат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радіочастотний ресурс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тваринний світ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рослинний світ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альтернативні джерела енергії.</a:t>
            </a: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Природними ресурсами є:</a:t>
            </a:r>
          </a:p>
        </p:txBody>
      </p:sp>
    </p:spTree>
  </p:cSld>
  <p:clrMapOvr>
    <a:masterClrMapping/>
  </p:clrMapOvr>
  <p:transition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0066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214290"/>
            <a:ext cx="7751763" cy="647700"/>
          </a:xfrm>
        </p:spPr>
        <p:txBody>
          <a:bodyPr/>
          <a:lstStyle/>
          <a:p>
            <a:pPr>
              <a:buFontTx/>
              <a:buNone/>
            </a:pPr>
            <a:r>
              <a:rPr lang="uk-UA" sz="2800" dirty="0"/>
              <a:t>Частка рідкого палива за регіонами світу</a:t>
            </a:r>
            <a:endParaRPr lang="ru-RU" sz="2800" dirty="0"/>
          </a:p>
        </p:txBody>
      </p:sp>
      <p:graphicFrame>
        <p:nvGraphicFramePr>
          <p:cNvPr id="8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85720" y="1214422"/>
          <a:ext cx="885828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0066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120599319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642350" cy="5688013"/>
          </a:xfrm>
          <a:solidFill>
            <a:srgbClr val="CCFFFF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sz="3600" b="1" i="1">
                <a:solidFill>
                  <a:srgbClr val="FF3300"/>
                </a:solidFill>
              </a:rPr>
              <a:t>Висновок</a:t>
            </a:r>
            <a:endParaRPr lang="uk-UA" sz="3600" b="1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3600" b="1">
                <a:solidFill>
                  <a:srgbClr val="0000FF"/>
                </a:solidFill>
              </a:rPr>
              <a:t>Раціональне використання  мінеральних ресурсів передбачає </a:t>
            </a:r>
            <a:r>
              <a:rPr lang="uk-UA" sz="4000" b="1">
                <a:solidFill>
                  <a:srgbClr val="0000FF"/>
                </a:solidFill>
              </a:rPr>
              <a:t>комплексне</a:t>
            </a:r>
            <a:r>
              <a:rPr lang="uk-UA" sz="3600" b="1">
                <a:solidFill>
                  <a:srgbClr val="0000FF"/>
                </a:solidFill>
              </a:rPr>
              <a:t> й повне використання сировини, створення безвідхідних виробничих циклів, адже вони майже всі вичерпні. Потрібно перевести виробництво на екологічно безпечні, ресурсо - та енерго зберігальні технології.</a:t>
            </a:r>
            <a:endParaRPr lang="ru-RU" sz="3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643446"/>
            <a:ext cx="8893175" cy="1516058"/>
          </a:xfrm>
          <a:solidFill>
            <a:srgbClr val="FFCC99"/>
          </a:solidFill>
        </p:spPr>
        <p:txBody>
          <a:bodyPr>
            <a:normAutofit/>
          </a:bodyPr>
          <a:lstStyle/>
          <a:p>
            <a:pPr algn="ctr"/>
            <a:r>
              <a:rPr lang="uk-UA" sz="2800" b="0" i="1" dirty="0" smtClean="0">
                <a:solidFill>
                  <a:srgbClr val="0000CC"/>
                </a:solidFill>
              </a:rPr>
              <a:t>- </a:t>
            </a:r>
            <a:r>
              <a:rPr lang="uk-UA" sz="2800" b="0" i="1" dirty="0">
                <a:solidFill>
                  <a:srgbClr val="0000CC"/>
                </a:solidFill>
              </a:rPr>
              <a:t>землі, що </a:t>
            </a:r>
            <a:r>
              <a:rPr lang="uk-UA" sz="2800" b="0" i="1" dirty="0" smtClean="0">
                <a:solidFill>
                  <a:srgbClr val="0000CC"/>
                </a:solidFill>
              </a:rPr>
              <a:t>використовуються</a:t>
            </a:r>
            <a:r>
              <a:rPr lang="uk-UA" sz="2800" b="0" i="1" dirty="0">
                <a:solidFill>
                  <a:srgbClr val="0000CC"/>
                </a:solidFill>
              </a:rPr>
              <a:t>, або можуть бути використані в господарській діяльності </a:t>
            </a:r>
            <a:r>
              <a:rPr lang="uk-UA" sz="2800" b="0" i="1" dirty="0" smtClean="0">
                <a:solidFill>
                  <a:srgbClr val="0000CC"/>
                </a:solidFill>
              </a:rPr>
              <a:t>людини</a:t>
            </a:r>
            <a:endParaRPr lang="ru-RU" sz="2800" b="0" i="1" dirty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48" y="0"/>
            <a:ext cx="7772400" cy="1470025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Земельні ресурси</a:t>
            </a:r>
            <a:r>
              <a:rPr kumimoji="0" lang="uk-UA" sz="4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4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світу</a:t>
            </a:r>
            <a:endParaRPr kumimoji="0" lang="ru-RU" sz="4400" b="1" i="1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ukraine-so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389967" cy="5083190"/>
          </a:xfrm>
        </p:spPr>
        <p:txBody>
          <a:bodyPr>
            <a:normAutofit/>
          </a:bodyPr>
          <a:lstStyle/>
          <a:p>
            <a:r>
              <a:rPr lang="uk-UA" sz="4400" b="1" u="sng" dirty="0">
                <a:solidFill>
                  <a:srgbClr val="0000CC"/>
                </a:solidFill>
              </a:rPr>
              <a:t>Ґрунт</a:t>
            </a:r>
            <a:r>
              <a:rPr lang="uk-UA" sz="4000" dirty="0">
                <a:solidFill>
                  <a:srgbClr val="FF00FF"/>
                </a:solidFill>
              </a:rPr>
              <a:t> </a:t>
            </a:r>
            <a:r>
              <a:rPr lang="uk-UA" sz="4000" dirty="0">
                <a:solidFill>
                  <a:srgbClr val="CCFFFF"/>
                </a:solidFill>
              </a:rPr>
              <a:t>– </a:t>
            </a:r>
            <a:r>
              <a:rPr lang="uk-UA" sz="3600" b="0" i="1" dirty="0">
                <a:solidFill>
                  <a:srgbClr val="CCFFFF"/>
                </a:solidFill>
              </a:rPr>
              <a:t>це складне природне утворення, незамінне надбання і джерело багатства людства, що виникає в результаті зміни гірських порід під впливом живих і відмерлих організмів, сонячного тепла і атмосферних опадів.</a:t>
            </a:r>
            <a:endParaRPr lang="ru-RU" sz="3600" b="0" i="1" dirty="0">
              <a:solidFill>
                <a:srgbClr val="CCFFFF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077914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0000CC"/>
                </a:solidFill>
                <a:latin typeface="Times New Roman" pitchFamily="18" charset="0"/>
              </a:rPr>
              <a:t>Основні ґрунтоутворюючі чинники:</a:t>
            </a:r>
            <a:endParaRPr lang="ru-RU" sz="40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15366" name="Diagram 6"/>
          <p:cNvGraphicFramePr>
            <a:graphicFrameLocks/>
          </p:cNvGraphicFramePr>
          <p:nvPr>
            <p:ph type="dgm" idx="1"/>
          </p:nvPr>
        </p:nvGraphicFramePr>
        <p:xfrm>
          <a:off x="-2268538" y="1341438"/>
          <a:ext cx="13825538" cy="5616575"/>
        </p:xfrm>
        <a:graphic>
          <a:graphicData uri="http://schemas.openxmlformats.org/drawingml/2006/compatibility">
            <com:legacyDrawing xmlns:com="http://schemas.openxmlformats.org/drawingml/2006/compatibility" spid="_x0000_s25602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Dgm spid="153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типи </a:t>
            </a:r>
            <a:r>
              <a:rPr lang="uk-UA" dirty="0"/>
              <a:t>ґрунтів:</a:t>
            </a: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2179650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8424863" cy="5184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1" name="Picture 19" descr="Fl_bez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229225"/>
            <a:ext cx="8280400" cy="1628775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2239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rgbClr val="0000CC"/>
                </a:solidFill>
              </a:rPr>
              <a:t>Земельний фонд світу становить: 138,9 млн. кв. км. або 26,9%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285992"/>
            <a:ext cx="7929586" cy="242889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uk-UA" sz="2800" dirty="0">
                <a:solidFill>
                  <a:srgbClr val="0000FF"/>
                </a:solidFill>
              </a:rPr>
              <a:t>С/г угіддя 35%</a:t>
            </a:r>
          </a:p>
          <a:p>
            <a:pPr>
              <a:buFontTx/>
              <a:buNone/>
            </a:pPr>
            <a:r>
              <a:rPr lang="uk-UA" sz="2800" dirty="0">
                <a:solidFill>
                  <a:srgbClr val="0000FF"/>
                </a:solidFill>
              </a:rPr>
              <a:t>Ліси, чагарники понад 30%</a:t>
            </a:r>
          </a:p>
          <a:p>
            <a:pPr>
              <a:buFontTx/>
              <a:buNone/>
            </a:pPr>
            <a:r>
              <a:rPr lang="uk-UA" sz="2800" dirty="0">
                <a:solidFill>
                  <a:srgbClr val="0000FF"/>
                </a:solidFill>
              </a:rPr>
              <a:t>Луки і пасовища 23,2%</a:t>
            </a:r>
          </a:p>
          <a:p>
            <a:pPr>
              <a:buFontTx/>
              <a:buNone/>
            </a:pPr>
            <a:r>
              <a:rPr lang="uk-UA" sz="2800" dirty="0">
                <a:solidFill>
                  <a:srgbClr val="0000FF"/>
                </a:solidFill>
              </a:rPr>
              <a:t>Розорано 10,8%</a:t>
            </a:r>
          </a:p>
          <a:p>
            <a:pPr>
              <a:buFontTx/>
              <a:buNone/>
            </a:pPr>
            <a:r>
              <a:rPr lang="uk-UA" sz="2800" dirty="0">
                <a:solidFill>
                  <a:srgbClr val="0000FF"/>
                </a:solidFill>
              </a:rPr>
              <a:t>Населені пункти, промисловість,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uk-UA" sz="2800" dirty="0">
                <a:solidFill>
                  <a:srgbClr val="0000FF"/>
                </a:solidFill>
              </a:rPr>
              <a:t>транспорт 3% 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7239000" cy="1463040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9900CC"/>
                </a:solidFill>
              </a:rPr>
              <a:t/>
            </a:r>
            <a:br>
              <a:rPr lang="uk-UA" sz="4000" dirty="0" smtClean="0">
                <a:solidFill>
                  <a:srgbClr val="9900CC"/>
                </a:solidFill>
              </a:rPr>
            </a:br>
            <a:r>
              <a:rPr lang="uk-UA" sz="4000" dirty="0" smtClean="0">
                <a:solidFill>
                  <a:srgbClr val="9900CC"/>
                </a:solidFill>
              </a:rPr>
              <a:t/>
            </a:r>
            <a:br>
              <a:rPr lang="uk-UA" sz="4000" dirty="0" smtClean="0">
                <a:solidFill>
                  <a:srgbClr val="9900CC"/>
                </a:solidFill>
              </a:rPr>
            </a:br>
            <a:r>
              <a:rPr lang="uk-UA" sz="4000" dirty="0" smtClean="0">
                <a:solidFill>
                  <a:srgbClr val="9900CC"/>
                </a:solidFill>
              </a:rPr>
              <a:t/>
            </a:r>
            <a:br>
              <a:rPr lang="uk-UA" sz="4000" dirty="0" smtClean="0">
                <a:solidFill>
                  <a:srgbClr val="9900CC"/>
                </a:solidFill>
              </a:rPr>
            </a:br>
            <a:r>
              <a:rPr lang="uk-UA" sz="4000" dirty="0" smtClean="0">
                <a:solidFill>
                  <a:srgbClr val="9900CC"/>
                </a:solidFill>
              </a:rPr>
              <a:t/>
            </a:r>
            <a:br>
              <a:rPr lang="uk-UA" sz="4000" dirty="0" smtClean="0">
                <a:solidFill>
                  <a:srgbClr val="9900CC"/>
                </a:solidFill>
              </a:rPr>
            </a:br>
            <a:r>
              <a:rPr lang="uk-UA" sz="3600" dirty="0" smtClean="0">
                <a:solidFill>
                  <a:srgbClr val="9900CC"/>
                </a:solidFill>
              </a:rPr>
              <a:t>Сучасний </a:t>
            </a:r>
            <a:r>
              <a:rPr lang="uk-UA" sz="3600" dirty="0">
                <a:solidFill>
                  <a:srgbClr val="9900CC"/>
                </a:solidFill>
              </a:rPr>
              <a:t>розподіл земельних ресурсів по найбільших регіонах світу та його площа:</a:t>
            </a:r>
            <a:endParaRPr lang="ru-RU" sz="3600" dirty="0">
              <a:solidFill>
                <a:srgbClr val="9900CC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640763" cy="4525963"/>
          </a:xfrm>
        </p:spPr>
        <p:txBody>
          <a:bodyPr/>
          <a:lstStyle/>
          <a:p>
            <a:r>
              <a:rPr lang="uk-UA" dirty="0">
                <a:solidFill>
                  <a:srgbClr val="FF00FF"/>
                </a:solidFill>
              </a:rPr>
              <a:t>Західна і Центральна Європа 500 млн. га</a:t>
            </a:r>
          </a:p>
          <a:p>
            <a:r>
              <a:rPr lang="uk-UA" dirty="0">
                <a:solidFill>
                  <a:srgbClr val="FF00FF"/>
                </a:solidFill>
              </a:rPr>
              <a:t>Азії 2.7 млрд. га</a:t>
            </a:r>
          </a:p>
          <a:p>
            <a:r>
              <a:rPr lang="uk-UA" dirty="0">
                <a:solidFill>
                  <a:srgbClr val="FF00FF"/>
                </a:solidFill>
              </a:rPr>
              <a:t>Африка 3 млрд. га</a:t>
            </a:r>
          </a:p>
          <a:p>
            <a:r>
              <a:rPr lang="uk-UA" dirty="0">
                <a:solidFill>
                  <a:srgbClr val="FF00FF"/>
                </a:solidFill>
              </a:rPr>
              <a:t>Північна Америка 2 млрд. га</a:t>
            </a:r>
          </a:p>
          <a:p>
            <a:r>
              <a:rPr lang="uk-UA" dirty="0">
                <a:solidFill>
                  <a:srgbClr val="FF00FF"/>
                </a:solidFill>
              </a:rPr>
              <a:t>Південна Америка 1.7 млрд. га</a:t>
            </a:r>
          </a:p>
          <a:p>
            <a:r>
              <a:rPr lang="uk-UA" dirty="0">
                <a:solidFill>
                  <a:srgbClr val="FF00FF"/>
                </a:solidFill>
              </a:rPr>
              <a:t>Океанія 850 млн. га</a:t>
            </a:r>
            <a:endParaRPr lang="ru-RU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uk-UA" sz="4000" b="1">
                <a:solidFill>
                  <a:srgbClr val="FF0000"/>
                </a:solidFill>
              </a:rPr>
              <a:t>Основні проблеми використання земельних ресурсів:</a:t>
            </a:r>
            <a:endParaRPr lang="ru-RU" sz="4000" b="1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301037" cy="4679950"/>
          </a:xfrm>
          <a:solidFill>
            <a:srgbClr val="CCFF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4000" b="1">
                <a:solidFill>
                  <a:srgbClr val="0000CC"/>
                </a:solidFill>
              </a:rPr>
              <a:t> ерозія;</a:t>
            </a:r>
          </a:p>
          <a:p>
            <a:pPr>
              <a:lnSpc>
                <a:spcPct val="90000"/>
              </a:lnSpc>
            </a:pPr>
            <a:r>
              <a:rPr lang="uk-UA" sz="4000" b="1">
                <a:solidFill>
                  <a:srgbClr val="0000CC"/>
                </a:solidFill>
              </a:rPr>
              <a:t> зменшення родючості;</a:t>
            </a:r>
          </a:p>
          <a:p>
            <a:pPr>
              <a:lnSpc>
                <a:spcPct val="90000"/>
              </a:lnSpc>
            </a:pPr>
            <a:r>
              <a:rPr lang="uk-UA" sz="4000" b="1">
                <a:solidFill>
                  <a:srgbClr val="0000CC"/>
                </a:solidFill>
              </a:rPr>
              <a:t> опустелення;</a:t>
            </a:r>
          </a:p>
          <a:p>
            <a:pPr>
              <a:lnSpc>
                <a:spcPct val="90000"/>
              </a:lnSpc>
            </a:pPr>
            <a:r>
              <a:rPr lang="en-US" sz="4000" b="1">
                <a:solidFill>
                  <a:srgbClr val="0000CC"/>
                </a:solidFill>
              </a:rPr>
              <a:t> </a:t>
            </a:r>
            <a:r>
              <a:rPr lang="uk-UA" sz="4000" b="1">
                <a:solidFill>
                  <a:srgbClr val="0000CC"/>
                </a:solidFill>
              </a:rPr>
              <a:t>вирубування лісів;</a:t>
            </a:r>
          </a:p>
          <a:p>
            <a:pPr>
              <a:lnSpc>
                <a:spcPct val="90000"/>
              </a:lnSpc>
            </a:pPr>
            <a:r>
              <a:rPr lang="uk-UA" sz="4000" b="1">
                <a:solidFill>
                  <a:srgbClr val="0000CC"/>
                </a:solidFill>
              </a:rPr>
              <a:t> знищення рослинного покриву;</a:t>
            </a:r>
          </a:p>
          <a:p>
            <a:pPr>
              <a:lnSpc>
                <a:spcPct val="90000"/>
              </a:lnSpc>
            </a:pPr>
            <a:r>
              <a:rPr lang="uk-UA" sz="4000" b="1">
                <a:solidFill>
                  <a:srgbClr val="0000CC"/>
                </a:solidFill>
              </a:rPr>
              <a:t> надмірне випасання худоби.</a:t>
            </a:r>
            <a:endParaRPr lang="ru-RU" sz="40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8143900" cy="5111750"/>
          </a:xfrm>
          <a:solidFill>
            <a:srgbClr val="FFCC99"/>
          </a:solidFill>
        </p:spPr>
        <p:txBody>
          <a:bodyPr>
            <a:normAutofit/>
          </a:bodyPr>
          <a:lstStyle/>
          <a:p>
            <a:r>
              <a:rPr lang="uk-UA" b="1" u="sng" dirty="0">
                <a:solidFill>
                  <a:srgbClr val="CC3300"/>
                </a:solidFill>
              </a:rPr>
              <a:t>Висновок:</a:t>
            </a:r>
            <a:r>
              <a:rPr lang="uk-UA" dirty="0">
                <a:solidFill>
                  <a:srgbClr val="CC3300"/>
                </a:solidFill>
              </a:rPr>
              <a:t> </a:t>
            </a:r>
            <a:r>
              <a:rPr lang="uk-UA" dirty="0" smtClean="0">
                <a:solidFill>
                  <a:srgbClr val="CC3300"/>
                </a:solidFill>
              </a:rPr>
              <a:t/>
            </a:r>
            <a:br>
              <a:rPr lang="uk-UA" dirty="0" smtClean="0">
                <a:solidFill>
                  <a:srgbClr val="CC3300"/>
                </a:solidFill>
              </a:rPr>
            </a:br>
            <a:r>
              <a:rPr lang="en-US" dirty="0">
                <a:solidFill>
                  <a:srgbClr val="CC3300"/>
                </a:solidFill>
              </a:rPr>
              <a:t/>
            </a:r>
            <a:br>
              <a:rPr lang="en-US" dirty="0">
                <a:solidFill>
                  <a:srgbClr val="CC3300"/>
                </a:solidFill>
              </a:rPr>
            </a:br>
            <a:r>
              <a:rPr lang="ru-RU" sz="3100" dirty="0" err="1">
                <a:solidFill>
                  <a:srgbClr val="CC3300"/>
                </a:solidFill>
              </a:rPr>
              <a:t>земельні</a:t>
            </a:r>
            <a:r>
              <a:rPr lang="ru-RU" sz="3100" dirty="0">
                <a:solidFill>
                  <a:srgbClr val="CC3300"/>
                </a:solidFill>
              </a:rPr>
              <a:t> </a:t>
            </a:r>
            <a:r>
              <a:rPr lang="ru-RU" sz="3100" dirty="0" err="1">
                <a:solidFill>
                  <a:srgbClr val="CC3300"/>
                </a:solidFill>
              </a:rPr>
              <a:t>ресурси</a:t>
            </a:r>
            <a:r>
              <a:rPr lang="ru-RU" sz="3100" dirty="0">
                <a:solidFill>
                  <a:srgbClr val="CC3300"/>
                </a:solidFill>
              </a:rPr>
              <a:t> </a:t>
            </a:r>
            <a:r>
              <a:rPr lang="ru-RU" sz="3100" dirty="0" err="1">
                <a:solidFill>
                  <a:srgbClr val="CC3300"/>
                </a:solidFill>
              </a:rPr>
              <a:t>світу</a:t>
            </a:r>
            <a:r>
              <a:rPr lang="ru-RU" sz="3100" dirty="0">
                <a:solidFill>
                  <a:srgbClr val="CC3300"/>
                </a:solidFill>
              </a:rPr>
              <a:t/>
            </a:r>
            <a:br>
              <a:rPr lang="ru-RU" sz="3100" dirty="0">
                <a:solidFill>
                  <a:srgbClr val="CC3300"/>
                </a:solidFill>
              </a:rPr>
            </a:br>
            <a:r>
              <a:rPr lang="ru-RU" sz="3100" dirty="0" err="1">
                <a:solidFill>
                  <a:srgbClr val="CC3300"/>
                </a:solidFill>
              </a:rPr>
              <a:t>різноманітні</a:t>
            </a:r>
            <a:r>
              <a:rPr lang="ru-RU" sz="3100" dirty="0">
                <a:solidFill>
                  <a:srgbClr val="CC3300"/>
                </a:solidFill>
              </a:rPr>
              <a:t> </a:t>
            </a:r>
            <a:r>
              <a:rPr lang="ru-RU" sz="3100" dirty="0" err="1">
                <a:solidFill>
                  <a:srgbClr val="CC3300"/>
                </a:solidFill>
              </a:rPr>
              <a:t>і</a:t>
            </a:r>
            <a:r>
              <a:rPr lang="ru-RU" sz="3100" dirty="0">
                <a:solidFill>
                  <a:srgbClr val="CC3300"/>
                </a:solidFill>
              </a:rPr>
              <a:t> </a:t>
            </a:r>
            <a:r>
              <a:rPr lang="ru-RU" sz="3100" dirty="0" err="1">
                <a:solidFill>
                  <a:srgbClr val="CC3300"/>
                </a:solidFill>
              </a:rPr>
              <a:t>своєрідні</a:t>
            </a:r>
            <a:r>
              <a:rPr lang="ru-RU" sz="3100" dirty="0">
                <a:solidFill>
                  <a:srgbClr val="CC3300"/>
                </a:solidFill>
              </a:rPr>
              <a:t>,</a:t>
            </a:r>
            <a:br>
              <a:rPr lang="ru-RU" sz="3100" dirty="0">
                <a:solidFill>
                  <a:srgbClr val="CC3300"/>
                </a:solidFill>
              </a:rPr>
            </a:br>
            <a:r>
              <a:rPr lang="ru-RU" sz="3100" dirty="0" err="1">
                <a:solidFill>
                  <a:srgbClr val="CC3300"/>
                </a:solidFill>
              </a:rPr>
              <a:t>використовуються</a:t>
            </a:r>
            <a:r>
              <a:rPr lang="ru-RU" sz="3100" dirty="0">
                <a:solidFill>
                  <a:srgbClr val="CC3300"/>
                </a:solidFill>
              </a:rPr>
              <a:t> в</a:t>
            </a:r>
            <a:br>
              <a:rPr lang="ru-RU" sz="3100" dirty="0">
                <a:solidFill>
                  <a:srgbClr val="CC3300"/>
                </a:solidFill>
              </a:rPr>
            </a:br>
            <a:r>
              <a:rPr lang="ru-RU" sz="3100" dirty="0" err="1">
                <a:solidFill>
                  <a:srgbClr val="CC3300"/>
                </a:solidFill>
              </a:rPr>
              <a:t>сільському</a:t>
            </a:r>
            <a:r>
              <a:rPr lang="ru-RU" sz="3100" dirty="0">
                <a:solidFill>
                  <a:srgbClr val="CC3300"/>
                </a:solidFill>
              </a:rPr>
              <a:t> </a:t>
            </a:r>
            <a:r>
              <a:rPr lang="ru-RU" sz="3100" dirty="0" err="1">
                <a:solidFill>
                  <a:srgbClr val="CC3300"/>
                </a:solidFill>
              </a:rPr>
              <a:t>господарстві</a:t>
            </a:r>
            <a:r>
              <a:rPr lang="ru-RU" sz="3100" dirty="0">
                <a:solidFill>
                  <a:srgbClr val="CC3300"/>
                </a:solidFill>
              </a:rPr>
              <a:t/>
            </a:r>
            <a:br>
              <a:rPr lang="ru-RU" sz="3100" dirty="0">
                <a:solidFill>
                  <a:srgbClr val="CC3300"/>
                </a:solidFill>
              </a:rPr>
            </a:br>
            <a:r>
              <a:rPr lang="ru-RU" sz="3100" dirty="0" err="1">
                <a:solidFill>
                  <a:srgbClr val="CC3300"/>
                </a:solidFill>
              </a:rPr>
              <a:t>світу</a:t>
            </a:r>
            <a:r>
              <a:rPr lang="ru-RU" sz="3100" dirty="0">
                <a:solidFill>
                  <a:srgbClr val="CC3300"/>
                </a:solidFill>
              </a:rPr>
              <a:t> </a:t>
            </a:r>
            <a:r>
              <a:rPr lang="ru-RU" sz="3100" dirty="0" err="1">
                <a:solidFill>
                  <a:srgbClr val="CC3300"/>
                </a:solidFill>
              </a:rPr>
              <a:t>нераціонально</a:t>
            </a:r>
            <a:r>
              <a:rPr lang="ru-RU" sz="3100" dirty="0">
                <a:solidFill>
                  <a:srgbClr val="CC3300"/>
                </a:solidFill>
              </a:rPr>
              <a:t>.</a:t>
            </a:r>
            <a:br>
              <a:rPr lang="ru-RU" sz="3100" dirty="0">
                <a:solidFill>
                  <a:srgbClr val="CC3300"/>
                </a:solidFill>
              </a:rPr>
            </a:br>
            <a:r>
              <a:rPr lang="ru-RU" sz="3100" dirty="0" err="1">
                <a:solidFill>
                  <a:srgbClr val="CC3300"/>
                </a:solidFill>
              </a:rPr>
              <a:t>Потрібно</a:t>
            </a:r>
            <a:r>
              <a:rPr lang="ru-RU" sz="3100" dirty="0">
                <a:solidFill>
                  <a:srgbClr val="CC3300"/>
                </a:solidFill>
              </a:rPr>
              <a:t> </a:t>
            </a:r>
            <a:r>
              <a:rPr lang="ru-RU" sz="3100" dirty="0" err="1">
                <a:solidFill>
                  <a:srgbClr val="CC3300"/>
                </a:solidFill>
              </a:rPr>
              <a:t>покращити</a:t>
            </a:r>
            <a:r>
              <a:rPr lang="ru-RU" sz="3100" dirty="0">
                <a:solidFill>
                  <a:srgbClr val="CC3300"/>
                </a:solidFill>
              </a:rPr>
              <a:t/>
            </a:r>
            <a:br>
              <a:rPr lang="ru-RU" sz="3100" dirty="0">
                <a:solidFill>
                  <a:srgbClr val="CC3300"/>
                </a:solidFill>
              </a:rPr>
            </a:br>
            <a:r>
              <a:rPr lang="ru-RU" sz="3100" dirty="0" err="1">
                <a:solidFill>
                  <a:srgbClr val="CC3300"/>
                </a:solidFill>
              </a:rPr>
              <a:t>родючисть</a:t>
            </a:r>
            <a:r>
              <a:rPr lang="ru-RU" sz="3100" dirty="0">
                <a:solidFill>
                  <a:srgbClr val="CC3300"/>
                </a:solidFill>
              </a:rPr>
              <a:t> </a:t>
            </a:r>
            <a:r>
              <a:rPr lang="ru-RU" sz="3100" dirty="0" err="1">
                <a:solidFill>
                  <a:srgbClr val="CC3300"/>
                </a:solidFill>
              </a:rPr>
              <a:t>грунтів</a:t>
            </a:r>
            <a:r>
              <a:rPr lang="ru-RU" sz="3100" dirty="0">
                <a:solidFill>
                  <a:srgbClr val="CC3300"/>
                </a:solidFill>
              </a:rPr>
              <a:t> </a:t>
            </a:r>
            <a:r>
              <a:rPr lang="ru-RU" sz="3100" dirty="0" err="1">
                <a:solidFill>
                  <a:srgbClr val="CC3300"/>
                </a:solidFill>
              </a:rPr>
              <a:t>і</a:t>
            </a:r>
            <a:r>
              <a:rPr lang="ru-RU" sz="3100" dirty="0">
                <a:solidFill>
                  <a:srgbClr val="CC3300"/>
                </a:solidFill>
              </a:rPr>
              <a:t> </a:t>
            </a:r>
            <a:r>
              <a:rPr lang="ru-RU" sz="3100" dirty="0" err="1">
                <a:solidFill>
                  <a:srgbClr val="CC3300"/>
                </a:solidFill>
              </a:rPr>
              <a:t>раціонально</a:t>
            </a:r>
            <a:r>
              <a:rPr lang="ru-RU" sz="3100" dirty="0">
                <a:solidFill>
                  <a:srgbClr val="CC3300"/>
                </a:solidFill>
              </a:rPr>
              <a:t/>
            </a:r>
            <a:br>
              <a:rPr lang="ru-RU" sz="3100" dirty="0">
                <a:solidFill>
                  <a:srgbClr val="CC3300"/>
                </a:solidFill>
              </a:rPr>
            </a:br>
            <a:r>
              <a:rPr lang="ru-RU" sz="3100" dirty="0" err="1">
                <a:solidFill>
                  <a:srgbClr val="CC3300"/>
                </a:solidFill>
              </a:rPr>
              <a:t>їх</a:t>
            </a:r>
            <a:r>
              <a:rPr lang="ru-RU" sz="3100" dirty="0">
                <a:solidFill>
                  <a:srgbClr val="CC3300"/>
                </a:solidFill>
              </a:rPr>
              <a:t> </a:t>
            </a:r>
            <a:r>
              <a:rPr lang="ru-RU" sz="3100" dirty="0" err="1">
                <a:solidFill>
                  <a:srgbClr val="CC3300"/>
                </a:solidFill>
              </a:rPr>
              <a:t>використовувати</a:t>
            </a:r>
            <a:r>
              <a:rPr lang="ru-RU" sz="3100" dirty="0">
                <a:solidFill>
                  <a:srgbClr val="CC3300"/>
                </a:solidFill>
              </a:rPr>
              <a:t>.</a:t>
            </a:r>
            <a:endParaRPr lang="ru-RU" sz="3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428604"/>
            <a:ext cx="82296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3600" dirty="0" err="1" smtClean="0"/>
              <a:t>Природні</a:t>
            </a:r>
            <a:r>
              <a:rPr lang="ru-RU" sz="3600" dirty="0" smtClean="0"/>
              <a:t> </a:t>
            </a:r>
            <a:r>
              <a:rPr lang="ru-RU" sz="3600" dirty="0" err="1" smtClean="0"/>
              <a:t>ресурси</a:t>
            </a:r>
            <a:r>
              <a:rPr lang="ru-RU" sz="3600" dirty="0" smtClean="0"/>
              <a:t> </a:t>
            </a:r>
            <a:r>
              <a:rPr lang="ru-RU" sz="3600" dirty="0" err="1" smtClean="0"/>
              <a:t>поділяються</a:t>
            </a:r>
            <a:r>
              <a:rPr lang="ru-RU" sz="3600" dirty="0" smtClean="0"/>
              <a:t> на </a:t>
            </a:r>
            <a:r>
              <a:rPr lang="ru-RU" sz="3600" dirty="0" err="1" smtClean="0"/>
              <a:t>ресурси</a:t>
            </a:r>
            <a:r>
              <a:rPr lang="ru-RU" sz="3600" dirty="0" smtClean="0"/>
              <a:t> </a:t>
            </a:r>
            <a:r>
              <a:rPr lang="ru-RU" sz="3600" i="1" dirty="0" err="1" smtClean="0"/>
              <a:t>неживої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природи</a:t>
            </a:r>
            <a:r>
              <a:rPr lang="ru-RU" sz="3600" i="1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ресурси</a:t>
            </a:r>
            <a:r>
              <a:rPr lang="ru-RU" sz="3600" dirty="0" smtClean="0"/>
              <a:t> </a:t>
            </a:r>
            <a:r>
              <a:rPr lang="ru-RU" sz="3600" i="1" dirty="0" err="1" smtClean="0"/>
              <a:t>живої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природи</a:t>
            </a:r>
            <a:r>
              <a:rPr lang="ru-RU" sz="3600" i="1" dirty="0" smtClean="0"/>
              <a:t>.</a:t>
            </a:r>
          </a:p>
        </p:txBody>
      </p:sp>
      <p:pic>
        <p:nvPicPr>
          <p:cNvPr id="6147" name="Picture 5" descr="ANd9GcSmLy8xWsh7vQ5rv7Ix8dsf8NfA6L2ME0L3WnlPNGiDQt6HrWJOvfOihGath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2739209" cy="19573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148" name="AutoShape 7" descr="2Q=="/>
          <p:cNvSpPr>
            <a:spLocks noChangeAspect="1" noChangeArrowheads="1"/>
          </p:cNvSpPr>
          <p:nvPr/>
        </p:nvSpPr>
        <p:spPr bwMode="auto">
          <a:xfrm>
            <a:off x="4152900" y="3014663"/>
            <a:ext cx="838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AutoShape 9" descr="2Q=="/>
          <p:cNvSpPr>
            <a:spLocks noChangeAspect="1" noChangeArrowheads="1"/>
          </p:cNvSpPr>
          <p:nvPr/>
        </p:nvSpPr>
        <p:spPr bwMode="auto">
          <a:xfrm>
            <a:off x="4152900" y="3014663"/>
            <a:ext cx="838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50" name="Picture 11" descr="j03097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786322"/>
            <a:ext cx="2357454" cy="1652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13" descr="ANd9GcRzWSKbFrsh08iJTkw_w_pv2pZbmBD4EDXQ01oM36tb3NruiIyezLn2ivQ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071678"/>
            <a:ext cx="2781312" cy="2085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trek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7563"/>
            <a:ext cx="4572000" cy="3560762"/>
          </a:xfrm>
          <a:prstGeom prst="rect">
            <a:avLst/>
          </a:prstGeom>
          <a:noFill/>
        </p:spPr>
      </p:pic>
      <p:pic>
        <p:nvPicPr>
          <p:cNvPr id="31749" name="Picture 5" descr="15703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30588"/>
          </a:xfrm>
          <a:prstGeom prst="rect">
            <a:avLst/>
          </a:prstGeom>
          <a:noFill/>
        </p:spPr>
      </p:pic>
      <p:pic>
        <p:nvPicPr>
          <p:cNvPr id="31750" name="Picture 6" descr="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31751" name="Picture 7" descr="0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3430588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2571744"/>
            <a:ext cx="9144000" cy="1166799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0" i="1" u="none" dirty="0" err="1" smtClean="0">
                <a:solidFill>
                  <a:srgbClr val="FF3300"/>
                </a:solidFill>
              </a:rPr>
              <a:t>Лісові</a:t>
            </a:r>
            <a:r>
              <a:rPr lang="ru-RU" sz="4000" b="0" i="1" u="none" dirty="0" smtClean="0">
                <a:solidFill>
                  <a:srgbClr val="FF3300"/>
                </a:solidFill>
              </a:rPr>
              <a:t> </a:t>
            </a:r>
            <a:r>
              <a:rPr lang="ru-RU" sz="4000" b="0" i="1" u="none" dirty="0" err="1">
                <a:solidFill>
                  <a:srgbClr val="FF3300"/>
                </a:solidFill>
              </a:rPr>
              <a:t>і</a:t>
            </a:r>
            <a:r>
              <a:rPr lang="ru-RU" sz="4000" b="0" i="1" u="none" dirty="0">
                <a:solidFill>
                  <a:srgbClr val="FF3300"/>
                </a:solidFill>
              </a:rPr>
              <a:t> </a:t>
            </a:r>
            <a:r>
              <a:rPr lang="ru-RU" sz="4000" b="0" i="1" u="none" dirty="0" err="1">
                <a:solidFill>
                  <a:srgbClr val="FF3300"/>
                </a:solidFill>
              </a:rPr>
              <a:t>рекреаційні</a:t>
            </a:r>
            <a:r>
              <a:rPr lang="ru-RU" sz="4000" b="0" i="1" u="none" dirty="0">
                <a:solidFill>
                  <a:srgbClr val="FF3300"/>
                </a:solidFill>
              </a:rPr>
              <a:t> </a:t>
            </a:r>
            <a:r>
              <a:rPr lang="ru-RU" sz="4000" b="0" i="1" u="none" dirty="0" err="1">
                <a:solidFill>
                  <a:srgbClr val="FF3300"/>
                </a:solidFill>
              </a:rPr>
              <a:t>ресурси</a:t>
            </a:r>
            <a:r>
              <a:rPr lang="ru-RU" sz="4000" b="0" i="1" u="none" dirty="0">
                <a:solidFill>
                  <a:srgbClr val="FF3300"/>
                </a:solidFill>
              </a:rPr>
              <a:t> </a:t>
            </a:r>
            <a:r>
              <a:rPr lang="ru-RU" sz="4000" b="0" i="1" u="none" dirty="0" err="1">
                <a:solidFill>
                  <a:srgbClr val="FF3300"/>
                </a:solidFill>
              </a:rPr>
              <a:t>світу</a:t>
            </a:r>
            <a:endParaRPr lang="ru-RU" sz="4000" b="0" u="none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 l="9082" t="15430" r="5127" b="8008"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649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713788" cy="3141662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uk-UA" sz="3200" b="1" u="sng">
                <a:solidFill>
                  <a:srgbClr val="0000FF"/>
                </a:solidFill>
                <a:latin typeface="Times New Roman" pitchFamily="18" charset="0"/>
              </a:rPr>
              <a:t>Лісові ресурси</a:t>
            </a:r>
            <a:r>
              <a:rPr lang="uk-UA" sz="3200" b="1">
                <a:solidFill>
                  <a:srgbClr val="008000"/>
                </a:solidFill>
                <a:latin typeface="Times New Roman" pitchFamily="18" charset="0"/>
              </a:rPr>
              <a:t> - деревні, технічні, харчові, кормові, лікарські та інші ресурси лісу, а також їх корисні природні властивості(захисні, водоохоронні, оздоровчі).</a:t>
            </a:r>
            <a:br>
              <a:rPr lang="uk-UA" sz="32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uk-UA" sz="3200" b="1">
                <a:solidFill>
                  <a:srgbClr val="008000"/>
                </a:solidFill>
                <a:latin typeface="Times New Roman" pitchFamily="18" charset="0"/>
              </a:rPr>
              <a:t>Загальна площа Землі, що вкрита лісами становить 28% суходолу.</a:t>
            </a:r>
            <a:endParaRPr lang="ru-RU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149725"/>
            <a:ext cx="7993062" cy="2332038"/>
          </a:xfrm>
          <a:solidFill>
            <a:srgbClr val="FFFF99"/>
          </a:solidFill>
        </p:spPr>
        <p:txBody>
          <a:bodyPr/>
          <a:lstStyle/>
          <a:p>
            <a:pPr>
              <a:buFontTx/>
              <a:buNone/>
            </a:pPr>
            <a:r>
              <a:rPr lang="uk-UA" b="1">
                <a:solidFill>
                  <a:srgbClr val="008000"/>
                </a:solidFill>
              </a:rPr>
              <a:t>Запаси деревини в усіх лісах Землі становлять 359 млрд. м</a:t>
            </a:r>
            <a:r>
              <a:rPr lang="en-US" b="1" baseline="30000">
                <a:solidFill>
                  <a:srgbClr val="008000"/>
                </a:solidFill>
              </a:rPr>
              <a:t>3</a:t>
            </a:r>
            <a:endParaRPr lang="uk-UA" b="1" baseline="30000">
              <a:solidFill>
                <a:srgbClr val="008000"/>
              </a:solidFill>
            </a:endParaRPr>
          </a:p>
          <a:p>
            <a:pPr>
              <a:buFontTx/>
              <a:buNone/>
            </a:pPr>
            <a:r>
              <a:rPr lang="uk-UA" b="1">
                <a:solidFill>
                  <a:srgbClr val="008000"/>
                </a:solidFill>
              </a:rPr>
              <a:t>- хвойні - </a:t>
            </a:r>
            <a:r>
              <a:rPr lang="uk-UA" b="1">
                <a:solidFill>
                  <a:srgbClr val="FF3300"/>
                </a:solidFill>
              </a:rPr>
              <a:t>127млрд.м</a:t>
            </a:r>
            <a:r>
              <a:rPr lang="uk-UA" b="1" baseline="30000">
                <a:solidFill>
                  <a:srgbClr val="FF3300"/>
                </a:solidFill>
              </a:rPr>
              <a:t>3</a:t>
            </a:r>
            <a:r>
              <a:rPr lang="uk-UA" b="1">
                <a:solidFill>
                  <a:srgbClr val="FF3300"/>
                </a:solidFill>
              </a:rPr>
              <a:t> </a:t>
            </a:r>
          </a:p>
          <a:p>
            <a:pPr>
              <a:buFontTx/>
              <a:buNone/>
            </a:pPr>
            <a:r>
              <a:rPr lang="uk-UA" b="1">
                <a:solidFill>
                  <a:srgbClr val="008000"/>
                </a:solidFill>
              </a:rPr>
              <a:t>- Листяні - </a:t>
            </a:r>
            <a:r>
              <a:rPr lang="uk-UA" b="1">
                <a:solidFill>
                  <a:srgbClr val="FF3300"/>
                </a:solidFill>
              </a:rPr>
              <a:t>232млрд.м</a:t>
            </a:r>
            <a:r>
              <a:rPr lang="uk-UA" b="1" baseline="30000">
                <a:solidFill>
                  <a:srgbClr val="FF3300"/>
                </a:solidFill>
              </a:rPr>
              <a:t>3</a:t>
            </a:r>
            <a:endParaRPr lang="ru-RU" b="1" baseline="300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>
                <a:solidFill>
                  <a:srgbClr val="FFFF00"/>
                </a:solidFill>
                <a:latin typeface="Berlin Sans FB Demi" pitchFamily="34" charset="0"/>
              </a:rPr>
              <a:t>Ліси-сировинна база для господарства Світу</a:t>
            </a:r>
            <a:endParaRPr lang="ru-RU" b="1">
              <a:solidFill>
                <a:srgbClr val="FFFF00"/>
              </a:solidFill>
              <a:latin typeface="Berlin Sans FB Demi" pitchFamily="34" charset="0"/>
            </a:endParaRPr>
          </a:p>
        </p:txBody>
      </p:sp>
      <p:graphicFrame>
        <p:nvGraphicFramePr>
          <p:cNvPr id="13318" name="Diagram 6"/>
          <p:cNvGraphicFramePr>
            <a:graphicFrameLocks/>
          </p:cNvGraphicFramePr>
          <p:nvPr>
            <p:ph type="dgm" idx="1"/>
          </p:nvPr>
        </p:nvGraphicFramePr>
        <p:xfrm>
          <a:off x="-1404938" y="1608138"/>
          <a:ext cx="12098338" cy="5249862"/>
        </p:xfrm>
        <a:graphic>
          <a:graphicData uri="http://schemas.openxmlformats.org/drawingml/2006/compatibility">
            <com:legacyDrawing xmlns:com="http://schemas.openxmlformats.org/drawingml/2006/compatibility" spid="_x0000_s26626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Dgm spid="133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72390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3600" b="1" dirty="0" smtClean="0"/>
              <a:t>Значні </a:t>
            </a:r>
            <a:r>
              <a:rPr lang="uk-UA" sz="3600" b="1" dirty="0"/>
              <a:t>запаси лісу зосереджені в областях висотної поясності:</a:t>
            </a:r>
            <a:endParaRPr lang="ru-RU" sz="3600" b="1" dirty="0"/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611188" y="1989138"/>
            <a:ext cx="23034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Росія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3203575" y="5157788"/>
            <a:ext cx="23034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США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6300788" y="5157788"/>
            <a:ext cx="23034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Impact"/>
              </a:rPr>
              <a:t>Перу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6156325" y="1844675"/>
            <a:ext cx="23034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Китай</a:t>
            </a:r>
          </a:p>
        </p:txBody>
      </p:sp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179388" y="5229225"/>
            <a:ext cx="23034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Impact"/>
              </a:rPr>
              <a:t>Канада</a:t>
            </a:r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3348038" y="3284538"/>
            <a:ext cx="23034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D828"/>
                </a:solidFill>
                <a:latin typeface="Impact"/>
              </a:rPr>
              <a:t>Болівія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294746_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79513"/>
            <a:ext cx="9144000" cy="8037513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>
            <a:normAutofit fontScale="90000"/>
          </a:bodyPr>
          <a:lstStyle/>
          <a:p>
            <a:r>
              <a:rPr lang="uk-UA" sz="4000" b="1">
                <a:solidFill>
                  <a:srgbClr val="00FF00"/>
                </a:solidFill>
              </a:rPr>
              <a:t>До найбільш забезпечених лісовими ресурсами країн належать:</a:t>
            </a:r>
            <a:endParaRPr lang="ru-RU" sz="4000" b="1">
              <a:solidFill>
                <a:srgbClr val="00FF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3705225"/>
          </a:xfrm>
        </p:spPr>
        <p:txBody>
          <a:bodyPr/>
          <a:lstStyle/>
          <a:p>
            <a:r>
              <a:rPr lang="uk-UA" sz="2400" b="1">
                <a:solidFill>
                  <a:srgbClr val="FFFFCC"/>
                </a:solidFill>
              </a:rPr>
              <a:t>Фінляндія - 77% </a:t>
            </a:r>
            <a:r>
              <a:rPr lang="uk-UA" sz="1600" b="1">
                <a:solidFill>
                  <a:srgbClr val="FFFFCC"/>
                </a:solidFill>
              </a:rPr>
              <a:t>(території вкрито лісами)   </a:t>
            </a:r>
            <a:r>
              <a:rPr lang="uk-UA" sz="2400" b="1">
                <a:solidFill>
                  <a:srgbClr val="FFFFCC"/>
                </a:solidFill>
              </a:rPr>
              <a:t>Канада - 49%</a:t>
            </a:r>
          </a:p>
          <a:p>
            <a:r>
              <a:rPr lang="uk-UA" sz="2400" b="1">
                <a:solidFill>
                  <a:srgbClr val="FFFFCC"/>
                </a:solidFill>
              </a:rPr>
              <a:t>Камбоджа - 69%                              Росія - 45%</a:t>
            </a:r>
          </a:p>
          <a:p>
            <a:r>
              <a:rPr lang="uk-UA" sz="2400" b="1">
                <a:solidFill>
                  <a:srgbClr val="FFFFCC"/>
                </a:solidFill>
              </a:rPr>
              <a:t>Бразилія - 66%			       М</a:t>
            </a:r>
            <a:r>
              <a:rPr lang="en-US" sz="2400" b="1">
                <a:solidFill>
                  <a:srgbClr val="FFFFCC"/>
                </a:solidFill>
              </a:rPr>
              <a:t>’</a:t>
            </a:r>
            <a:r>
              <a:rPr lang="uk-UA" sz="2400" b="1">
                <a:solidFill>
                  <a:srgbClr val="FFFFCC"/>
                </a:solidFill>
              </a:rPr>
              <a:t>янма - 44%</a:t>
            </a:r>
          </a:p>
          <a:p>
            <a:r>
              <a:rPr lang="uk-UA" sz="2400" b="1">
                <a:solidFill>
                  <a:srgbClr val="FFFFCC"/>
                </a:solidFill>
              </a:rPr>
              <a:t>Республіка Корея - 66%	       США - 32%</a:t>
            </a:r>
          </a:p>
          <a:p>
            <a:r>
              <a:rPr lang="uk-UA" sz="2400" b="1">
                <a:solidFill>
                  <a:srgbClr val="FFFFCC"/>
                </a:solidFill>
              </a:rPr>
              <a:t>Швеція </a:t>
            </a:r>
            <a:r>
              <a:rPr lang="en-US" sz="2400" b="1">
                <a:solidFill>
                  <a:srgbClr val="FFFFCC"/>
                </a:solidFill>
              </a:rPr>
              <a:t>-</a:t>
            </a:r>
            <a:r>
              <a:rPr lang="uk-UA" sz="2400" b="1">
                <a:solidFill>
                  <a:srgbClr val="FFFFCC"/>
                </a:solidFill>
              </a:rPr>
              <a:t> 68%			       Україна - </a:t>
            </a:r>
            <a:r>
              <a:rPr lang="en-US" sz="2400" b="1">
                <a:solidFill>
                  <a:srgbClr val="FFFFCC"/>
                </a:solidFill>
              </a:rPr>
              <a:t>14</a:t>
            </a:r>
            <a:r>
              <a:rPr lang="uk-UA" sz="2400" b="1">
                <a:solidFill>
                  <a:srgbClr val="FFFFCC"/>
                </a:solidFill>
              </a:rPr>
              <a:t>%</a:t>
            </a:r>
          </a:p>
          <a:p>
            <a:r>
              <a:rPr lang="uk-UA" sz="2400" b="1">
                <a:solidFill>
                  <a:srgbClr val="FFFFCC"/>
                </a:solidFill>
              </a:rPr>
              <a:t>Індонезія - 60%</a:t>
            </a:r>
          </a:p>
          <a:p>
            <a:r>
              <a:rPr lang="uk-UA" sz="2400" b="1">
                <a:solidFill>
                  <a:srgbClr val="FFFFCC"/>
                </a:solidFill>
              </a:rPr>
              <a:t>Малайзія - 54%</a:t>
            </a:r>
          </a:p>
          <a:p>
            <a:r>
              <a:rPr lang="uk-UA" sz="2400" b="1">
                <a:solidFill>
                  <a:srgbClr val="FFFFCC"/>
                </a:solidFill>
              </a:rPr>
              <a:t>Конго - 50%</a:t>
            </a:r>
          </a:p>
          <a:p>
            <a:endParaRPr lang="ru-RU" sz="2400" b="1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295400"/>
          </a:xfrm>
          <a:solidFill>
            <a:srgbClr val="FFFF99"/>
          </a:solidFill>
        </p:spPr>
        <p:txBody>
          <a:bodyPr/>
          <a:lstStyle/>
          <a:p>
            <a:r>
              <a:rPr lang="uk-UA" sz="4000" b="1">
                <a:solidFill>
                  <a:srgbClr val="0000FF"/>
                </a:solidFill>
              </a:rPr>
              <a:t>Площа лісів за регіонами Світу:</a:t>
            </a:r>
            <a:endParaRPr lang="ru-RU" sz="4000" b="1">
              <a:solidFill>
                <a:srgbClr val="0000FF"/>
              </a:solidFill>
            </a:endParaRP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611188" y="1700213"/>
            <a:ext cx="81359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D828"/>
                </a:solidFill>
                <a:latin typeface="Impact"/>
              </a:rPr>
              <a:t>Європа з Росією - 1039млн.га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403350" y="3429000"/>
            <a:ext cx="626427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Impact"/>
              </a:rPr>
              <a:t>Африка - 649млн.га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2051050" y="5013325"/>
            <a:ext cx="48260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D828"/>
                </a:solidFill>
                <a:latin typeface="Impact"/>
              </a:rPr>
              <a:t>Азія - 542млн.га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684213" y="2565400"/>
            <a:ext cx="748823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Південна Америка - 874млн.га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611188" y="6021388"/>
            <a:ext cx="79200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Impact"/>
              </a:rPr>
              <a:t>Австралія і Океанія - 201млн.га</a:t>
            </a: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900113" y="4149725"/>
            <a:ext cx="748823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Impact"/>
              </a:rPr>
              <a:t>Північна Америка - 542.3млн.га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>
                <a:solidFill>
                  <a:srgbClr val="0000FF"/>
                </a:solidFill>
                <a:latin typeface="Berlin Sans FB Demi" pitchFamily="34" charset="0"/>
              </a:rPr>
              <a:t>Площа лісів за регіонами світу</a:t>
            </a:r>
            <a:endParaRPr lang="ru-RU" sz="4000" b="1">
              <a:solidFill>
                <a:srgbClr val="0000FF"/>
              </a:solidFill>
              <a:latin typeface="Berlin Sans FB Demi" pitchFamily="34" charset="0"/>
            </a:endParaRP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57200" y="2752725"/>
          <a:ext cx="4038600" cy="2220913"/>
        </p:xfrm>
        <a:graphic>
          <a:graphicData uri="http://schemas.openxmlformats.org/presentationml/2006/ole">
            <p:oleObj spid="_x0000_s27650" name="Діаграма" r:id="rId3" imgW="8229600" imgH="4524443" progId="MSGraph.Chart.8">
              <p:embed followColorScheme="full"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95288" y="1384300"/>
          <a:ext cx="8424862" cy="5473700"/>
        </p:xfrm>
        <a:graphic>
          <a:graphicData uri="http://schemas.openxmlformats.org/presentationml/2006/ole">
            <p:oleObj spid="_x0000_s27651" name="Діаграма" r:id="rId4" imgW="6096000" imgH="4067243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OleChart spid="286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hotoreport_272_97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16938" cy="1143000"/>
          </a:xfrm>
          <a:solidFill>
            <a:srgbClr val="CCFFFF"/>
          </a:solidFill>
        </p:spPr>
        <p:txBody>
          <a:bodyPr/>
          <a:lstStyle/>
          <a:p>
            <a:r>
              <a:rPr lang="uk-UA" sz="5400" b="1">
                <a:solidFill>
                  <a:srgbClr val="0000FF"/>
                </a:solidFill>
              </a:rPr>
              <a:t>Рекреаційні ресурси</a:t>
            </a:r>
            <a:endParaRPr lang="ru-RU" sz="5400" b="1">
              <a:solidFill>
                <a:srgbClr val="0000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2276475"/>
            <a:ext cx="8785225" cy="3413125"/>
          </a:xfrm>
        </p:spPr>
        <p:txBody>
          <a:bodyPr/>
          <a:lstStyle/>
          <a:p>
            <a:pPr>
              <a:buFontTx/>
              <a:buNone/>
            </a:pPr>
            <a:r>
              <a:rPr lang="uk-UA" sz="4400" b="1" u="sng"/>
              <a:t>Рекреаційні ресурси</a:t>
            </a:r>
            <a:r>
              <a:rPr lang="en-US" sz="4000"/>
              <a:t> </a:t>
            </a:r>
            <a:r>
              <a:rPr lang="uk-UA" sz="4000"/>
              <a:t>-</a:t>
            </a:r>
            <a:r>
              <a:rPr lang="en-US" sz="4000"/>
              <a:t> </a:t>
            </a:r>
            <a:r>
              <a:rPr lang="uk-UA" sz="4000"/>
              <a:t>це природні, природно-технічні, соціально-економічні елементи, що сприяють відновленню духовних і фізичних сил людини.</a:t>
            </a:r>
            <a:endParaRPr lang="ru-RU" sz="400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4019" t="8594" r="623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 </a:t>
            </a:r>
          </a:p>
        </p:txBody>
      </p: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571472" y="357166"/>
            <a:ext cx="8229600" cy="7524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4"/>
              </a:avLst>
            </a:prstTxWarp>
          </a:bodyPr>
          <a:lstStyle/>
          <a:p>
            <a:pPr algn="ctr"/>
            <a:r>
              <a:rPr lang="ru-RU" sz="3600" u="none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eorgia" pitchFamily="18" charset="0"/>
                <a:cs typeface="Arial"/>
              </a:rPr>
              <a:t>Ресурси</a:t>
            </a:r>
            <a:r>
              <a:rPr lang="ru-RU" sz="3600" u="none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eorgia" pitchFamily="18" charset="0"/>
                <a:cs typeface="Arial"/>
              </a:rPr>
              <a:t> </a:t>
            </a:r>
            <a:r>
              <a:rPr lang="ru-RU" sz="3600" u="none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eorgia" pitchFamily="18" charset="0"/>
                <a:cs typeface="Arial"/>
              </a:rPr>
              <a:t>поділяються</a:t>
            </a:r>
            <a:r>
              <a:rPr lang="ru-RU" sz="3600" u="none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eorgia" pitchFamily="18" charset="0"/>
                <a:cs typeface="Arial"/>
              </a:rPr>
              <a:t> на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071810"/>
            <a:ext cx="2209800" cy="1660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953000"/>
            <a:ext cx="217805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142984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285720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omb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1" name="Picture 15" descr="img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sz="4000" b="1">
                <a:solidFill>
                  <a:srgbClr val="00FF00"/>
                </a:solidFill>
              </a:rPr>
              <a:t>До основних видів рекреаційних ресурсів належать:</a:t>
            </a:r>
            <a:endParaRPr lang="ru-RU" sz="4000" b="1">
              <a:solidFill>
                <a:srgbClr val="00FF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740650" cy="4321175"/>
          </a:xfrm>
        </p:spPr>
        <p:txBody>
          <a:bodyPr/>
          <a:lstStyle/>
          <a:p>
            <a:r>
              <a:rPr lang="uk-UA" b="1"/>
              <a:t>Історичні і культурні пам</a:t>
            </a:r>
            <a:r>
              <a:rPr lang="en-US" b="1"/>
              <a:t>’</a:t>
            </a:r>
            <a:r>
              <a:rPr lang="uk-UA" b="1"/>
              <a:t>ятки</a:t>
            </a:r>
          </a:p>
          <a:p>
            <a:r>
              <a:rPr lang="uk-UA" b="1"/>
              <a:t>Релігійно-культові райони</a:t>
            </a:r>
          </a:p>
          <a:p>
            <a:r>
              <a:rPr lang="uk-UA" b="1"/>
              <a:t>Курортні райони</a:t>
            </a:r>
          </a:p>
          <a:p>
            <a:r>
              <a:rPr lang="uk-UA" b="1"/>
              <a:t>Столиці держав</a:t>
            </a:r>
          </a:p>
          <a:p>
            <a:r>
              <a:rPr lang="uk-UA" b="1"/>
              <a:t>Узбережжя морів</a:t>
            </a:r>
          </a:p>
          <a:p>
            <a:r>
              <a:rPr lang="uk-UA" b="1"/>
              <a:t>Берега озер, водоймищ, річок</a:t>
            </a:r>
          </a:p>
          <a:p>
            <a:r>
              <a:rPr lang="uk-UA" b="1"/>
              <a:t>Гірські країни і передгір</a:t>
            </a:r>
            <a:r>
              <a:rPr lang="en-US" b="1"/>
              <a:t>’</a:t>
            </a:r>
            <a:r>
              <a:rPr lang="uk-UA" b="1"/>
              <a:t>я</a:t>
            </a:r>
          </a:p>
          <a:p>
            <a:r>
              <a:rPr lang="uk-UA" b="1"/>
              <a:t>Лісові райони</a:t>
            </a:r>
          </a:p>
          <a:p>
            <a:pPr>
              <a:buFontTx/>
              <a:buNone/>
            </a:pPr>
            <a:endParaRPr lang="ru-RU" sz="4000" b="1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739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1079500"/>
          </a:xfrm>
        </p:spPr>
        <p:txBody>
          <a:bodyPr>
            <a:normAutofit fontScale="90000"/>
          </a:bodyPr>
          <a:lstStyle/>
          <a:p>
            <a:r>
              <a:rPr lang="uk-UA" sz="3600" b="1"/>
              <a:t>Щорічно в міжнародному туризмі в обіг надходить 445 млн. доларів США.</a:t>
            </a:r>
            <a:r>
              <a:rPr lang="uk-UA" sz="4000"/>
              <a:t> </a:t>
            </a:r>
            <a:endParaRPr lang="ru-RU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57563"/>
            <a:ext cx="8569325" cy="1833562"/>
          </a:xfrm>
        </p:spPr>
        <p:txBody>
          <a:bodyPr/>
          <a:lstStyle/>
          <a:p>
            <a:pPr algn="ctr"/>
            <a:r>
              <a:rPr lang="uk-UA" b="1">
                <a:solidFill>
                  <a:srgbClr val="0000FF"/>
                </a:solidFill>
              </a:rPr>
              <a:t>Обслуговується більше 700млн.чоловік</a:t>
            </a:r>
          </a:p>
          <a:p>
            <a:pPr algn="ctr"/>
            <a:r>
              <a:rPr lang="uk-UA" b="1"/>
              <a:t>США найбільша туристична країна світу і отримує прибуток приблизно 75млн. доларів</a:t>
            </a:r>
            <a:endParaRPr lang="ru-RU" b="1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654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76700"/>
            <a:ext cx="6372225" cy="27813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2578101"/>
          </a:xfrm>
        </p:spPr>
        <p:txBody>
          <a:bodyPr/>
          <a:lstStyle/>
          <a:p>
            <a:r>
              <a:rPr lang="uk-UA" sz="4000" b="1" i="1">
                <a:solidFill>
                  <a:srgbClr val="FF9900"/>
                </a:solidFill>
              </a:rPr>
              <a:t>До основних рекреаційно туристичних берегових районів належать:</a:t>
            </a:r>
            <a:endParaRPr lang="ru-RU" sz="4000" b="1" i="1">
              <a:solidFill>
                <a:srgbClr val="FF99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713788" cy="4797425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uk-UA" sz="3600" b="1">
                <a:latin typeface="Bodoni MT Black" pitchFamily="18" charset="0"/>
              </a:rPr>
              <a:t>В Атлантичному океані: 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uk-UA" sz="3600" b="1">
                <a:latin typeface="Bodoni MT Black" pitchFamily="18" charset="0"/>
              </a:rPr>
              <a:t>- Середземноморське  узбережжя Південної Європи і Північної Африки;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Char char="-"/>
            </a:pPr>
            <a:r>
              <a:rPr lang="uk-UA" sz="3600" b="1">
                <a:latin typeface="Bodoni MT Black" pitchFamily="18" charset="0"/>
              </a:rPr>
              <a:t>Балтійське і Чорне моря;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Char char="-"/>
            </a:pPr>
            <a:r>
              <a:rPr lang="uk-UA" sz="3600" b="1">
                <a:latin typeface="Bodoni MT Black" pitchFamily="18" charset="0"/>
              </a:rPr>
              <a:t>Куба;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Char char="-"/>
            </a:pPr>
            <a:r>
              <a:rPr lang="uk-UA" sz="3600" b="1">
                <a:latin typeface="Bodoni MT Black" pitchFamily="18" charset="0"/>
              </a:rPr>
              <a:t>Флорида;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Char char="-"/>
            </a:pPr>
            <a:r>
              <a:rPr lang="uk-UA" sz="3600" b="1">
                <a:latin typeface="Bodoni MT Black" pitchFamily="18" charset="0"/>
              </a:rPr>
              <a:t>Гаїті;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Char char="-"/>
            </a:pPr>
            <a:r>
              <a:rPr lang="uk-UA" sz="3600" b="1">
                <a:latin typeface="Bodoni MT Black" pitchFamily="18" charset="0"/>
              </a:rPr>
              <a:t>Багами.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uk-UA" sz="1100"/>
              <a:t>                                                                  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497887" cy="14398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00FF"/>
                </a:solidFill>
              </a:rPr>
              <a:t>Північна і Південна Америка в Тихому океані: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708275"/>
            <a:ext cx="7345362" cy="2609850"/>
          </a:xfrm>
        </p:spPr>
        <p:txBody>
          <a:bodyPr/>
          <a:lstStyle/>
          <a:p>
            <a:r>
              <a:rPr lang="uk-UA">
                <a:solidFill>
                  <a:srgbClr val="0000FF"/>
                </a:solidFill>
              </a:rPr>
              <a:t> Гавайські острови;</a:t>
            </a:r>
          </a:p>
          <a:p>
            <a:r>
              <a:rPr lang="uk-UA">
                <a:solidFill>
                  <a:srgbClr val="0000FF"/>
                </a:solidFill>
              </a:rPr>
              <a:t> острови Полінезії і Мікронезії;</a:t>
            </a:r>
          </a:p>
          <a:p>
            <a:r>
              <a:rPr lang="uk-UA">
                <a:solidFill>
                  <a:srgbClr val="0000FF"/>
                </a:solidFill>
              </a:rPr>
              <a:t> східне узбережжя Австралії;</a:t>
            </a:r>
          </a:p>
          <a:p>
            <a:r>
              <a:rPr lang="uk-UA">
                <a:solidFill>
                  <a:srgbClr val="0000FF"/>
                </a:solidFill>
              </a:rPr>
              <a:t> узбережжя Японського моря</a:t>
            </a:r>
            <a:r>
              <a:rPr lang="uk-UA">
                <a:solidFill>
                  <a:srgbClr val="00FF99"/>
                </a:solidFill>
              </a:rPr>
              <a:t>.</a:t>
            </a:r>
            <a:endParaRPr lang="ru-RU">
              <a:solidFill>
                <a:srgbClr val="00FF99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Без_імен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 i="1" dirty="0">
                <a:solidFill>
                  <a:srgbClr val="0000FF"/>
                </a:solidFill>
              </a:rPr>
              <a:t>Індійський океан:</a:t>
            </a:r>
            <a:endParaRPr lang="ru-RU" sz="5400" b="1" i="1" dirty="0">
              <a:solidFill>
                <a:srgbClr val="0000FF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168650"/>
          </a:xfrm>
        </p:spPr>
        <p:txBody>
          <a:bodyPr>
            <a:normAutofit fontScale="92500" lnSpcReduction="10000"/>
          </a:bodyPr>
          <a:lstStyle/>
          <a:p>
            <a:r>
              <a:rPr lang="uk-UA" sz="3600" dirty="0">
                <a:solidFill>
                  <a:srgbClr val="00CCFF"/>
                </a:solidFill>
              </a:rPr>
              <a:t> </a:t>
            </a:r>
            <a:r>
              <a:rPr lang="uk-UA" sz="3600" dirty="0">
                <a:solidFill>
                  <a:srgbClr val="FF3300"/>
                </a:solidFill>
              </a:rPr>
              <a:t>острів Шрі-Ланка;</a:t>
            </a:r>
          </a:p>
          <a:p>
            <a:r>
              <a:rPr lang="uk-UA" sz="3600" dirty="0">
                <a:solidFill>
                  <a:srgbClr val="FF3300"/>
                </a:solidFill>
              </a:rPr>
              <a:t> Індія;</a:t>
            </a:r>
          </a:p>
          <a:p>
            <a:r>
              <a:rPr lang="uk-UA" sz="3600" dirty="0">
                <a:solidFill>
                  <a:srgbClr val="FF3300"/>
                </a:solidFill>
              </a:rPr>
              <a:t> східне узбережжя острова Мадагаскар;</a:t>
            </a:r>
          </a:p>
          <a:p>
            <a:r>
              <a:rPr lang="uk-UA" sz="3600" dirty="0">
                <a:solidFill>
                  <a:srgbClr val="FF3300"/>
                </a:solidFill>
              </a:rPr>
              <a:t> Сейшельські та Мальдівські острови.</a:t>
            </a:r>
          </a:p>
          <a:p>
            <a:r>
              <a:rPr lang="uk-UA" sz="3600" dirty="0">
                <a:solidFill>
                  <a:srgbClr val="FF3300"/>
                </a:solidFill>
              </a:rPr>
              <a:t> Круїзи підводного плавання.</a:t>
            </a:r>
            <a:endParaRPr lang="ru-RU" sz="3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17074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>
                <a:solidFill>
                  <a:srgbClr val="0000FF"/>
                </a:solidFill>
              </a:rPr>
              <a:t>На характер використання рекреаційних ресурсів впливає: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565400"/>
            <a:ext cx="7886700" cy="4032250"/>
          </a:xfrm>
        </p:spPr>
        <p:txBody>
          <a:bodyPr/>
          <a:lstStyle/>
          <a:p>
            <a:r>
              <a:rPr lang="uk-UA" b="1">
                <a:solidFill>
                  <a:schemeClr val="folHlink"/>
                </a:solidFill>
              </a:rPr>
              <a:t> </a:t>
            </a:r>
            <a:r>
              <a:rPr lang="uk-UA" b="1">
                <a:solidFill>
                  <a:srgbClr val="FFFF00"/>
                </a:solidFill>
              </a:rPr>
              <a:t>екологічний стан території;</a:t>
            </a:r>
          </a:p>
          <a:p>
            <a:endParaRPr lang="uk-UA" b="1">
              <a:solidFill>
                <a:srgbClr val="FFFF00"/>
              </a:solidFill>
            </a:endParaRPr>
          </a:p>
          <a:p>
            <a:r>
              <a:rPr lang="uk-UA" b="1">
                <a:solidFill>
                  <a:srgbClr val="FFFF00"/>
                </a:solidFill>
              </a:rPr>
              <a:t> чистота або забрудненість вод,    повітря, ґрунтів;</a:t>
            </a:r>
          </a:p>
          <a:p>
            <a:endParaRPr lang="uk-UA" b="1">
              <a:solidFill>
                <a:srgbClr val="FFFF00"/>
              </a:solidFill>
            </a:endParaRPr>
          </a:p>
          <a:p>
            <a:r>
              <a:rPr lang="uk-UA" b="1">
                <a:solidFill>
                  <a:srgbClr val="FFFF00"/>
                </a:solidFill>
              </a:rPr>
              <a:t> порядок в соціально-політичному житті суспільства, економіці країни.</a:t>
            </a:r>
            <a:endParaRPr lang="ru-RU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64500" cy="792163"/>
          </a:xfrm>
        </p:spPr>
        <p:txBody>
          <a:bodyPr/>
          <a:lstStyle/>
          <a:p>
            <a:r>
              <a:rPr lang="uk-UA" sz="4800" b="1" u="sng">
                <a:solidFill>
                  <a:srgbClr val="0000FF"/>
                </a:solidFill>
              </a:rPr>
              <a:t>Висновок:</a:t>
            </a:r>
            <a:r>
              <a:rPr lang="uk-UA"/>
              <a:t> </a:t>
            </a:r>
            <a:endParaRPr lang="ru-RU" sz="36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29600" cy="4895850"/>
          </a:xfrm>
          <a:solidFill>
            <a:srgbClr val="FFFFCC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sz="3600" b="1"/>
              <a:t>основні проблеми:</a:t>
            </a:r>
            <a:endParaRPr lang="uk-UA" sz="4000" b="1"/>
          </a:p>
          <a:p>
            <a:pPr>
              <a:lnSpc>
                <a:spcPct val="90000"/>
              </a:lnSpc>
            </a:pPr>
            <a:r>
              <a:rPr lang="uk-UA">
                <a:solidFill>
                  <a:srgbClr val="FF3300"/>
                </a:solidFill>
              </a:rPr>
              <a:t> </a:t>
            </a:r>
            <a:r>
              <a:rPr lang="uk-UA" sz="3600" b="1">
                <a:solidFill>
                  <a:srgbClr val="FF3300"/>
                </a:solidFill>
              </a:rPr>
              <a:t>забруднення повітря;</a:t>
            </a:r>
          </a:p>
          <a:p>
            <a:pPr>
              <a:lnSpc>
                <a:spcPct val="90000"/>
              </a:lnSpc>
            </a:pPr>
            <a:r>
              <a:rPr lang="uk-UA" sz="3600" b="1">
                <a:solidFill>
                  <a:srgbClr val="FF3300"/>
                </a:solidFill>
              </a:rPr>
              <a:t> забруднення вод;</a:t>
            </a:r>
          </a:p>
          <a:p>
            <a:pPr>
              <a:lnSpc>
                <a:spcPct val="90000"/>
              </a:lnSpc>
            </a:pPr>
            <a:r>
              <a:rPr lang="uk-UA" sz="3600" b="1">
                <a:solidFill>
                  <a:srgbClr val="FF3300"/>
                </a:solidFill>
              </a:rPr>
              <a:t> забруднення морів і океанів;</a:t>
            </a:r>
          </a:p>
          <a:p>
            <a:pPr>
              <a:lnSpc>
                <a:spcPct val="90000"/>
              </a:lnSpc>
            </a:pPr>
            <a:r>
              <a:rPr lang="uk-UA" sz="3600" b="1">
                <a:solidFill>
                  <a:srgbClr val="FF3300"/>
                </a:solidFill>
              </a:rPr>
              <a:t> забруднення територій;</a:t>
            </a:r>
          </a:p>
          <a:p>
            <a:pPr>
              <a:lnSpc>
                <a:spcPct val="90000"/>
              </a:lnSpc>
            </a:pPr>
            <a:r>
              <a:rPr lang="uk-UA" sz="3600" b="1">
                <a:solidFill>
                  <a:srgbClr val="FF3300"/>
                </a:solidFill>
              </a:rPr>
              <a:t> військові конфлікти;</a:t>
            </a:r>
          </a:p>
          <a:p>
            <a:pPr>
              <a:lnSpc>
                <a:spcPct val="90000"/>
              </a:lnSpc>
            </a:pPr>
            <a:r>
              <a:rPr lang="uk-UA" sz="3600" b="1">
                <a:solidFill>
                  <a:srgbClr val="FF3300"/>
                </a:solidFill>
              </a:rPr>
              <a:t> розповсюдження СНІДу;</a:t>
            </a:r>
          </a:p>
          <a:p>
            <a:pPr>
              <a:lnSpc>
                <a:spcPct val="90000"/>
              </a:lnSpc>
            </a:pPr>
            <a:r>
              <a:rPr lang="uk-UA" sz="3600" b="1">
                <a:solidFill>
                  <a:srgbClr val="FF3300"/>
                </a:solidFill>
              </a:rPr>
              <a:t> розповсюдження наркоманії.</a:t>
            </a:r>
            <a:endParaRPr lang="ru-RU" sz="3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1" y="1341438"/>
            <a:ext cx="7820050" cy="1511300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dirty="0"/>
              <a:t> </a:t>
            </a:r>
            <a:r>
              <a:rPr lang="uk-UA" sz="3200" u="sng" dirty="0">
                <a:solidFill>
                  <a:srgbClr val="CC3300"/>
                </a:solidFill>
              </a:rPr>
              <a:t>Водні ресурси</a:t>
            </a:r>
            <a:r>
              <a:rPr lang="uk-UA" sz="2800" dirty="0"/>
              <a:t> </a:t>
            </a:r>
            <a:r>
              <a:rPr lang="uk-UA" sz="2800" dirty="0">
                <a:solidFill>
                  <a:srgbClr val="CC3300"/>
                </a:solidFill>
              </a:rPr>
              <a:t>–</a:t>
            </a:r>
            <a:r>
              <a:rPr lang="uk-UA" sz="2800" dirty="0"/>
              <a:t> поверхневі і підземні води, які використовуються або можуть використовуватись в господарській діяльності людини.</a:t>
            </a:r>
            <a:r>
              <a:rPr lang="uk-UA" sz="4000" dirty="0"/>
              <a:t> </a:t>
            </a:r>
            <a:endParaRPr lang="ru-RU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000504"/>
            <a:ext cx="7964514" cy="1800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u="sng" dirty="0">
                <a:solidFill>
                  <a:srgbClr val="CC3300"/>
                </a:solidFill>
                <a:latin typeface="Georgia" pitchFamily="18" charset="0"/>
              </a:rPr>
              <a:t>Ресурси світового океану</a:t>
            </a:r>
            <a:r>
              <a:rPr lang="uk-UA" sz="2800" dirty="0">
                <a:latin typeface="Georgia" pitchFamily="18" charset="0"/>
              </a:rPr>
              <a:t> </a:t>
            </a:r>
            <a:r>
              <a:rPr lang="uk-UA" sz="2800" dirty="0">
                <a:solidFill>
                  <a:srgbClr val="CC3300"/>
                </a:solidFill>
                <a:latin typeface="Georgia" pitchFamily="18" charset="0"/>
              </a:rPr>
              <a:t>–</a:t>
            </a:r>
            <a:r>
              <a:rPr lang="uk-UA" sz="2800" dirty="0">
                <a:latin typeface="Georgia" pitchFamily="18" charset="0"/>
              </a:rPr>
              <a:t> сукупність </a:t>
            </a:r>
            <a:endParaRPr lang="en-US" sz="2800" dirty="0"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z="2800" dirty="0">
                <a:latin typeface="Georgia" pitchFamily="18" charset="0"/>
              </a:rPr>
              <a:t>біологічних, мінеральних солей та </a:t>
            </a:r>
          </a:p>
          <a:p>
            <a:pPr>
              <a:buFont typeface="Wingdings" pitchFamily="2" charset="2"/>
              <a:buNone/>
            </a:pPr>
            <a:r>
              <a:rPr lang="uk-UA" sz="2800" dirty="0">
                <a:latin typeface="Georgia" pitchFamily="18" charset="0"/>
              </a:rPr>
              <a:t>прісної води, що міститься у Світовому океані. 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2881" t="8398" b="3146"/>
          <a:stretch>
            <a:fillRect/>
          </a:stretch>
        </p:blipFill>
        <p:spPr bwMode="auto">
          <a:xfrm>
            <a:off x="0" y="333375"/>
            <a:ext cx="9144000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00108"/>
            <a:ext cx="7239000" cy="1143000"/>
          </a:xfrm>
        </p:spPr>
        <p:txBody>
          <a:bodyPr/>
          <a:lstStyle/>
          <a:p>
            <a:pPr algn="ctr"/>
            <a:r>
              <a:rPr lang="uk-UA" sz="3200" dirty="0"/>
              <a:t>Вода – одна з найпоширеніших речовин у</a:t>
            </a:r>
            <a:r>
              <a:rPr lang="uk-UA" dirty="0"/>
              <a:t> </a:t>
            </a:r>
            <a:r>
              <a:rPr lang="uk-UA" sz="3200" dirty="0"/>
              <a:t>природі:</a:t>
            </a:r>
            <a:endParaRPr lang="ru-RU" sz="3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uk-UA" sz="2800" dirty="0" smtClean="0"/>
          </a:p>
          <a:p>
            <a:pPr>
              <a:buFont typeface="Wingdings" pitchFamily="2" charset="2"/>
              <a:buNone/>
            </a:pPr>
            <a:endParaRPr lang="uk-UA" sz="2800" dirty="0" smtClean="0"/>
          </a:p>
          <a:p>
            <a:pPr>
              <a:buFont typeface="Wingdings" pitchFamily="2" charset="2"/>
              <a:buNone/>
            </a:pPr>
            <a:endParaRPr lang="uk-UA" sz="2800" dirty="0" smtClean="0"/>
          </a:p>
          <a:p>
            <a:pPr>
              <a:buFont typeface="Wingdings" pitchFamily="2" charset="2"/>
              <a:buNone/>
            </a:pPr>
            <a:r>
              <a:rPr lang="uk-UA" sz="2800" dirty="0" smtClean="0"/>
              <a:t>Площа </a:t>
            </a:r>
            <a:r>
              <a:rPr lang="uk-UA" sz="2800" dirty="0"/>
              <a:t>всіх внутрішніх вод становить –</a:t>
            </a:r>
            <a:r>
              <a:rPr lang="uk-UA" dirty="0"/>
              <a:t> </a:t>
            </a:r>
            <a:r>
              <a:rPr lang="uk-UA" sz="2800" dirty="0"/>
              <a:t>3%</a:t>
            </a:r>
          </a:p>
          <a:p>
            <a:pPr>
              <a:buFont typeface="Wingdings" pitchFamily="2" charset="2"/>
              <a:buNone/>
            </a:pPr>
            <a:endParaRPr lang="uk-UA" sz="2800" dirty="0"/>
          </a:p>
          <a:p>
            <a:pPr>
              <a:buFont typeface="Wingdings" pitchFamily="2" charset="2"/>
              <a:buNone/>
            </a:pPr>
            <a:r>
              <a:rPr lang="uk-UA" sz="2800" dirty="0" smtClean="0"/>
              <a:t>Світовий </a:t>
            </a:r>
            <a:r>
              <a:rPr lang="uk-UA" sz="2800" dirty="0"/>
              <a:t>океан – 71% або 361 млн.</a:t>
            </a:r>
          </a:p>
          <a:p>
            <a:pPr>
              <a:buFont typeface="Wingdings" pitchFamily="2" charset="2"/>
              <a:buNone/>
            </a:pPr>
            <a:endParaRPr lang="uk-UA" sz="2800" dirty="0"/>
          </a:p>
          <a:p>
            <a:pPr>
              <a:buFont typeface="Wingdings" pitchFamily="2" charset="2"/>
              <a:buNone/>
            </a:pPr>
            <a:r>
              <a:rPr lang="uk-UA" sz="2800" dirty="0"/>
              <a:t>Льодовики – 10%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62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— це ті, які конче потрібні для існування людини (вода, повітря, земля, їжа).</a:t>
            </a:r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2285984" y="642918"/>
            <a:ext cx="4676775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u="none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Первинні</a:t>
            </a:r>
            <a:r>
              <a:rPr lang="ru-RU" sz="3600" u="none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ru-RU" sz="3600" u="none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ресурси</a:t>
            </a:r>
            <a:r>
              <a:rPr lang="ru-RU" sz="3600" u="none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05200"/>
            <a:ext cx="1981200" cy="132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5029200"/>
            <a:ext cx="1828800" cy="137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352800"/>
            <a:ext cx="1752600" cy="142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5029200"/>
            <a:ext cx="2057400" cy="1281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8085138" cy="895350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Незважаючи на великі світові запаси води: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rgbClr val="00FF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844675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-</a:t>
            </a:r>
            <a:r>
              <a:rPr lang="uk-UA" dirty="0"/>
              <a:t> прісна вода становить – 2,5%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>
                <a:solidFill>
                  <a:srgbClr val="00FF00"/>
                </a:solidFill>
              </a:rPr>
              <a:t>      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</a:t>
            </a:r>
            <a:r>
              <a:rPr lang="uk-UA" dirty="0"/>
              <a:t>- </a:t>
            </a:r>
            <a:r>
              <a:rPr lang="uk-UA" dirty="0" smtClean="0"/>
              <a:t>2,3% </a:t>
            </a:r>
            <a:r>
              <a:rPr lang="uk-UA" dirty="0"/>
              <a:t>законсервовано в льодовиках.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00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dirty="0"/>
              <a:t>- використовуються тільки 0,0002%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>
                <a:solidFill>
                  <a:srgbClr val="FFFF66"/>
                </a:solidFill>
              </a:rPr>
              <a:t>Одним з найбільших споживачів</a:t>
            </a:r>
            <a:r>
              <a:rPr lang="uk-UA">
                <a:solidFill>
                  <a:srgbClr val="FFFF66"/>
                </a:solidFill>
              </a:rPr>
              <a:t> </a:t>
            </a:r>
            <a:r>
              <a:rPr lang="uk-UA" sz="3200">
                <a:solidFill>
                  <a:srgbClr val="FFFF66"/>
                </a:solidFill>
              </a:rPr>
              <a:t>води є сільське господарство</a:t>
            </a:r>
            <a:endParaRPr lang="ru-RU" sz="3200">
              <a:solidFill>
                <a:srgbClr val="FFFF66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400" dirty="0">
                <a:solidFill>
                  <a:srgbClr val="FF3300"/>
                </a:solidFill>
              </a:rPr>
              <a:t>Так на вирощування 1 т: </a:t>
            </a:r>
          </a:p>
          <a:p>
            <a:pPr>
              <a:buFont typeface="Wingdings" pitchFamily="2" charset="2"/>
              <a:buNone/>
            </a:pPr>
            <a:r>
              <a:rPr lang="uk-UA" sz="2400" dirty="0">
                <a:solidFill>
                  <a:srgbClr val="FF3300"/>
                </a:solidFill>
              </a:rPr>
              <a:t>цукрового буряка витрачають-130-160 м води.</a:t>
            </a:r>
          </a:p>
          <a:p>
            <a:pPr>
              <a:buFont typeface="Wingdings" pitchFamily="2" charset="2"/>
              <a:buNone/>
            </a:pPr>
            <a:r>
              <a:rPr lang="uk-UA" sz="2400" dirty="0">
                <a:solidFill>
                  <a:srgbClr val="FF3300"/>
                </a:solidFill>
              </a:rPr>
              <a:t>Пшениці – 800-1200 м</a:t>
            </a:r>
            <a:r>
              <a:rPr lang="en-US" sz="2400" baseline="30000" dirty="0">
                <a:solidFill>
                  <a:srgbClr val="FF3300"/>
                </a:solidFill>
              </a:rPr>
              <a:t>3</a:t>
            </a:r>
            <a:r>
              <a:rPr lang="uk-UA" sz="2400" dirty="0">
                <a:solidFill>
                  <a:srgbClr val="FF3300"/>
                </a:solidFill>
              </a:rPr>
              <a:t> води;</a:t>
            </a:r>
          </a:p>
          <a:p>
            <a:pPr>
              <a:buFont typeface="Wingdings" pitchFamily="2" charset="2"/>
              <a:buNone/>
            </a:pPr>
            <a:r>
              <a:rPr lang="uk-UA" sz="2400" dirty="0">
                <a:solidFill>
                  <a:srgbClr val="FF3300"/>
                </a:solidFill>
              </a:rPr>
              <a:t>Бавовнику-сирцю – 4000-5000 м</a:t>
            </a:r>
            <a:r>
              <a:rPr lang="en-US" sz="2400" baseline="30000" dirty="0">
                <a:solidFill>
                  <a:srgbClr val="FF3300"/>
                </a:solidFill>
              </a:rPr>
              <a:t>3</a:t>
            </a:r>
            <a:r>
              <a:rPr lang="uk-UA" sz="2400" dirty="0">
                <a:solidFill>
                  <a:srgbClr val="FF3300"/>
                </a:solidFill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uk-UA" sz="2400" dirty="0">
                <a:solidFill>
                  <a:srgbClr val="FF3300"/>
                </a:solidFill>
              </a:rPr>
              <a:t>Рису – 5000-7000</a:t>
            </a:r>
            <a:r>
              <a:rPr lang="uk-UA" sz="2000" dirty="0">
                <a:solidFill>
                  <a:srgbClr val="FF3300"/>
                </a:solidFill>
              </a:rPr>
              <a:t> </a:t>
            </a:r>
            <a:r>
              <a:rPr lang="uk-UA" sz="2400" dirty="0">
                <a:solidFill>
                  <a:srgbClr val="FF3300"/>
                </a:solidFill>
              </a:rPr>
              <a:t>м</a:t>
            </a:r>
            <a:r>
              <a:rPr lang="en-US" sz="2400" baseline="30000" dirty="0">
                <a:solidFill>
                  <a:srgbClr val="FF3300"/>
                </a:solidFill>
              </a:rPr>
              <a:t>3</a:t>
            </a:r>
            <a:endParaRPr lang="uk-UA" sz="2400" baseline="30000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</a:pPr>
            <a:endParaRPr lang="uk-UA" sz="2400" baseline="30000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2400" dirty="0">
                <a:solidFill>
                  <a:srgbClr val="FF3300"/>
                </a:solidFill>
              </a:rPr>
              <a:t>Промисловість: 1т аміаку потребує 1000м</a:t>
            </a:r>
            <a:r>
              <a:rPr lang="en-US" sz="2400" baseline="30000" dirty="0">
                <a:solidFill>
                  <a:srgbClr val="FF3300"/>
                </a:solidFill>
              </a:rPr>
              <a:t>3</a:t>
            </a:r>
            <a:endParaRPr lang="uk-UA" sz="2400" baseline="30000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2400" dirty="0">
                <a:solidFill>
                  <a:srgbClr val="FF3300"/>
                </a:solidFill>
              </a:rPr>
              <a:t>1т бавовняної тканини - 250м</a:t>
            </a:r>
            <a:r>
              <a:rPr lang="en-US" sz="2400" baseline="30000" dirty="0">
                <a:solidFill>
                  <a:srgbClr val="FF3300"/>
                </a:solidFill>
              </a:rPr>
              <a:t>3</a:t>
            </a:r>
            <a:endParaRPr lang="uk-UA" sz="2400" baseline="30000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4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0825" y="188913"/>
            <a:ext cx="8893175" cy="6669087"/>
            <a:chOff x="158" y="119"/>
            <a:chExt cx="5444" cy="4274"/>
          </a:xfrm>
        </p:grpSpPr>
        <p:graphicFrame>
          <p:nvGraphicFramePr>
            <p:cNvPr id="46082" name="Organization Chart 2"/>
            <p:cNvGraphicFramePr>
              <a:graphicFrameLocks/>
            </p:cNvGraphicFramePr>
            <p:nvPr/>
          </p:nvGraphicFramePr>
          <p:xfrm>
            <a:off x="158" y="119"/>
            <a:ext cx="5444" cy="1270"/>
          </p:xfrm>
          <a:graphic>
            <a:graphicData uri="http://schemas.openxmlformats.org/drawingml/2006/compatibility">
              <com:legacyDrawing xmlns:com="http://schemas.openxmlformats.org/drawingml/2006/compatibility" spid="_x0000_s28674"/>
            </a:graphicData>
          </a:graphic>
        </p:graphicFrame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204" y="1525"/>
              <a:ext cx="5398" cy="2868"/>
              <a:chOff x="204" y="1525"/>
              <a:chExt cx="5398" cy="2868"/>
            </a:xfrm>
          </p:grpSpPr>
          <p:sp>
            <p:nvSpPr>
              <p:cNvPr id="46091" name="Text Box 11"/>
              <p:cNvSpPr txBox="1">
                <a:spLocks noChangeArrowheads="1"/>
              </p:cNvSpPr>
              <p:nvPr/>
            </p:nvSpPr>
            <p:spPr bwMode="auto">
              <a:xfrm>
                <a:off x="204" y="1525"/>
                <a:ext cx="1497" cy="523"/>
              </a:xfrm>
              <a:prstGeom prst="rect">
                <a:avLst/>
              </a:prstGeom>
              <a:solidFill>
                <a:srgbClr val="3366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u="none">
                    <a:latin typeface="Arial" charset="0"/>
                  </a:rPr>
                  <a:t>Запаси нафти та газу</a:t>
                </a:r>
              </a:p>
            </p:txBody>
          </p:sp>
          <p:sp>
            <p:nvSpPr>
              <p:cNvPr id="46092" name="Text Box 12"/>
              <p:cNvSpPr txBox="1">
                <a:spLocks noChangeArrowheads="1"/>
              </p:cNvSpPr>
              <p:nvPr/>
            </p:nvSpPr>
            <p:spPr bwMode="auto">
              <a:xfrm>
                <a:off x="204" y="2069"/>
                <a:ext cx="1497" cy="1454"/>
              </a:xfrm>
              <a:prstGeom prst="rect">
                <a:avLst/>
              </a:prstGeom>
              <a:solidFill>
                <a:srgbClr val="3366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u="none">
                    <a:latin typeface="Arial" charset="0"/>
                  </a:rPr>
                  <a:t>Розсипи родовищ алмазів, золота, платини, титану </a:t>
                </a:r>
              </a:p>
            </p:txBody>
          </p:sp>
          <p:sp>
            <p:nvSpPr>
              <p:cNvPr id="46093" name="Text Box 13"/>
              <p:cNvSpPr txBox="1">
                <a:spLocks noChangeArrowheads="1"/>
              </p:cNvSpPr>
              <p:nvPr/>
            </p:nvSpPr>
            <p:spPr bwMode="auto">
              <a:xfrm>
                <a:off x="204" y="2730"/>
                <a:ext cx="1497" cy="523"/>
              </a:xfrm>
              <a:prstGeom prst="rect">
                <a:avLst/>
              </a:prstGeom>
              <a:solidFill>
                <a:srgbClr val="3366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u="none">
                    <a:latin typeface="Arial" charset="0"/>
                  </a:rPr>
                  <a:t>Залізоманганові конкреції</a:t>
                </a:r>
              </a:p>
            </p:txBody>
          </p:sp>
          <p:sp>
            <p:nvSpPr>
              <p:cNvPr id="46094" name="Text Box 14"/>
              <p:cNvSpPr txBox="1">
                <a:spLocks noChangeArrowheads="1"/>
              </p:cNvSpPr>
              <p:nvPr/>
            </p:nvSpPr>
            <p:spPr bwMode="auto">
              <a:xfrm>
                <a:off x="204" y="3266"/>
                <a:ext cx="1497" cy="291"/>
              </a:xfrm>
              <a:prstGeom prst="rect">
                <a:avLst/>
              </a:prstGeom>
              <a:solidFill>
                <a:srgbClr val="3366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u="none">
                    <a:latin typeface="Arial" charset="0"/>
                  </a:rPr>
                  <a:t>фосфорити</a:t>
                </a:r>
              </a:p>
            </p:txBody>
          </p:sp>
          <p:sp>
            <p:nvSpPr>
              <p:cNvPr id="46095" name="Text Box 15"/>
              <p:cNvSpPr txBox="1">
                <a:spLocks noChangeArrowheads="1"/>
              </p:cNvSpPr>
              <p:nvPr/>
            </p:nvSpPr>
            <p:spPr bwMode="auto">
              <a:xfrm>
                <a:off x="204" y="3637"/>
                <a:ext cx="1497" cy="756"/>
              </a:xfrm>
              <a:prstGeom prst="rect">
                <a:avLst/>
              </a:prstGeom>
              <a:solidFill>
                <a:srgbClr val="3366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u="none" dirty="0">
                    <a:latin typeface="Arial" charset="0"/>
                  </a:rPr>
                  <a:t>Запаси питної води на шельфі	</a:t>
                </a:r>
              </a:p>
            </p:txBody>
          </p:sp>
          <p:sp>
            <p:nvSpPr>
              <p:cNvPr id="46096" name="Text Box 16"/>
              <p:cNvSpPr txBox="1">
                <a:spLocks noChangeArrowheads="1"/>
              </p:cNvSpPr>
              <p:nvPr/>
            </p:nvSpPr>
            <p:spPr bwMode="auto">
              <a:xfrm>
                <a:off x="2154" y="1570"/>
                <a:ext cx="1497" cy="756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u="none">
                    <a:solidFill>
                      <a:srgbClr val="000000"/>
                    </a:solidFill>
                    <a:latin typeface="Arial" charset="0"/>
                  </a:rPr>
                  <a:t>Морський і океанічний промисел:</a:t>
                </a:r>
              </a:p>
            </p:txBody>
          </p:sp>
          <p:sp>
            <p:nvSpPr>
              <p:cNvPr id="46097" name="Text Box 17"/>
              <p:cNvSpPr txBox="1">
                <a:spLocks noChangeArrowheads="1"/>
              </p:cNvSpPr>
              <p:nvPr/>
            </p:nvSpPr>
            <p:spPr bwMode="auto">
              <a:xfrm>
                <a:off x="2154" y="2296"/>
                <a:ext cx="1497" cy="1803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u="none">
                    <a:solidFill>
                      <a:srgbClr val="000000"/>
                    </a:solidFill>
                    <a:latin typeface="Arial" charset="0"/>
                  </a:rPr>
                  <a:t>риби</a:t>
                </a:r>
                <a:r>
                  <a:rPr lang="uk-UA" u="none">
                    <a:latin typeface="Arial" charset="0"/>
                  </a:rPr>
                  <a:t> </a:t>
                </a:r>
                <a:r>
                  <a:rPr lang="uk-UA" u="none">
                    <a:solidFill>
                      <a:srgbClr val="000000"/>
                    </a:solidFill>
                    <a:latin typeface="Arial" charset="0"/>
                  </a:rPr>
                  <a:t>безхребетних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uk-UA" u="none">
                    <a:solidFill>
                      <a:srgbClr val="000000"/>
                    </a:solidFill>
                    <a:latin typeface="Arial" charset="0"/>
                  </a:rPr>
                  <a:t>водоростей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uk-UA" u="none">
                    <a:solidFill>
                      <a:srgbClr val="000000"/>
                    </a:solidFill>
                    <a:latin typeface="Arial" charset="0"/>
                  </a:rPr>
                  <a:t>морських ссавців</a:t>
                </a:r>
                <a:r>
                  <a:rPr lang="uk-UA" u="none">
                    <a:latin typeface="Arial" charset="0"/>
                  </a:rPr>
                  <a:t> </a:t>
                </a:r>
              </a:p>
              <a:p>
                <a:pPr algn="ctr">
                  <a:spcBef>
                    <a:spcPct val="50000"/>
                  </a:spcBef>
                </a:pPr>
                <a:endParaRPr lang="uk-UA" u="none">
                  <a:latin typeface="Arial" charset="0"/>
                </a:endParaRPr>
              </a:p>
            </p:txBody>
          </p:sp>
          <p:sp>
            <p:nvSpPr>
              <p:cNvPr id="46098" name="Text Box 18"/>
              <p:cNvSpPr txBox="1">
                <a:spLocks noChangeArrowheads="1"/>
              </p:cNvSpPr>
              <p:nvPr/>
            </p:nvSpPr>
            <p:spPr bwMode="auto">
              <a:xfrm>
                <a:off x="4105" y="1570"/>
                <a:ext cx="1497" cy="989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u="none">
                    <a:latin typeface="Arial" charset="0"/>
                  </a:rPr>
                  <a:t>Енергія морських та океанічних течій</a:t>
                </a:r>
              </a:p>
            </p:txBody>
          </p:sp>
          <p:sp>
            <p:nvSpPr>
              <p:cNvPr id="46099" name="Text Box 19"/>
              <p:cNvSpPr txBox="1">
                <a:spLocks noChangeArrowheads="1"/>
              </p:cNvSpPr>
              <p:nvPr/>
            </p:nvSpPr>
            <p:spPr bwMode="auto">
              <a:xfrm>
                <a:off x="4105" y="2069"/>
                <a:ext cx="1497" cy="523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u="none">
                    <a:latin typeface="Arial" charset="0"/>
                  </a:rPr>
                  <a:t>Енергія припливів</a:t>
                </a:r>
              </a:p>
            </p:txBody>
          </p:sp>
          <p:sp>
            <p:nvSpPr>
              <p:cNvPr id="46100" name="Text Box 20"/>
              <p:cNvSpPr txBox="1">
                <a:spLocks noChangeArrowheads="1"/>
              </p:cNvSpPr>
              <p:nvPr/>
            </p:nvSpPr>
            <p:spPr bwMode="auto">
              <a:xfrm>
                <a:off x="4105" y="2387"/>
                <a:ext cx="1497" cy="523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u="none">
                    <a:latin typeface="Arial" charset="0"/>
                  </a:rPr>
                  <a:t>Хвильова енергія</a:t>
                </a:r>
              </a:p>
            </p:txBody>
          </p:sp>
          <p:sp>
            <p:nvSpPr>
              <p:cNvPr id="46101" name="Text Box 21"/>
              <p:cNvSpPr txBox="1">
                <a:spLocks noChangeArrowheads="1"/>
              </p:cNvSpPr>
              <p:nvPr/>
            </p:nvSpPr>
            <p:spPr bwMode="auto">
              <a:xfrm>
                <a:off x="4105" y="2750"/>
                <a:ext cx="1497" cy="291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u="none">
                    <a:latin typeface="Arial" charset="0"/>
                  </a:rPr>
                  <a:t>Енергія вітру</a:t>
                </a:r>
              </a:p>
            </p:txBody>
          </p:sp>
          <p:sp>
            <p:nvSpPr>
              <p:cNvPr id="46102" name="Text Box 22"/>
              <p:cNvSpPr txBox="1">
                <a:spLocks noChangeArrowheads="1"/>
              </p:cNvSpPr>
              <p:nvPr/>
            </p:nvSpPr>
            <p:spPr bwMode="auto">
              <a:xfrm>
                <a:off x="4105" y="3113"/>
                <a:ext cx="1497" cy="989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u="none">
                    <a:latin typeface="Arial" charset="0"/>
                  </a:rPr>
                  <a:t>Термоенергетичний потенціал водних мас</a:t>
                </a:r>
              </a:p>
            </p:txBody>
          </p:sp>
        </p:grp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371600"/>
          </a:xfrm>
        </p:spPr>
        <p:txBody>
          <a:bodyPr/>
          <a:lstStyle/>
          <a:p>
            <a:r>
              <a:rPr lang="uk-UA" sz="3200">
                <a:solidFill>
                  <a:srgbClr val="CC3300"/>
                </a:solidFill>
              </a:rPr>
              <a:t>Загальна маса живих організмів</a:t>
            </a:r>
            <a:r>
              <a:rPr lang="uk-UA">
                <a:solidFill>
                  <a:srgbClr val="CC3300"/>
                </a:solidFill>
              </a:rPr>
              <a:t> </a:t>
            </a:r>
            <a:br>
              <a:rPr lang="uk-UA">
                <a:solidFill>
                  <a:srgbClr val="CC3300"/>
                </a:solidFill>
              </a:rPr>
            </a:br>
            <a:r>
              <a:rPr lang="uk-UA" sz="3200">
                <a:solidFill>
                  <a:srgbClr val="CC3300"/>
                </a:solidFill>
              </a:rPr>
              <a:t>становить</a:t>
            </a:r>
            <a:r>
              <a:rPr lang="uk-UA">
                <a:solidFill>
                  <a:srgbClr val="CC3300"/>
                </a:solidFill>
              </a:rPr>
              <a:t> </a:t>
            </a:r>
            <a:r>
              <a:rPr lang="uk-UA" sz="3200">
                <a:solidFill>
                  <a:srgbClr val="CC3300"/>
                </a:solidFill>
              </a:rPr>
              <a:t>–</a:t>
            </a:r>
            <a:r>
              <a:rPr lang="uk-UA">
                <a:solidFill>
                  <a:srgbClr val="CC3300"/>
                </a:solidFill>
              </a:rPr>
              <a:t> </a:t>
            </a:r>
            <a:r>
              <a:rPr lang="uk-UA" sz="3200">
                <a:solidFill>
                  <a:srgbClr val="CC3300"/>
                </a:solidFill>
              </a:rPr>
              <a:t>35 млрд. т</a:t>
            </a:r>
            <a:endParaRPr lang="ru-RU" sz="3200">
              <a:solidFill>
                <a:srgbClr val="CC33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02588" cy="1735138"/>
          </a:xfrm>
        </p:spPr>
        <p:txBody>
          <a:bodyPr>
            <a:normAutofit lnSpcReduction="10000"/>
          </a:bodyPr>
          <a:lstStyle/>
          <a:p>
            <a:pPr indent="466725">
              <a:lnSpc>
                <a:spcPct val="90000"/>
              </a:lnSpc>
              <a:buFont typeface="Wingdings" pitchFamily="2" charset="2"/>
              <a:buNone/>
            </a:pPr>
            <a:r>
              <a:rPr lang="uk-UA" sz="2800">
                <a:solidFill>
                  <a:schemeClr val="folHlink"/>
                </a:solidFill>
              </a:rPr>
              <a:t>Вилов риби становить – 200 млн. т</a:t>
            </a:r>
            <a:r>
              <a:rPr lang="uk-UA">
                <a:solidFill>
                  <a:schemeClr val="folHlink"/>
                </a:solidFill>
              </a:rPr>
              <a:t> </a:t>
            </a:r>
          </a:p>
          <a:p>
            <a:pPr indent="466725">
              <a:lnSpc>
                <a:spcPct val="90000"/>
              </a:lnSpc>
              <a:buFont typeface="Wingdings" pitchFamily="2" charset="2"/>
              <a:buNone/>
            </a:pPr>
            <a:r>
              <a:rPr lang="uk-UA" sz="2800">
                <a:solidFill>
                  <a:schemeClr val="folHlink"/>
                </a:solidFill>
              </a:rPr>
              <a:t>90% вилову риби відбувається на шельфі.</a:t>
            </a:r>
          </a:p>
          <a:p>
            <a:pPr indent="466725"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solidFill>
                <a:schemeClr val="folHlink"/>
              </a:solidFill>
            </a:endParaRPr>
          </a:p>
          <a:p>
            <a:pPr indent="466725"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800">
                <a:solidFill>
                  <a:schemeClr val="folHlink"/>
                </a:solidFill>
              </a:rPr>
              <a:t>Найбільші рибопромислові країни світу:</a:t>
            </a:r>
            <a:r>
              <a:rPr lang="uk-UA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indent="466725" algn="ctr">
              <a:lnSpc>
                <a:spcPct val="90000"/>
              </a:lnSpc>
              <a:buFont typeface="Wingdings" pitchFamily="2" charset="2"/>
              <a:buNone/>
            </a:pP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611188" y="4365625"/>
            <a:ext cx="73453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Японія; Росія;  Чилі; Великобританія; </a:t>
            </a:r>
          </a:p>
          <a:p>
            <a:pPr algn="ctr"/>
            <a:r>
              <a:rPr lang="uk-UA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Індонезія; Китай,  США.</a:t>
            </a:r>
            <a:endParaRPr lang="ru-RU" sz="32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9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8820150" cy="866775"/>
          </a:xfrm>
        </p:spPr>
        <p:txBody>
          <a:bodyPr/>
          <a:lstStyle/>
          <a:p>
            <a:r>
              <a:rPr lang="uk-UA" sz="2800" b="1">
                <a:solidFill>
                  <a:srgbClr val="00FF00"/>
                </a:solidFill>
              </a:rPr>
              <a:t>Шельфова зона становить – 13млн. км</a:t>
            </a:r>
            <a:endParaRPr lang="ru-RU" sz="2800" b="1">
              <a:solidFill>
                <a:srgbClr val="00FF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8229600" cy="2527300"/>
          </a:xfrm>
        </p:spPr>
        <p:txBody>
          <a:bodyPr/>
          <a:lstStyle/>
          <a:p>
            <a:pPr>
              <a:buFontTx/>
              <a:buNone/>
            </a:pPr>
            <a:r>
              <a:rPr lang="uk-UA" sz="2800" b="1">
                <a:solidFill>
                  <a:srgbClr val="00FF00"/>
                </a:solidFill>
              </a:rPr>
              <a:t>- Запаси нафти – 0,3трлд.т;</a:t>
            </a:r>
          </a:p>
          <a:p>
            <a:pPr>
              <a:buFontTx/>
              <a:buNone/>
            </a:pPr>
            <a:r>
              <a:rPr lang="uk-UA" sz="2800" b="1">
                <a:solidFill>
                  <a:srgbClr val="00FF00"/>
                </a:solidFill>
              </a:rPr>
              <a:t>- Газу – 140млн. т.;</a:t>
            </a:r>
          </a:p>
          <a:p>
            <a:pPr>
              <a:buFontTx/>
              <a:buNone/>
            </a:pPr>
            <a:r>
              <a:rPr lang="uk-UA" sz="2800" b="1">
                <a:solidFill>
                  <a:srgbClr val="00FF00"/>
                </a:solidFill>
              </a:rPr>
              <a:t>- Світовий видобуток нафти становить ¼ від загального обсягу;</a:t>
            </a:r>
          </a:p>
          <a:p>
            <a:pPr>
              <a:buFontTx/>
              <a:buNone/>
            </a:pPr>
            <a:r>
              <a:rPr lang="uk-UA" sz="2800" b="1">
                <a:solidFill>
                  <a:srgbClr val="00FF00"/>
                </a:solidFill>
              </a:rPr>
              <a:t>- Світовий видобуток газу становить 1</a:t>
            </a:r>
            <a:r>
              <a:rPr lang="en-US" sz="2800" b="1">
                <a:solidFill>
                  <a:srgbClr val="00FF00"/>
                </a:solidFill>
              </a:rPr>
              <a:t>/10</a:t>
            </a:r>
            <a:r>
              <a:rPr lang="uk-UA" sz="2800" b="1">
                <a:solidFill>
                  <a:srgbClr val="00FF00"/>
                </a:solidFill>
              </a:rPr>
              <a:t>.</a:t>
            </a:r>
            <a:r>
              <a:rPr lang="uk-UA" sz="2800"/>
              <a:t>  </a:t>
            </a: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229600" cy="1371600"/>
          </a:xfrm>
        </p:spPr>
        <p:txBody>
          <a:bodyPr/>
          <a:lstStyle/>
          <a:p>
            <a:r>
              <a:rPr lang="uk-UA" sz="2800">
                <a:solidFill>
                  <a:schemeClr val="hlink"/>
                </a:solidFill>
              </a:rPr>
              <a:t>Найбільш інтенсивний видобуток</a:t>
            </a:r>
            <a:r>
              <a:rPr lang="uk-UA" sz="4000">
                <a:solidFill>
                  <a:schemeClr val="hlink"/>
                </a:solidFill>
              </a:rPr>
              <a:t> </a:t>
            </a:r>
            <a:r>
              <a:rPr lang="uk-UA" sz="2800">
                <a:solidFill>
                  <a:schemeClr val="hlink"/>
                </a:solidFill>
              </a:rPr>
              <a:t>ведеться:</a:t>
            </a:r>
            <a:endParaRPr lang="ru-RU" sz="2800">
              <a:solidFill>
                <a:schemeClr val="hlink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                             </a:t>
            </a:r>
            <a:endParaRPr lang="ru-RU" sz="2800">
              <a:solidFill>
                <a:srgbClr val="001010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9750" y="2060575"/>
            <a:ext cx="8134350" cy="3538538"/>
            <a:chOff x="340" y="1298"/>
            <a:chExt cx="5124" cy="2229"/>
          </a:xfrm>
        </p:grpSpPr>
        <p:sp>
          <p:nvSpPr>
            <p:cNvPr id="3072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515" y="3113"/>
              <a:ext cx="1932" cy="414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Перська затока</a:t>
              </a:r>
            </a:p>
          </p:txBody>
        </p:sp>
        <p:sp>
          <p:nvSpPr>
            <p:cNvPr id="3073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67" y="1298"/>
              <a:ext cx="2754" cy="414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Мексиканська затока</a:t>
              </a:r>
            </a:p>
          </p:txBody>
        </p:sp>
        <p:sp>
          <p:nvSpPr>
            <p:cNvPr id="3073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40" y="2478"/>
              <a:ext cx="2262" cy="414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Затока Маракайбо</a:t>
              </a:r>
            </a:p>
          </p:txBody>
        </p:sp>
        <p:sp>
          <p:nvSpPr>
            <p:cNvPr id="3073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334" y="2069"/>
              <a:ext cx="2130" cy="414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Каспійське море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7239000" cy="1143000"/>
          </a:xfrm>
        </p:spPr>
        <p:txBody>
          <a:bodyPr/>
          <a:lstStyle/>
          <a:p>
            <a:pPr algn="ctr"/>
            <a:r>
              <a:rPr lang="uk-UA" sz="3200" dirty="0"/>
              <a:t>Підводний видобуток вугілля на</a:t>
            </a:r>
            <a:r>
              <a:rPr lang="uk-UA" dirty="0"/>
              <a:t> </a:t>
            </a:r>
            <a:r>
              <a:rPr lang="uk-UA" sz="3200" dirty="0"/>
              <a:t>шельфі:</a:t>
            </a:r>
            <a:endParaRPr lang="ru-RU" sz="32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Великобританія</a:t>
            </a:r>
            <a:endParaRPr lang="uk-UA" dirty="0"/>
          </a:p>
          <a:p>
            <a:r>
              <a:rPr lang="uk-UA" dirty="0"/>
              <a:t>Японія</a:t>
            </a:r>
          </a:p>
          <a:p>
            <a:r>
              <a:rPr lang="uk-UA" dirty="0"/>
              <a:t>Канада</a:t>
            </a:r>
          </a:p>
          <a:p>
            <a:r>
              <a:rPr lang="uk-UA" dirty="0"/>
              <a:t>Австралія</a:t>
            </a:r>
          </a:p>
          <a:p>
            <a:r>
              <a:rPr lang="uk-UA" dirty="0"/>
              <a:t>Нова Зеландія</a:t>
            </a:r>
            <a:endParaRPr lang="ru-RU" dirty="0"/>
          </a:p>
          <a:p>
            <a:endParaRPr lang="uk-UA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7858180" cy="5162569"/>
          </a:xfrm>
        </p:spPr>
        <p:txBody>
          <a:bodyPr>
            <a:normAutofit/>
          </a:bodyPr>
          <a:lstStyle/>
          <a:p>
            <a:pPr algn="ctr"/>
            <a:r>
              <a:rPr lang="uk-UA" b="1" u="sng" dirty="0">
                <a:solidFill>
                  <a:srgbClr val="800080"/>
                </a:solidFill>
                <a:latin typeface="Times New Roman" pitchFamily="18" charset="0"/>
              </a:rPr>
              <a:t>Висновок:</a:t>
            </a:r>
            <a:r>
              <a:rPr lang="uk-UA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uk-UA" dirty="0" smtClean="0">
                <a:solidFill>
                  <a:srgbClr val="800080"/>
                </a:solidFill>
                <a:latin typeface="Times New Roman" pitchFamily="18" charset="0"/>
              </a:rPr>
              <a:t/>
            </a:r>
            <a:br>
              <a:rPr lang="uk-UA" dirty="0" smtClean="0">
                <a:solidFill>
                  <a:srgbClr val="800080"/>
                </a:solidFill>
                <a:latin typeface="Times New Roman" pitchFamily="18" charset="0"/>
              </a:rPr>
            </a:br>
            <a:r>
              <a:rPr lang="uk-UA" dirty="0" smtClean="0">
                <a:solidFill>
                  <a:srgbClr val="800080"/>
                </a:solidFill>
                <a:latin typeface="Times New Roman" pitchFamily="18" charset="0"/>
              </a:rPr>
              <a:t/>
            </a:r>
            <a:br>
              <a:rPr lang="uk-UA" dirty="0" smtClean="0">
                <a:solidFill>
                  <a:srgbClr val="800080"/>
                </a:solidFill>
                <a:latin typeface="Times New Roman" pitchFamily="18" charset="0"/>
              </a:rPr>
            </a:br>
            <a:r>
              <a:rPr lang="uk-UA" dirty="0">
                <a:solidFill>
                  <a:srgbClr val="800080"/>
                </a:solidFill>
                <a:latin typeface="Times New Roman" pitchFamily="18" charset="0"/>
              </a:rPr>
              <a:t/>
            </a:r>
            <a:br>
              <a:rPr lang="uk-UA" dirty="0">
                <a:solidFill>
                  <a:srgbClr val="800080"/>
                </a:solidFill>
                <a:latin typeface="Times New Roman" pitchFamily="18" charset="0"/>
              </a:rPr>
            </a:br>
            <a:r>
              <a:rPr lang="uk-UA" sz="2800" dirty="0">
                <a:solidFill>
                  <a:srgbClr val="800080"/>
                </a:solidFill>
                <a:latin typeface="Times New Roman" pitchFamily="18" charset="0"/>
              </a:rPr>
              <a:t>Ресурси Світового океану – це скарбниця світових природних ресурсів в</a:t>
            </a:r>
            <a:r>
              <a:rPr lang="uk-UA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uk-UA" sz="2800" dirty="0">
                <a:solidFill>
                  <a:srgbClr val="800080"/>
                </a:solidFill>
                <a:latin typeface="Times New Roman" pitchFamily="18" charset="0"/>
              </a:rPr>
              <a:t>майбутньому. Адже морська вода містить всі</a:t>
            </a:r>
            <a:r>
              <a:rPr lang="uk-UA" sz="28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uk-UA" sz="2800" dirty="0">
                <a:solidFill>
                  <a:srgbClr val="800080"/>
                </a:solidFill>
                <a:latin typeface="Times New Roman" pitchFamily="18" charset="0"/>
              </a:rPr>
              <a:t>хімічні елементи, що є в таблиці </a:t>
            </a:r>
            <a:r>
              <a:rPr lang="uk-UA" sz="2800" dirty="0" err="1">
                <a:solidFill>
                  <a:srgbClr val="800080"/>
                </a:solidFill>
                <a:latin typeface="Times New Roman" pitchFamily="18" charset="0"/>
              </a:rPr>
              <a:t>Менделеєва</a:t>
            </a:r>
            <a:r>
              <a:rPr lang="uk-UA" sz="2800" dirty="0">
                <a:solidFill>
                  <a:srgbClr val="800080"/>
                </a:solidFill>
                <a:latin typeface="Times New Roman" pitchFamily="18" charset="0"/>
              </a:rPr>
              <a:t>. </a:t>
            </a:r>
            <a:br>
              <a:rPr lang="uk-UA" sz="2800" dirty="0">
                <a:solidFill>
                  <a:srgbClr val="800080"/>
                </a:solidFill>
                <a:latin typeface="Times New Roman" pitchFamily="18" charset="0"/>
              </a:rPr>
            </a:br>
            <a:r>
              <a:rPr lang="uk-UA" sz="2800" dirty="0">
                <a:solidFill>
                  <a:srgbClr val="800080"/>
                </a:solidFill>
                <a:latin typeface="Times New Roman" pitchFamily="18" charset="0"/>
              </a:rPr>
              <a:t>Вважають, що саме</a:t>
            </a:r>
            <a:r>
              <a:rPr lang="en-US" sz="2800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uk-UA" sz="2800" dirty="0">
                <a:solidFill>
                  <a:srgbClr val="800080"/>
                </a:solidFill>
                <a:latin typeface="Times New Roman" pitchFamily="18" charset="0"/>
              </a:rPr>
              <a:t>Світовий океан вгамує </a:t>
            </a:r>
            <a:r>
              <a:rPr lang="uk-UA" sz="2800" dirty="0" err="1">
                <a:solidFill>
                  <a:srgbClr val="800080"/>
                </a:solidFill>
                <a:latin typeface="Times New Roman" pitchFamily="18" charset="0"/>
              </a:rPr>
              <a:t>“спрагу”</a:t>
            </a:r>
            <a:r>
              <a:rPr lang="uk-UA" sz="2800" dirty="0">
                <a:solidFill>
                  <a:srgbClr val="800080"/>
                </a:solidFill>
                <a:latin typeface="Times New Roman" pitchFamily="18" charset="0"/>
              </a:rPr>
              <a:t> людства.</a:t>
            </a:r>
            <a:endParaRPr lang="ru-RU" sz="2800" dirty="0">
              <a:solidFill>
                <a:srgbClr val="80008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видобування</a:t>
            </a:r>
            <a:r>
              <a:rPr lang="ru-RU" dirty="0" smtClean="0"/>
              <a:t> </a:t>
            </a:r>
            <a:r>
              <a:rPr lang="ru-RU" dirty="0" err="1" smtClean="0"/>
              <a:t>первинних</a:t>
            </a:r>
            <a:r>
              <a:rPr lang="ru-RU" dirty="0" smtClean="0"/>
              <a:t> (дерево, метали,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утвори</a:t>
            </a:r>
            <a:r>
              <a:rPr lang="ru-RU" dirty="0" smtClean="0"/>
              <a:t>,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00438"/>
            <a:ext cx="2857520" cy="294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14480" y="357166"/>
            <a:ext cx="6294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Вторинні</a:t>
            </a: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ресурси</a:t>
            </a:r>
            <a:endParaRPr lang="ru-RU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428604"/>
            <a:ext cx="2514600" cy="165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357430"/>
            <a:ext cx="306665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50057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500570"/>
            <a:ext cx="2438400" cy="1730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642918"/>
            <a:ext cx="2438400" cy="15922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7643866" cy="53340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r>
              <a:rPr lang="ru-RU" sz="2800" b="1" i="1" dirty="0" err="1" smtClean="0">
                <a:solidFill>
                  <a:srgbClr val="66FF33"/>
                </a:solidFill>
              </a:rPr>
              <a:t>Розрізняють</a:t>
            </a:r>
            <a:r>
              <a:rPr lang="ru-RU" sz="2800" b="1" i="1" dirty="0" smtClean="0">
                <a:solidFill>
                  <a:srgbClr val="66FF33"/>
                </a:solidFill>
              </a:rPr>
              <a:t> </a:t>
            </a:r>
            <a:r>
              <a:rPr lang="ru-RU" sz="2800" b="1" i="1" dirty="0" err="1" smtClean="0">
                <a:solidFill>
                  <a:srgbClr val="66FF33"/>
                </a:solidFill>
              </a:rPr>
              <a:t>поновлювані</a:t>
            </a:r>
            <a:r>
              <a:rPr lang="ru-RU" sz="2800" b="1" i="1" dirty="0" smtClean="0">
                <a:solidFill>
                  <a:srgbClr val="66FF33"/>
                </a:solidFill>
              </a:rPr>
              <a:t> </a:t>
            </a:r>
            <a:r>
              <a:rPr lang="ru-RU" sz="2800" b="1" i="1" dirty="0" err="1" smtClean="0">
                <a:solidFill>
                  <a:srgbClr val="66FF33"/>
                </a:solidFill>
              </a:rPr>
              <a:t>і</a:t>
            </a:r>
            <a:r>
              <a:rPr lang="ru-RU" sz="2800" b="1" i="1" dirty="0" smtClean="0">
                <a:solidFill>
                  <a:srgbClr val="66FF33"/>
                </a:solidFill>
              </a:rPr>
              <a:t> </a:t>
            </a:r>
            <a:r>
              <a:rPr lang="ru-RU" sz="2800" b="1" i="1" dirty="0" err="1" smtClean="0">
                <a:solidFill>
                  <a:srgbClr val="66FF33"/>
                </a:solidFill>
              </a:rPr>
              <a:t>непоновлювані</a:t>
            </a:r>
            <a:r>
              <a:rPr lang="ru-RU" sz="2800" b="1" i="1" dirty="0" smtClean="0">
                <a:solidFill>
                  <a:srgbClr val="66FF33"/>
                </a:solidFill>
              </a:rPr>
              <a:t> </a:t>
            </a:r>
            <a:r>
              <a:rPr lang="ru-RU" sz="2800" b="1" i="1" dirty="0" err="1" smtClean="0">
                <a:solidFill>
                  <a:srgbClr val="66FF33"/>
                </a:solidFill>
              </a:rPr>
              <a:t>природні</a:t>
            </a:r>
            <a:r>
              <a:rPr lang="ru-RU" sz="2800" b="1" i="1" dirty="0" smtClean="0">
                <a:solidFill>
                  <a:srgbClr val="66FF33"/>
                </a:solidFill>
              </a:rPr>
              <a:t> </a:t>
            </a:r>
            <a:r>
              <a:rPr lang="ru-RU" sz="2800" b="1" i="1" dirty="0" err="1" smtClean="0">
                <a:solidFill>
                  <a:srgbClr val="66FF33"/>
                </a:solidFill>
              </a:rPr>
              <a:t>ресурси</a:t>
            </a:r>
            <a:endParaRPr lang="ru-RU" sz="2800" b="1" i="1" dirty="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i="1" u="sng" dirty="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500" b="1" i="1" u="sng" dirty="0" err="1" smtClean="0">
                <a:solidFill>
                  <a:srgbClr val="0000CC"/>
                </a:solidFill>
              </a:rPr>
              <a:t>Непоновнювальні</a:t>
            </a:r>
            <a:r>
              <a:rPr lang="ru-RU" sz="2500" b="1" i="1" u="sng" dirty="0" smtClean="0">
                <a:solidFill>
                  <a:srgbClr val="0000CC"/>
                </a:solidFill>
              </a:rPr>
              <a:t> </a:t>
            </a:r>
            <a:r>
              <a:rPr lang="ru-RU" sz="2500" b="1" i="1" u="sng" dirty="0" err="1" smtClean="0">
                <a:solidFill>
                  <a:srgbClr val="0000CC"/>
                </a:solidFill>
              </a:rPr>
              <a:t>природні</a:t>
            </a:r>
            <a:r>
              <a:rPr lang="ru-RU" sz="2500" b="1" i="1" u="sng" dirty="0" smtClean="0">
                <a:solidFill>
                  <a:srgbClr val="0000CC"/>
                </a:solidFill>
              </a:rPr>
              <a:t> </a:t>
            </a:r>
            <a:r>
              <a:rPr lang="ru-RU" sz="2500" b="1" i="1" u="sng" dirty="0" err="1" smtClean="0">
                <a:solidFill>
                  <a:srgbClr val="0000CC"/>
                </a:solidFill>
              </a:rPr>
              <a:t>ресурси</a:t>
            </a:r>
            <a:r>
              <a:rPr lang="ru-RU" sz="2500" dirty="0" smtClean="0"/>
              <a:t>— </a:t>
            </a:r>
            <a:r>
              <a:rPr lang="ru-RU" sz="2500" dirty="0" err="1" smtClean="0"/>
              <a:t>ресурси</a:t>
            </a:r>
            <a:r>
              <a:rPr lang="ru-RU" sz="2500" dirty="0" smtClean="0"/>
              <a:t> </a:t>
            </a:r>
            <a:r>
              <a:rPr lang="ru-RU" sz="2500" dirty="0" err="1" smtClean="0"/>
              <a:t>природи</a:t>
            </a:r>
            <a:r>
              <a:rPr lang="ru-RU" sz="2500" dirty="0" smtClean="0"/>
              <a:t>, </a:t>
            </a:r>
            <a:r>
              <a:rPr lang="ru-RU" sz="2500" dirty="0" err="1" smtClean="0"/>
              <a:t>що</a:t>
            </a:r>
            <a:r>
              <a:rPr lang="ru-RU" sz="2500" dirty="0" smtClean="0"/>
              <a:t> </a:t>
            </a:r>
            <a:r>
              <a:rPr lang="ru-RU" sz="2500" dirty="0" err="1" smtClean="0"/>
              <a:t>зовсім</a:t>
            </a:r>
            <a:r>
              <a:rPr lang="ru-RU" sz="2500" dirty="0" smtClean="0"/>
              <a:t> не </a:t>
            </a:r>
            <a:r>
              <a:rPr lang="ru-RU" sz="2500" dirty="0" err="1" smtClean="0"/>
              <a:t>відновлюють</a:t>
            </a:r>
            <a:r>
              <a:rPr lang="ru-RU" sz="2500" dirty="0" smtClean="0"/>
              <a:t> </a:t>
            </a:r>
            <a:r>
              <a:rPr lang="ru-RU" sz="2500" dirty="0" err="1" smtClean="0"/>
              <a:t>свій</a:t>
            </a:r>
            <a:r>
              <a:rPr lang="ru-RU" sz="2500" dirty="0" smtClean="0"/>
              <a:t> </a:t>
            </a:r>
            <a:r>
              <a:rPr lang="ru-RU" sz="2500" dirty="0" err="1" smtClean="0"/>
              <a:t>кількісний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якісний</a:t>
            </a:r>
            <a:r>
              <a:rPr lang="ru-RU" sz="2500" dirty="0" smtClean="0"/>
              <a:t> стан </a:t>
            </a:r>
            <a:r>
              <a:rPr lang="ru-RU" sz="2500" dirty="0" err="1" smtClean="0"/>
              <a:t>після</a:t>
            </a:r>
            <a:r>
              <a:rPr lang="ru-RU" sz="2500" dirty="0" smtClean="0"/>
              <a:t> </a:t>
            </a:r>
            <a:r>
              <a:rPr lang="ru-RU" sz="2500" dirty="0" err="1" smtClean="0"/>
              <a:t>використання</a:t>
            </a:r>
            <a:r>
              <a:rPr lang="ru-RU" sz="2500" dirty="0" smtClean="0"/>
              <a:t> </a:t>
            </a:r>
            <a:r>
              <a:rPr lang="ru-RU" sz="2500" dirty="0" err="1" smtClean="0"/>
              <a:t>їх</a:t>
            </a:r>
            <a:r>
              <a:rPr lang="ru-RU" sz="2500" dirty="0" smtClean="0"/>
              <a:t> </a:t>
            </a:r>
            <a:r>
              <a:rPr lang="ru-RU" sz="2500" dirty="0" err="1" smtClean="0"/>
              <a:t>або</a:t>
            </a:r>
            <a:r>
              <a:rPr lang="ru-RU" sz="2500" dirty="0" smtClean="0"/>
              <a:t> </a:t>
            </a:r>
            <a:r>
              <a:rPr lang="ru-RU" sz="2500" dirty="0" err="1" smtClean="0"/>
              <a:t>відновлюють</a:t>
            </a:r>
            <a:r>
              <a:rPr lang="ru-RU" sz="2500" dirty="0" smtClean="0"/>
              <a:t> </a:t>
            </a:r>
            <a:r>
              <a:rPr lang="ru-RU" sz="2500" dirty="0" err="1" smtClean="0"/>
              <a:t>його</a:t>
            </a:r>
            <a:r>
              <a:rPr lang="ru-RU" sz="2500" dirty="0" smtClean="0"/>
              <a:t> </a:t>
            </a:r>
            <a:r>
              <a:rPr lang="ru-RU" sz="2500" dirty="0" err="1" smtClean="0"/>
              <a:t>протягом</a:t>
            </a:r>
            <a:r>
              <a:rPr lang="ru-RU" sz="2500" dirty="0" smtClean="0"/>
              <a:t> </a:t>
            </a:r>
            <a:r>
              <a:rPr lang="ru-RU" sz="2500" dirty="0" err="1" smtClean="0"/>
              <a:t>тривалого</a:t>
            </a:r>
            <a:r>
              <a:rPr lang="ru-RU" sz="2500" dirty="0" smtClean="0"/>
              <a:t> часу. Належать до </a:t>
            </a:r>
            <a:r>
              <a:rPr lang="ru-RU" sz="2500" dirty="0" err="1" smtClean="0"/>
              <a:t>вичерпних</a:t>
            </a:r>
            <a:r>
              <a:rPr lang="ru-RU" sz="2500" dirty="0" smtClean="0"/>
              <a:t> </a:t>
            </a:r>
            <a:r>
              <a:rPr lang="ru-RU" sz="2500" dirty="0" err="1" smtClean="0"/>
              <a:t>природних</a:t>
            </a:r>
            <a:r>
              <a:rPr lang="ru-RU" sz="2500" dirty="0" smtClean="0"/>
              <a:t> </a:t>
            </a:r>
            <a:r>
              <a:rPr lang="ru-RU" sz="2500" dirty="0" err="1" smtClean="0"/>
              <a:t>ресурсів</a:t>
            </a:r>
            <a:r>
              <a:rPr lang="ru-RU" sz="2500" dirty="0" smtClean="0"/>
              <a:t>, </a:t>
            </a:r>
            <a:r>
              <a:rPr lang="ru-RU" sz="2500" dirty="0" err="1" smtClean="0"/>
              <a:t>куди</a:t>
            </a:r>
            <a:r>
              <a:rPr lang="ru-RU" sz="2500" dirty="0" smtClean="0"/>
              <a:t> </a:t>
            </a:r>
            <a:r>
              <a:rPr lang="ru-RU" sz="2500" dirty="0" err="1" smtClean="0"/>
              <a:t>включають</a:t>
            </a:r>
            <a:r>
              <a:rPr lang="ru-RU" sz="2500" dirty="0" smtClean="0"/>
              <a:t> </a:t>
            </a:r>
            <a:r>
              <a:rPr lang="ru-RU" sz="2500" dirty="0" err="1" smtClean="0"/>
              <a:t>більшість</a:t>
            </a:r>
            <a:r>
              <a:rPr lang="ru-RU" sz="2500" dirty="0" smtClean="0"/>
              <a:t> </a:t>
            </a:r>
            <a:r>
              <a:rPr lang="ru-RU" sz="2500" dirty="0" err="1" smtClean="0"/>
              <a:t>корисних</a:t>
            </a:r>
            <a:r>
              <a:rPr lang="ru-RU" sz="2500" dirty="0" smtClean="0"/>
              <a:t> </a:t>
            </a:r>
            <a:r>
              <a:rPr lang="ru-RU" sz="2500" dirty="0" err="1" smtClean="0"/>
              <a:t>копалин</a:t>
            </a:r>
            <a:r>
              <a:rPr lang="ru-RU" sz="2500" dirty="0" smtClean="0"/>
              <a:t> (</a:t>
            </a:r>
            <a:r>
              <a:rPr lang="ru-RU" sz="2500" dirty="0" err="1" smtClean="0"/>
              <a:t>руди</a:t>
            </a:r>
            <a:r>
              <a:rPr lang="ru-RU" sz="2500" dirty="0" smtClean="0"/>
              <a:t>, </a:t>
            </a:r>
            <a:r>
              <a:rPr lang="ru-RU" sz="2500" dirty="0" err="1" smtClean="0"/>
              <a:t>вугілля</a:t>
            </a:r>
            <a:r>
              <a:rPr lang="ru-RU" sz="2500" dirty="0" smtClean="0"/>
              <a:t>, </a:t>
            </a:r>
            <a:r>
              <a:rPr lang="ru-RU" sz="2500" dirty="0" err="1" smtClean="0"/>
              <a:t>нафта</a:t>
            </a:r>
            <a:r>
              <a:rPr lang="ru-RU" sz="2500" dirty="0" smtClean="0"/>
              <a:t>, </a:t>
            </a:r>
            <a:r>
              <a:rPr lang="ru-RU" sz="2500" dirty="0" err="1" smtClean="0"/>
              <a:t>горючі</a:t>
            </a:r>
            <a:r>
              <a:rPr lang="ru-RU" sz="2500" dirty="0" smtClean="0"/>
              <a:t> </a:t>
            </a:r>
            <a:r>
              <a:rPr lang="ru-RU" sz="2500" dirty="0" err="1" smtClean="0"/>
              <a:t>сланці</a:t>
            </a:r>
            <a:r>
              <a:rPr lang="ru-RU" sz="2500" dirty="0" smtClean="0"/>
              <a:t>, </a:t>
            </a:r>
            <a:r>
              <a:rPr lang="ru-RU" sz="2500" dirty="0" err="1" smtClean="0"/>
              <a:t>мінеральні</a:t>
            </a:r>
            <a:r>
              <a:rPr lang="ru-RU" sz="2500" dirty="0" smtClean="0"/>
              <a:t> </a:t>
            </a:r>
            <a:r>
              <a:rPr lang="ru-RU" sz="2500" dirty="0" err="1" smtClean="0"/>
              <a:t>будівельні</a:t>
            </a:r>
            <a:r>
              <a:rPr lang="ru-RU" sz="2500" dirty="0" smtClean="0"/>
              <a:t> </a:t>
            </a:r>
            <a:r>
              <a:rPr lang="ru-RU" sz="2500" dirty="0" err="1" smtClean="0"/>
              <a:t>матеріали</a:t>
            </a:r>
            <a:r>
              <a:rPr lang="ru-RU" sz="2500" dirty="0" smtClean="0"/>
              <a:t> </a:t>
            </a:r>
            <a:r>
              <a:rPr lang="ru-RU" sz="2500" dirty="0" err="1" smtClean="0"/>
              <a:t>тощо</a:t>
            </a:r>
            <a:r>
              <a:rPr lang="ru-RU" sz="2500" dirty="0" smtClean="0"/>
              <a:t>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5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500" b="1" i="1" u="sng" dirty="0" err="1" smtClean="0">
                <a:solidFill>
                  <a:srgbClr val="0000CC"/>
                </a:solidFill>
              </a:rPr>
              <a:t>Поновнювальні</a:t>
            </a:r>
            <a:r>
              <a:rPr lang="ru-RU" sz="2500" b="1" i="1" u="sng" dirty="0" smtClean="0">
                <a:solidFill>
                  <a:srgbClr val="0000CC"/>
                </a:solidFill>
              </a:rPr>
              <a:t> </a:t>
            </a:r>
            <a:r>
              <a:rPr lang="ru-RU" sz="2500" b="1" i="1" u="sng" dirty="0" err="1" smtClean="0">
                <a:solidFill>
                  <a:srgbClr val="0000CC"/>
                </a:solidFill>
              </a:rPr>
              <a:t>природні</a:t>
            </a:r>
            <a:r>
              <a:rPr lang="ru-RU" sz="2500" b="1" i="1" u="sng" dirty="0" smtClean="0">
                <a:solidFill>
                  <a:srgbClr val="0000CC"/>
                </a:solidFill>
              </a:rPr>
              <a:t> </a:t>
            </a:r>
            <a:r>
              <a:rPr lang="ru-RU" sz="2500" b="1" i="1" u="sng" dirty="0" err="1" smtClean="0">
                <a:solidFill>
                  <a:srgbClr val="0000CC"/>
                </a:solidFill>
              </a:rPr>
              <a:t>ресурси</a:t>
            </a:r>
            <a:r>
              <a:rPr lang="ru-RU" sz="2500" dirty="0" smtClean="0"/>
              <a:t> — </a:t>
            </a:r>
            <a:r>
              <a:rPr lang="ru-RU" sz="2500" dirty="0" err="1" smtClean="0"/>
              <a:t>ресурси</a:t>
            </a:r>
            <a:r>
              <a:rPr lang="ru-RU" sz="2500" dirty="0" smtClean="0"/>
              <a:t> </a:t>
            </a:r>
            <a:r>
              <a:rPr lang="ru-RU" sz="2500" dirty="0" err="1" smtClean="0"/>
              <a:t>рік</a:t>
            </a:r>
            <a:r>
              <a:rPr lang="ru-RU" sz="2500" dirty="0" smtClean="0"/>
              <a:t>, озер, </a:t>
            </a:r>
            <a:r>
              <a:rPr lang="ru-RU" sz="2500" dirty="0" err="1" smtClean="0"/>
              <a:t>морів</a:t>
            </a:r>
            <a:r>
              <a:rPr lang="ru-RU" sz="2500" dirty="0" smtClean="0"/>
              <a:t>, океану, </a:t>
            </a:r>
            <a:r>
              <a:rPr lang="ru-RU" sz="2500" dirty="0" err="1" smtClean="0"/>
              <a:t>рослинний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тваринний</a:t>
            </a:r>
            <a:r>
              <a:rPr lang="ru-RU" sz="2500" dirty="0" smtClean="0"/>
              <a:t> </a:t>
            </a:r>
            <a:r>
              <a:rPr lang="ru-RU" sz="2500" dirty="0" err="1" smtClean="0"/>
              <a:t>світ</a:t>
            </a:r>
            <a:r>
              <a:rPr lang="ru-RU" sz="2500" dirty="0" smtClean="0"/>
              <a:t> </a:t>
            </a:r>
            <a:r>
              <a:rPr lang="ru-RU" sz="2500" dirty="0" err="1" smtClean="0"/>
              <a:t>тощо</a:t>
            </a:r>
            <a:r>
              <a:rPr lang="ru-RU" sz="2500" dirty="0" smtClean="0"/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66"/>
            </a:gs>
            <a:gs pos="100000">
              <a:srgbClr val="0000FF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0" y="549275"/>
            <a:ext cx="9144000" cy="5013325"/>
            <a:chOff x="0" y="0"/>
            <a:chExt cx="5760" cy="2133"/>
          </a:xfrm>
        </p:grpSpPr>
        <p:pic>
          <p:nvPicPr>
            <p:cNvPr id="2053" name="Picture 5" descr="114776076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7" y="0"/>
              <a:ext cx="2653" cy="2131"/>
            </a:xfrm>
            <a:prstGeom prst="rect">
              <a:avLst/>
            </a:prstGeom>
            <a:noFill/>
          </p:spPr>
        </p:pic>
        <p:pic>
          <p:nvPicPr>
            <p:cNvPr id="2052" name="Picture 4" descr="expert_585_1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107" cy="2133"/>
            </a:xfrm>
            <a:prstGeom prst="rect">
              <a:avLst/>
            </a:prstGeom>
            <a:noFill/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85728"/>
            <a:ext cx="8642350" cy="1470025"/>
          </a:xfrm>
          <a:solidFill>
            <a:srgbClr val="FFFF99"/>
          </a:solidFill>
        </p:spPr>
        <p:txBody>
          <a:bodyPr/>
          <a:lstStyle/>
          <a:p>
            <a:r>
              <a:rPr lang="uk-UA" b="1" dirty="0" err="1" smtClean="0">
                <a:solidFill>
                  <a:srgbClr val="FF33CC"/>
                </a:solidFill>
                <a:latin typeface="Times New Roman" pitchFamily="18" charset="0"/>
              </a:rPr>
              <a:t>“</a:t>
            </a:r>
            <a:r>
              <a:rPr lang="uk-UA" b="1" dirty="0" err="1">
                <a:solidFill>
                  <a:srgbClr val="FF33CC"/>
                </a:solidFill>
                <a:latin typeface="Times New Roman" pitchFamily="18" charset="0"/>
              </a:rPr>
              <a:t>Мінеральні</a:t>
            </a:r>
            <a:r>
              <a:rPr lang="uk-UA" b="1" dirty="0">
                <a:solidFill>
                  <a:srgbClr val="FF33CC"/>
                </a:solidFill>
                <a:latin typeface="Times New Roman" pitchFamily="18" charset="0"/>
              </a:rPr>
              <a:t> ресурси </a:t>
            </a:r>
            <a:r>
              <a:rPr lang="uk-UA" b="1" dirty="0" err="1">
                <a:solidFill>
                  <a:srgbClr val="FF33CC"/>
                </a:solidFill>
                <a:latin typeface="Times New Roman" pitchFamily="18" charset="0"/>
              </a:rPr>
              <a:t>світу”</a:t>
            </a:r>
            <a:endParaRPr lang="ru-RU" b="1" dirty="0">
              <a:solidFill>
                <a:srgbClr val="FF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622</TotalTime>
  <Words>1206</Words>
  <Application>Microsoft Office PowerPoint</Application>
  <PresentationFormat>Экран (4:3)</PresentationFormat>
  <Paragraphs>288</Paragraphs>
  <Slides>57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2" baseType="lpstr">
      <vt:lpstr>Arial</vt:lpstr>
      <vt:lpstr>Arial Black</vt:lpstr>
      <vt:lpstr>Times New Roman</vt:lpstr>
      <vt:lpstr>Изящная</vt:lpstr>
      <vt:lpstr>Діаграма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“Мінеральні ресурси світу”</vt:lpstr>
      <vt:lpstr>Слайд 10</vt:lpstr>
      <vt:lpstr>Мінеральні ресурси – це сукупність розвіданих запасів корисних копалин, які використовуються або можуть використовуватися в господарській діяльності.</vt:lpstr>
      <vt:lpstr>Найбільшими запасами металевих корисних копалин володіють: </vt:lpstr>
      <vt:lpstr>В надрах країн, що розвиваються зосереджено: </vt:lpstr>
      <vt:lpstr>Зосередження корисних копалин в країнах що розвиваються:</vt:lpstr>
      <vt:lpstr>Серед країн, що володіють основними запасами залізних руд є: </vt:lpstr>
      <vt:lpstr>Мідні руди знаходяться в:  </vt:lpstr>
      <vt:lpstr>Алюмінієва сировина:  </vt:lpstr>
      <vt:lpstr>ЗОЛОТО: </vt:lpstr>
      <vt:lpstr>Нерудні корисні копалини:</vt:lpstr>
      <vt:lpstr>Слайд 20</vt:lpstr>
      <vt:lpstr>Слайд 21</vt:lpstr>
      <vt:lpstr>- землі, що використовуються, або можуть бути використані в господарській діяльності людини</vt:lpstr>
      <vt:lpstr>Ґрунт – це складне природне утворення, незамінне надбання і джерело багатства людства, що виникає в результаті зміни гірських порід під впливом живих і відмерлих організмів, сонячного тепла і атмосферних опадів.</vt:lpstr>
      <vt:lpstr>Основні ґрунтоутворюючі чинники:</vt:lpstr>
      <vt:lpstr>типи ґрунтів:</vt:lpstr>
      <vt:lpstr>Земельний фонд світу становить: 138,9 млн. кв. км. або 26,9%</vt:lpstr>
      <vt:lpstr>    Сучасний розподіл земельних ресурсів по найбільших регіонах світу та його площа:</vt:lpstr>
      <vt:lpstr>Основні проблеми використання земельних ресурсів:</vt:lpstr>
      <vt:lpstr>Висновок:   земельні ресурси світу різноманітні і своєрідні, використовуються в сільському господарстві світу нераціонально. Потрібно покращити родючисть грунтів і раціонально їх використовувати.</vt:lpstr>
      <vt:lpstr>Слайд 30</vt:lpstr>
      <vt:lpstr>Слайд 31</vt:lpstr>
      <vt:lpstr>Лісові ресурси - деревні, технічні, харчові, кормові, лікарські та інші ресурси лісу, а також їх корисні природні властивості(захисні, водоохоронні, оздоровчі). Загальна площа Землі, що вкрита лісами становить 28% суходолу.</vt:lpstr>
      <vt:lpstr>Ліси-сировинна база для господарства Світу</vt:lpstr>
      <vt:lpstr>    Значні запаси лісу зосереджені в областях висотної поясності:</vt:lpstr>
      <vt:lpstr>До найбільш забезпечених лісовими ресурсами країн належать:</vt:lpstr>
      <vt:lpstr>Площа лісів за регіонами Світу:</vt:lpstr>
      <vt:lpstr>Площа лісів за регіонами світу</vt:lpstr>
      <vt:lpstr>Рекреаційні ресурси</vt:lpstr>
      <vt:lpstr>Слайд 39</vt:lpstr>
      <vt:lpstr>До основних видів рекреаційних ресурсів належать:</vt:lpstr>
      <vt:lpstr>Щорічно в міжнародному туризмі в обіг надходить 445 млн. доларів США. </vt:lpstr>
      <vt:lpstr>До основних рекреаційно туристичних берегових районів належать:</vt:lpstr>
      <vt:lpstr>Північна і Південна Америка в Тихому океані:</vt:lpstr>
      <vt:lpstr>Індійський океан:</vt:lpstr>
      <vt:lpstr>На характер використання рекреаційних ресурсів впливає:</vt:lpstr>
      <vt:lpstr>Висновок: </vt:lpstr>
      <vt:lpstr> Водні ресурси – поверхневі і підземні води, які використовуються або можуть використовуватись в господарській діяльності людини. </vt:lpstr>
      <vt:lpstr>Слайд 48</vt:lpstr>
      <vt:lpstr>Вода – одна з найпоширеніших речовин у природі:</vt:lpstr>
      <vt:lpstr>Незважаючи на великі світові запаси води: </vt:lpstr>
      <vt:lpstr>Одним з найбільших споживачів води є сільське господарство</vt:lpstr>
      <vt:lpstr>Слайд 52</vt:lpstr>
      <vt:lpstr>Загальна маса живих організмів  становить – 35 млрд. т</vt:lpstr>
      <vt:lpstr>Шельфова зона становить – 13млн. км</vt:lpstr>
      <vt:lpstr>Найбільш інтенсивний видобуток ведеться:</vt:lpstr>
      <vt:lpstr>Підводний видобуток вугілля на шельфі:</vt:lpstr>
      <vt:lpstr>Висновок:    Ресурси Світового океану – це скарбниця світових природних ресурсів в майбутньому. Адже морська вода містить всі хімічні елементи, що є в таблиці Менделеєва.  Вважають, що саме Світовий океан вгамує “спрагу” людства.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Тема:”Мінеральні ресурси світу”</dc:title>
  <dc:creator>1</dc:creator>
  <cp:lastModifiedBy>Вероника</cp:lastModifiedBy>
  <cp:revision>38</cp:revision>
  <dcterms:created xsi:type="dcterms:W3CDTF">2008-09-24T11:09:18Z</dcterms:created>
  <dcterms:modified xsi:type="dcterms:W3CDTF">2012-10-31T18:27:03Z</dcterms:modified>
</cp:coreProperties>
</file>