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1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FCD85-27A3-4DF9-BCD3-A06C7E24FC49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46999-C5E7-478F-8248-10FC9BEC6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594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46999-C5E7-478F-8248-10FC9BEC654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752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DCCA0E6-2A89-4120-9ACF-85F13AA1AD51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325ED55-FCD9-49E2-A943-550D71A0279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b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7702624" cy="6048672"/>
          </a:xfrm>
        </p:spPr>
        <p:txBody>
          <a:bodyPr/>
          <a:lstStyle/>
          <a:p>
            <a:pPr algn="r"/>
            <a:r>
              <a:rPr lang="uk-UA" sz="9600" b="1" i="1" dirty="0" smtClean="0">
                <a:solidFill>
                  <a:schemeClr val="bg2"/>
                </a:solidFill>
              </a:rPr>
              <a:t>Рівненщина </a:t>
            </a:r>
            <a:r>
              <a:rPr lang="uk-UA" sz="9600" b="1" i="1" dirty="0" smtClean="0">
                <a:solidFill>
                  <a:schemeClr val="bg2"/>
                </a:solidFill>
              </a:rPr>
              <a:t>туристична</a:t>
            </a:r>
            <a:r>
              <a:rPr lang="en-US" sz="9600" b="1" i="1" dirty="0" smtClean="0">
                <a:solidFill>
                  <a:schemeClr val="bg2"/>
                </a:solidFill>
              </a:rPr>
              <a:t> </a:t>
            </a:r>
            <a:r>
              <a:rPr lang="uk-UA" sz="9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і ми в ній:)</a:t>
            </a:r>
            <a:r>
              <a:rPr lang="uk-UA" sz="9600" b="1" i="1" dirty="0" smtClean="0">
                <a:solidFill>
                  <a:schemeClr val="bg2"/>
                </a:solidFill>
              </a:rPr>
              <a:t/>
            </a:r>
            <a:br>
              <a:rPr lang="uk-UA" sz="9600" b="1" i="1" dirty="0" smtClean="0">
                <a:solidFill>
                  <a:schemeClr val="bg2"/>
                </a:solidFill>
              </a:rPr>
            </a:br>
            <a:endParaRPr lang="ru-RU" sz="9600" b="1" i="1" dirty="0">
              <a:solidFill>
                <a:schemeClr val="bg2"/>
              </a:solidFill>
            </a:endParaRPr>
          </a:p>
        </p:txBody>
      </p:sp>
      <p:pic>
        <p:nvPicPr>
          <p:cNvPr id="3" name="Спокойная музыка –  (инструментальная_ класика)♥ 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260648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84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46805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ПАМ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’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ЯТКИ ПРИРОДИ ЗАГАЛЬНОДЕРЖАВНОГО ЗНАЧЕННЯ:</a:t>
            </a:r>
          </a:p>
          <a:p>
            <a:pPr marL="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Урочище „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Олександрівка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в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Дубенському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р-н, 14 га,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відоме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дубами,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200-250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Велике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Почаївське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озеро в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Дубровицькому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р-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58 га -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мальовниче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озеро природного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походження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Популяції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рідкісного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виду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вільхи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сірої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ростуть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урочищі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Хвороща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Млинівський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р-н, 50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</a:t>
            </a:r>
          </a:p>
          <a:p>
            <a:pPr marL="0" indent="0">
              <a:buNone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Урочище „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Теремне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в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Острозькому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р-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відоме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рідкісними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видами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джерелом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урочищі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Острожчин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Острозького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р-ну,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ростуть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250-річні дуби</a:t>
            </a:r>
          </a:p>
          <a:p>
            <a:pPr marL="0" indent="0">
              <a:buNone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Урочище „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Юзефінська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дача" в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Рокитнівському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р-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відоме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залишками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старовинної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садиби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віковічними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300-500-літніми дубами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навколо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них дуб-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патріарх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найстаріше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дерево в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Україні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віком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понад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1300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діаметром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понад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м.</a:t>
            </a:r>
          </a:p>
          <a:p>
            <a:pPr marL="0" indent="0">
              <a:buNone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урочищі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Нетреба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Рокитнівського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р-ну,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ростуть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віковічні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дуби</a:t>
            </a:r>
          </a:p>
          <a:p>
            <a:pPr marL="0" indent="0">
              <a:buNone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Мальовниче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озеро в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Сарненському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р-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озеро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Стрільське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0" indent="0">
              <a:buNone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0" y="4765516"/>
            <a:ext cx="2755378" cy="206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34" y="4437112"/>
            <a:ext cx="2736304" cy="205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773518"/>
            <a:ext cx="2755378" cy="206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58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ПАРКИ-ПАМ</a:t>
            </a:r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’</a:t>
            </a:r>
            <a:r>
              <a:rPr lang="uk-UA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ЯТКИ САДОВО-ПАРКОВОГО МИСТЕЦТВА:</a:t>
            </a:r>
          </a:p>
          <a:p>
            <a:pPr marL="0" indent="0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Рівненський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парк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ім.Т.Шевченка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м.Рівне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вул.Соборна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3д.</a:t>
            </a:r>
          </a:p>
          <a:p>
            <a:pPr marL="0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Гідропарк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I-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черги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м.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Рівне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вул.С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Бандери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і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вул.Набережна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Гідропарк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II-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ої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черги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м.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Рівне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вул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С.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Бандери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і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вул.Севастопольська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4. Парк молоді м.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Рівне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майдан Короленка і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вул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Драгоманова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5.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Меморіал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слави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м.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Рівне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вул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Київська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6. Парк „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Жовтневий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вул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кн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Володимира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7.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Гощанський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парк,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смт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Гоща.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8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 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„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Березнівський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дендрологічний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парк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м.Березне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вул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Чорновола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23.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ru-RU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10724"/>
            <a:ext cx="2232248" cy="167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48" y="4975848"/>
            <a:ext cx="2356984" cy="176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64" y="3679946"/>
            <a:ext cx="2143125" cy="160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89" y="5080775"/>
            <a:ext cx="2017940" cy="1555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378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Історико-культурна спадщина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території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Рівненської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області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функціонує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11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державних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музейних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закладів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з них 8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музеїв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історико-культурні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заповідники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мм. Дубно, Острога,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Національний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історико-меморіальний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заповідник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„Поле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Берестецької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битви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”.</a:t>
            </a:r>
          </a:p>
          <a:p>
            <a:pPr marL="0" indent="0" algn="r"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 державному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обліку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знаходиться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3258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пам’ятки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історії та культури, з них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археології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- 1088, історії - 1761, монументального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мистецтва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-84,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архітектури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– 325.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Пам’яток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сакральної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дерев’яної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архітектури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на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території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області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нараховується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162, з них 36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національного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значення та 126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місцевого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що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використовуються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за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призначенням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2357988" cy="176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79" y="3717032"/>
            <a:ext cx="1815095" cy="281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264894"/>
            <a:ext cx="3578786" cy="1556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83" y="4140820"/>
            <a:ext cx="1479798" cy="197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28948"/>
            <a:ext cx="1441651" cy="1635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282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uk-UA" dirty="0" smtClean="0"/>
              <a:t>Лісові господарства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err="1" smtClean="0">
                <a:latin typeface="Bookman Old Style" pitchFamily="18" charset="0"/>
              </a:rPr>
              <a:t>Державне</a:t>
            </a:r>
            <a:r>
              <a:rPr lang="ru-RU" sz="1800" b="1" dirty="0" smtClean="0">
                <a:latin typeface="Bookman Old Style" pitchFamily="18" charset="0"/>
              </a:rPr>
              <a:t> </a:t>
            </a:r>
            <a:r>
              <a:rPr lang="ru-RU" sz="1800" b="1" dirty="0" err="1">
                <a:latin typeface="Bookman Old Style" pitchFamily="18" charset="0"/>
              </a:rPr>
              <a:t>підприємство</a:t>
            </a:r>
            <a:r>
              <a:rPr lang="ru-RU" sz="1800" b="1" dirty="0">
                <a:latin typeface="Bookman Old Style" pitchFamily="18" charset="0"/>
              </a:rPr>
              <a:t> „</a:t>
            </a:r>
            <a:r>
              <a:rPr lang="ru-RU" sz="1800" b="1" dirty="0" err="1">
                <a:latin typeface="Bookman Old Style" pitchFamily="18" charset="0"/>
              </a:rPr>
              <a:t>Дубровицьке</a:t>
            </a:r>
            <a:r>
              <a:rPr lang="ru-RU" sz="1800" b="1" dirty="0">
                <a:latin typeface="Bookman Old Style" pitchFamily="18" charset="0"/>
              </a:rPr>
              <a:t> </a:t>
            </a:r>
            <a:r>
              <a:rPr lang="ru-RU" sz="1800" b="1" dirty="0" err="1">
                <a:latin typeface="Bookman Old Style" pitchFamily="18" charset="0"/>
              </a:rPr>
              <a:t>лісове</a:t>
            </a:r>
            <a:r>
              <a:rPr lang="ru-RU" sz="1800" b="1" dirty="0">
                <a:latin typeface="Bookman Old Style" pitchFamily="18" charset="0"/>
              </a:rPr>
              <a:t> </a:t>
            </a:r>
            <a:r>
              <a:rPr lang="ru-RU" sz="1800" b="1" dirty="0" err="1">
                <a:latin typeface="Bookman Old Style" pitchFamily="18" charset="0"/>
              </a:rPr>
              <a:t>господарство</a:t>
            </a:r>
            <a:r>
              <a:rPr lang="ru-RU" sz="1800" b="1" dirty="0">
                <a:latin typeface="Bookman Old Style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>
                <a:latin typeface="Bookman Old Style" pitchFamily="18" charset="0"/>
              </a:rPr>
              <a:t>м. </a:t>
            </a:r>
            <a:r>
              <a:rPr lang="ru-RU" sz="2000" dirty="0" err="1">
                <a:latin typeface="Bookman Old Style" pitchFamily="18" charset="0"/>
              </a:rPr>
              <a:t>Дубровиця</a:t>
            </a:r>
            <a:r>
              <a:rPr lang="ru-RU" sz="2000" dirty="0">
                <a:latin typeface="Bookman Old Style" pitchFamily="18" charset="0"/>
              </a:rPr>
              <a:t>, </a:t>
            </a:r>
            <a:r>
              <a:rPr lang="ru-RU" sz="2000" dirty="0" err="1">
                <a:latin typeface="Bookman Old Style" pitchFamily="18" charset="0"/>
              </a:rPr>
              <a:t>вул</a:t>
            </a:r>
            <a:r>
              <a:rPr lang="ru-RU" sz="2000" dirty="0">
                <a:latin typeface="Bookman Old Style" pitchFamily="18" charset="0"/>
              </a:rPr>
              <a:t>. </a:t>
            </a:r>
            <a:r>
              <a:rPr lang="ru-RU" sz="2000" dirty="0" err="1">
                <a:latin typeface="Bookman Old Style" pitchFamily="18" charset="0"/>
              </a:rPr>
              <a:t>Комунальна</a:t>
            </a:r>
            <a:r>
              <a:rPr lang="ru-RU" sz="2000" dirty="0">
                <a:latin typeface="Bookman Old Style" pitchFamily="18" charset="0"/>
              </a:rPr>
              <a:t>, 3 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тел.: </a:t>
            </a:r>
            <a:r>
              <a:rPr lang="ru-RU" sz="2000" dirty="0">
                <a:latin typeface="Bookman Old Style" pitchFamily="18" charset="0"/>
              </a:rPr>
              <a:t>8 (03658) 2-11-43.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e-</a:t>
            </a:r>
            <a:r>
              <a:rPr lang="ru-RU" sz="2000" b="1" dirty="0" err="1">
                <a:latin typeface="Bookman Old Style" pitchFamily="18" charset="0"/>
              </a:rPr>
              <a:t>mail</a:t>
            </a:r>
            <a:r>
              <a:rPr lang="ru-RU" sz="2000" b="1" dirty="0">
                <a:latin typeface="Bookman Old Style" pitchFamily="18" charset="0"/>
              </a:rPr>
              <a:t>:</a:t>
            </a:r>
            <a:r>
              <a:rPr lang="ru-RU" sz="2000" dirty="0">
                <a:latin typeface="Bookman Old Style" pitchFamily="18" charset="0"/>
              </a:rPr>
              <a:t> lis@lis.rv.ukrpack.net</a:t>
            </a:r>
          </a:p>
          <a:p>
            <a:pPr marL="0" indent="0">
              <a:buNone/>
            </a:pPr>
            <a:r>
              <a:rPr lang="ru-RU" sz="2000" dirty="0" err="1" smtClean="0">
                <a:latin typeface="Bookman Old Style" pitchFamily="18" charset="0"/>
              </a:rPr>
              <a:t>Дубровицьке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лісництво</a:t>
            </a:r>
            <a:r>
              <a:rPr lang="ru-RU" sz="2000" dirty="0">
                <a:latin typeface="Bookman Old Style" pitchFamily="18" charset="0"/>
              </a:rPr>
              <a:t>,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тел.:</a:t>
            </a:r>
            <a:r>
              <a:rPr lang="ru-RU" sz="2000" dirty="0">
                <a:latin typeface="Bookman Old Style" pitchFamily="18" charset="0"/>
              </a:rPr>
              <a:t>8 (03658) 2-16-80.</a:t>
            </a:r>
          </a:p>
          <a:p>
            <a:pPr marL="0" indent="0">
              <a:buNone/>
            </a:pPr>
            <a:r>
              <a:rPr lang="ru-RU" sz="2000" b="1" dirty="0" err="1">
                <a:latin typeface="Bookman Old Style" pitchFamily="18" charset="0"/>
              </a:rPr>
              <a:t>Послуги</a:t>
            </a:r>
            <a:r>
              <a:rPr lang="ru-RU" sz="2000" b="1" dirty="0">
                <a:latin typeface="Bookman Old Style" pitchFamily="18" charset="0"/>
              </a:rPr>
              <a:t>:</a:t>
            </a:r>
            <a:r>
              <a:rPr lang="ru-RU" sz="2000" dirty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проживання</a:t>
            </a:r>
            <a:r>
              <a:rPr lang="ru-RU" sz="2000" dirty="0">
                <a:latin typeface="Bookman Old Style" pitchFamily="18" charset="0"/>
              </a:rPr>
              <a:t>, </a:t>
            </a:r>
            <a:r>
              <a:rPr lang="ru-RU" sz="2000" dirty="0" err="1">
                <a:latin typeface="Bookman Old Style" pitchFamily="18" charset="0"/>
              </a:rPr>
              <a:t>харчування</a:t>
            </a:r>
            <a:r>
              <a:rPr lang="ru-RU" sz="2000" dirty="0">
                <a:latin typeface="Bookman Old Style" pitchFamily="18" charset="0"/>
              </a:rPr>
              <a:t>, </a:t>
            </a:r>
            <a:r>
              <a:rPr lang="ru-RU" sz="2000" dirty="0" err="1">
                <a:latin typeface="Bookman Old Style" pitchFamily="18" charset="0"/>
              </a:rPr>
              <a:t>катання</a:t>
            </a:r>
            <a:r>
              <a:rPr lang="ru-RU" sz="2000" dirty="0">
                <a:latin typeface="Bookman Old Style" pitchFamily="18" charset="0"/>
              </a:rPr>
              <a:t> на конях, </a:t>
            </a:r>
            <a:r>
              <a:rPr lang="ru-RU" sz="2000" dirty="0" err="1">
                <a:latin typeface="Bookman Old Style" pitchFamily="18" charset="0"/>
              </a:rPr>
              <a:t>мисливство</a:t>
            </a:r>
            <a:r>
              <a:rPr lang="ru-RU" sz="2000" dirty="0">
                <a:latin typeface="Bookman Old Style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6"/>
          <a:stretch/>
        </p:blipFill>
        <p:spPr>
          <a:xfrm>
            <a:off x="395536" y="3861048"/>
            <a:ext cx="2664296" cy="208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r="32343"/>
          <a:stretch/>
        </p:blipFill>
        <p:spPr>
          <a:xfrm>
            <a:off x="3203847" y="5013176"/>
            <a:ext cx="2485197" cy="176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6" r="-172"/>
          <a:stretch/>
        </p:blipFill>
        <p:spPr>
          <a:xfrm>
            <a:off x="5940152" y="3861048"/>
            <a:ext cx="2754782" cy="208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46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Державне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підприємство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Клеванське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лісове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господарство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>
                <a:latin typeface="Bookman Old Style" pitchFamily="18" charset="0"/>
              </a:rPr>
              <a:t>с. </a:t>
            </a:r>
            <a:r>
              <a:rPr lang="ru-RU" sz="2000" dirty="0" err="1">
                <a:latin typeface="Bookman Old Style" pitchFamily="18" charset="0"/>
              </a:rPr>
              <a:t>Клевань</a:t>
            </a:r>
            <a:r>
              <a:rPr lang="ru-RU" sz="2000" dirty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Рівненського</a:t>
            </a:r>
            <a:r>
              <a:rPr lang="ru-RU" sz="2000" dirty="0">
                <a:latin typeface="Bookman Old Style" pitchFamily="18" charset="0"/>
              </a:rPr>
              <a:t> району.</a:t>
            </a:r>
          </a:p>
          <a:p>
            <a:pPr marL="0" indent="0">
              <a:buNone/>
            </a:pPr>
            <a:r>
              <a:rPr lang="ru-RU" sz="2000" dirty="0" err="1">
                <a:latin typeface="Bookman Old Style" pitchFamily="18" charset="0"/>
              </a:rPr>
              <a:t>Суське</a:t>
            </a:r>
            <a:r>
              <a:rPr lang="ru-RU" sz="2000" dirty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лісництво</a:t>
            </a:r>
            <a:r>
              <a:rPr lang="ru-RU" sz="2000" dirty="0">
                <a:latin typeface="Bookman Old Style" pitchFamily="18" charset="0"/>
              </a:rPr>
              <a:t>,</a:t>
            </a:r>
          </a:p>
          <a:p>
            <a:pPr marL="0" indent="0">
              <a:buNone/>
            </a:pPr>
            <a:r>
              <a:rPr lang="ru-RU" sz="2000" b="1" dirty="0" err="1" smtClean="0">
                <a:latin typeface="Bookman Old Style" pitchFamily="18" charset="0"/>
              </a:rPr>
              <a:t>e-mail:</a:t>
            </a:r>
            <a:r>
              <a:rPr lang="ru-RU" sz="2000" dirty="0" err="1" smtClean="0">
                <a:latin typeface="Bookman Old Style" pitchFamily="18" charset="0"/>
              </a:rPr>
              <a:t>klevanlis@mail.ru</a:t>
            </a:r>
            <a:endParaRPr lang="ru-RU" sz="2000" dirty="0"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Bookman Old Style" pitchFamily="18" charset="0"/>
              </a:rPr>
              <a:t> </a:t>
            </a:r>
            <a:r>
              <a:rPr lang="ru-RU" sz="2000" b="1" dirty="0" smtClean="0">
                <a:latin typeface="Bookman Old Style" pitchFamily="18" charset="0"/>
              </a:rPr>
              <a:t>тел</a:t>
            </a:r>
            <a:r>
              <a:rPr lang="ru-RU" sz="2000" b="1" dirty="0">
                <a:latin typeface="Bookman Old Style" pitchFamily="18" charset="0"/>
              </a:rPr>
              <a:t>.: </a:t>
            </a:r>
            <a:r>
              <a:rPr lang="ru-RU" sz="2000" dirty="0">
                <a:latin typeface="Bookman Old Style" pitchFamily="18" charset="0"/>
              </a:rPr>
              <a:t>8(0362) 27-10-29.</a:t>
            </a:r>
          </a:p>
          <a:p>
            <a:pPr marL="0" indent="0">
              <a:buNone/>
            </a:pPr>
            <a:r>
              <a:rPr lang="ru-RU" sz="2000" b="1" dirty="0" err="1">
                <a:latin typeface="Bookman Old Style" pitchFamily="18" charset="0"/>
              </a:rPr>
              <a:t>Послуги</a:t>
            </a:r>
            <a:r>
              <a:rPr lang="ru-RU" sz="2000" b="1" dirty="0">
                <a:latin typeface="Bookman Old Style" pitchFamily="18" charset="0"/>
              </a:rPr>
              <a:t>:</a:t>
            </a:r>
            <a:r>
              <a:rPr lang="ru-RU" sz="2000" dirty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проживання,харчування</a:t>
            </a:r>
            <a:r>
              <a:rPr lang="ru-RU" sz="2000" dirty="0">
                <a:latin typeface="Bookman Old Style" pitchFamily="18" charset="0"/>
              </a:rPr>
              <a:t>, </a:t>
            </a:r>
            <a:r>
              <a:rPr lang="ru-RU" sz="2000" dirty="0" err="1">
                <a:latin typeface="Bookman Old Style" pitchFamily="18" charset="0"/>
              </a:rPr>
              <a:t>катання</a:t>
            </a:r>
            <a:r>
              <a:rPr lang="ru-RU" sz="2000" dirty="0">
                <a:latin typeface="Bookman Old Style" pitchFamily="18" charset="0"/>
              </a:rPr>
              <a:t> на конях, тир, </a:t>
            </a:r>
            <a:r>
              <a:rPr lang="ru-RU" sz="2000" dirty="0" err="1">
                <a:latin typeface="Bookman Old Style" pitchFamily="18" charset="0"/>
              </a:rPr>
              <a:t>мисливство</a:t>
            </a:r>
            <a:r>
              <a:rPr lang="ru-RU" sz="2000" dirty="0">
                <a:latin typeface="Bookman Old Style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0928"/>
            <a:ext cx="4472850" cy="3248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73016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90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Державне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підприємство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Соснівське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лісове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господарство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 err="1">
                <a:latin typeface="Bookman Old Style" pitchFamily="18" charset="0"/>
              </a:rPr>
              <a:t>смт</a:t>
            </a:r>
            <a:r>
              <a:rPr lang="ru-RU" sz="2000" dirty="0">
                <a:latin typeface="Bookman Old Style" pitchFamily="18" charset="0"/>
              </a:rPr>
              <a:t>. Соснове </a:t>
            </a:r>
            <a:r>
              <a:rPr lang="ru-RU" sz="2000" dirty="0" err="1">
                <a:latin typeface="Bookman Old Style" pitchFamily="18" charset="0"/>
              </a:rPr>
              <a:t>Березнівського</a:t>
            </a:r>
            <a:r>
              <a:rPr lang="ru-RU" sz="2000" dirty="0">
                <a:latin typeface="Bookman Old Style" pitchFamily="18" charset="0"/>
              </a:rPr>
              <a:t> району, 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тел.: </a:t>
            </a:r>
            <a:r>
              <a:rPr lang="ru-RU" sz="2000" dirty="0">
                <a:latin typeface="Bookman Old Style" pitchFamily="18" charset="0"/>
              </a:rPr>
              <a:t>8 (03653) 5 37 82; 2-72-15.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e-</a:t>
            </a:r>
            <a:r>
              <a:rPr lang="ru-RU" sz="2000" b="1" dirty="0" err="1">
                <a:latin typeface="Bookman Old Style" pitchFamily="18" charset="0"/>
              </a:rPr>
              <a:t>mail</a:t>
            </a:r>
            <a:r>
              <a:rPr lang="ru-RU" sz="2000" b="1" dirty="0">
                <a:latin typeface="Bookman Old Style" pitchFamily="18" charset="0"/>
              </a:rPr>
              <a:t>: </a:t>
            </a:r>
            <a:r>
              <a:rPr lang="ru-RU" sz="2000" dirty="0">
                <a:latin typeface="Bookman Old Style" pitchFamily="18" charset="0"/>
              </a:rPr>
              <a:t>sosnovedlg@ukr.net</a:t>
            </a:r>
          </a:p>
          <a:p>
            <a:pPr marL="0" indent="0">
              <a:buNone/>
            </a:pPr>
            <a:r>
              <a:rPr lang="ru-RU" sz="2000" dirty="0" err="1" smtClean="0">
                <a:latin typeface="Bookman Old Style" pitchFamily="18" charset="0"/>
              </a:rPr>
              <a:t>Жовтневе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лісництво</a:t>
            </a:r>
            <a:r>
              <a:rPr lang="ru-RU" sz="2000" dirty="0">
                <a:latin typeface="Bookman Old Style" pitchFamily="18" charset="0"/>
              </a:rPr>
              <a:t>,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тел.: </a:t>
            </a:r>
            <a:r>
              <a:rPr lang="ru-RU" sz="2000" dirty="0">
                <a:latin typeface="Bookman Old Style" pitchFamily="18" charset="0"/>
              </a:rPr>
              <a:t>8 (03653) 2-72-25.</a:t>
            </a:r>
          </a:p>
          <a:p>
            <a:pPr marL="0" indent="0">
              <a:buNone/>
            </a:pPr>
            <a:r>
              <a:rPr lang="ru-RU" sz="2000" b="1" dirty="0" err="1">
                <a:latin typeface="Bookman Old Style" pitchFamily="18" charset="0"/>
              </a:rPr>
              <a:t>Послуги</a:t>
            </a:r>
            <a:r>
              <a:rPr lang="ru-RU" sz="2000" dirty="0">
                <a:latin typeface="Bookman Old Style" pitchFamily="18" charset="0"/>
              </a:rPr>
              <a:t>: </a:t>
            </a:r>
            <a:r>
              <a:rPr lang="ru-RU" sz="2000" dirty="0" err="1">
                <a:latin typeface="Bookman Old Style" pitchFamily="18" charset="0"/>
              </a:rPr>
              <a:t>проживання,харчування</a:t>
            </a:r>
            <a:r>
              <a:rPr lang="ru-RU" sz="2000" dirty="0">
                <a:latin typeface="Bookman Old Style" pitchFamily="18" charset="0"/>
              </a:rPr>
              <a:t>, </a:t>
            </a:r>
            <a:r>
              <a:rPr lang="ru-RU" sz="2000" dirty="0" err="1">
                <a:latin typeface="Bookman Old Style" pitchFamily="18" charset="0"/>
              </a:rPr>
              <a:t>екскурсії</a:t>
            </a:r>
            <a:r>
              <a:rPr lang="ru-RU" sz="2000" dirty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екологічними</a:t>
            </a:r>
            <a:r>
              <a:rPr lang="ru-RU" sz="2000" dirty="0">
                <a:latin typeface="Bookman Old Style" pitchFamily="18" charset="0"/>
              </a:rPr>
              <a:t> стежками.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21"/>
          <a:stretch/>
        </p:blipFill>
        <p:spPr>
          <a:xfrm>
            <a:off x="539552" y="3140968"/>
            <a:ext cx="4968552" cy="270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0"/>
          <a:stretch/>
        </p:blipFill>
        <p:spPr>
          <a:xfrm>
            <a:off x="5724128" y="3501008"/>
            <a:ext cx="2742013" cy="301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267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Державне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підприємство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Сарненське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лісове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господарство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>
                <a:latin typeface="Bookman Old Style" pitchFamily="18" charset="0"/>
              </a:rPr>
              <a:t>м. </a:t>
            </a:r>
            <a:r>
              <a:rPr lang="ru-RU" sz="2000" dirty="0" err="1">
                <a:latin typeface="Bookman Old Style" pitchFamily="18" charset="0"/>
              </a:rPr>
              <a:t>Сарни</a:t>
            </a:r>
            <a:r>
              <a:rPr lang="ru-RU" sz="2000" dirty="0">
                <a:latin typeface="Bookman Old Style" pitchFamily="18" charset="0"/>
              </a:rPr>
              <a:t>, </a:t>
            </a:r>
            <a:r>
              <a:rPr lang="ru-RU" sz="2000" dirty="0" err="1">
                <a:latin typeface="Bookman Old Style" pitchFamily="18" charset="0"/>
              </a:rPr>
              <a:t>вул</a:t>
            </a:r>
            <a:r>
              <a:rPr lang="ru-RU" sz="2000" dirty="0">
                <a:latin typeface="Bookman Old Style" pitchFamily="18" charset="0"/>
              </a:rPr>
              <a:t>. Гоголя, 34;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тел.: </a:t>
            </a:r>
            <a:r>
              <a:rPr lang="ru-RU" sz="2000" dirty="0">
                <a:latin typeface="Bookman Old Style" pitchFamily="18" charset="0"/>
              </a:rPr>
              <a:t>8 (03655) 3-36-81; 3-26-40.</a:t>
            </a:r>
          </a:p>
          <a:p>
            <a:pPr marL="0" indent="0">
              <a:buNone/>
            </a:pPr>
            <a:r>
              <a:rPr lang="ru-RU" sz="2000" dirty="0" err="1">
                <a:latin typeface="Bookman Old Style" pitchFamily="18" charset="0"/>
              </a:rPr>
              <a:t>Костянтинівське</a:t>
            </a:r>
            <a:r>
              <a:rPr lang="ru-RU" sz="2000" dirty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лісництво</a:t>
            </a:r>
            <a:r>
              <a:rPr lang="ru-RU" sz="2000" dirty="0">
                <a:latin typeface="Bookman Old Style" pitchFamily="18" charset="0"/>
              </a:rPr>
              <a:t>,</a:t>
            </a:r>
          </a:p>
          <a:p>
            <a:pPr marL="0" indent="0">
              <a:buNone/>
            </a:pPr>
            <a:r>
              <a:rPr lang="ru-RU" sz="2000" b="1" dirty="0" err="1" smtClean="0">
                <a:latin typeface="Bookman Old Style" pitchFamily="18" charset="0"/>
              </a:rPr>
              <a:t>e-mail:</a:t>
            </a:r>
            <a:r>
              <a:rPr lang="ru-RU" sz="2000" dirty="0" err="1" smtClean="0">
                <a:latin typeface="Bookman Old Style" pitchFamily="18" charset="0"/>
              </a:rPr>
              <a:t>sarnylis@mail.ru</a:t>
            </a:r>
            <a:endParaRPr lang="ru-RU" sz="2000" dirty="0"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Bookman Old Style" pitchFamily="18" charset="0"/>
              </a:rPr>
              <a:t>тел</a:t>
            </a:r>
            <a:r>
              <a:rPr lang="ru-RU" sz="2000" b="1" dirty="0">
                <a:latin typeface="Bookman Old Style" pitchFamily="18" charset="0"/>
              </a:rPr>
              <a:t>.: </a:t>
            </a:r>
            <a:r>
              <a:rPr lang="ru-RU" sz="2000" dirty="0">
                <a:latin typeface="Bookman Old Style" pitchFamily="18" charset="0"/>
              </a:rPr>
              <a:t>8 (03655) 9-32-42.</a:t>
            </a:r>
          </a:p>
          <a:p>
            <a:pPr marL="0" indent="0">
              <a:buNone/>
            </a:pPr>
            <a:r>
              <a:rPr lang="ru-RU" sz="2000" dirty="0" err="1" smtClean="0">
                <a:latin typeface="Bookman Old Style" pitchFamily="18" charset="0"/>
              </a:rPr>
              <a:t>Страшівське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лісництво</a:t>
            </a:r>
            <a:r>
              <a:rPr lang="ru-RU" sz="2000" dirty="0">
                <a:latin typeface="Bookman Old Style" pitchFamily="18" charset="0"/>
              </a:rPr>
              <a:t>,</a:t>
            </a:r>
          </a:p>
          <a:p>
            <a:pPr marL="0" indent="0">
              <a:buNone/>
            </a:pPr>
            <a:r>
              <a:rPr lang="ru-RU" sz="2000" b="1" dirty="0" smtClean="0">
                <a:latin typeface="Bookman Old Style" pitchFamily="18" charset="0"/>
              </a:rPr>
              <a:t>тел</a:t>
            </a:r>
            <a:r>
              <a:rPr lang="ru-RU" sz="2000" b="1" dirty="0">
                <a:latin typeface="Bookman Old Style" pitchFamily="18" charset="0"/>
              </a:rPr>
              <a:t>.</a:t>
            </a:r>
            <a:r>
              <a:rPr lang="ru-RU" sz="2000" dirty="0">
                <a:latin typeface="Bookman Old Style" pitchFamily="18" charset="0"/>
              </a:rPr>
              <a:t>:8 (03655) 3-57-80.</a:t>
            </a:r>
          </a:p>
          <a:p>
            <a:pPr marL="0" indent="0">
              <a:buNone/>
            </a:pPr>
            <a:r>
              <a:rPr lang="ru-RU" sz="2000" b="1" dirty="0" err="1">
                <a:latin typeface="Bookman Old Style" pitchFamily="18" charset="0"/>
              </a:rPr>
              <a:t>Послуги</a:t>
            </a:r>
            <a:r>
              <a:rPr lang="ru-RU" sz="2000" b="1" dirty="0">
                <a:latin typeface="Bookman Old Style" pitchFamily="18" charset="0"/>
              </a:rPr>
              <a:t>:</a:t>
            </a:r>
            <a:r>
              <a:rPr lang="ru-RU" sz="2000" dirty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проживання,екскурсії</a:t>
            </a:r>
            <a:r>
              <a:rPr lang="ru-RU" sz="2000" dirty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екологічними</a:t>
            </a:r>
            <a:r>
              <a:rPr lang="ru-RU" sz="2000" dirty="0">
                <a:latin typeface="Bookman Old Style" pitchFamily="18" charset="0"/>
              </a:rPr>
              <a:t> стежками, </a:t>
            </a:r>
            <a:r>
              <a:rPr lang="ru-RU" sz="2000" dirty="0" err="1">
                <a:latin typeface="Bookman Old Style" pitchFamily="18" charset="0"/>
              </a:rPr>
              <a:t>полювання</a:t>
            </a:r>
            <a:r>
              <a:rPr lang="ru-RU" sz="2000" dirty="0">
                <a:latin typeface="Bookman Old Style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61047"/>
            <a:ext cx="3552428" cy="266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694730"/>
            <a:ext cx="2247715" cy="299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0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Державне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підприємство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Клесівське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лісове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господарство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 err="1">
                <a:latin typeface="Bookman Old Style" pitchFamily="18" charset="0"/>
              </a:rPr>
              <a:t>смт</a:t>
            </a:r>
            <a:r>
              <a:rPr lang="ru-RU" sz="2000" dirty="0">
                <a:latin typeface="Bookman Old Style" pitchFamily="18" charset="0"/>
              </a:rPr>
              <a:t>. </a:t>
            </a:r>
            <a:r>
              <a:rPr lang="ru-RU" sz="2000" dirty="0" err="1">
                <a:latin typeface="Bookman Old Style" pitchFamily="18" charset="0"/>
              </a:rPr>
              <a:t>Клесів</a:t>
            </a:r>
            <a:r>
              <a:rPr lang="ru-RU" sz="2000" dirty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Сарненського</a:t>
            </a:r>
            <a:r>
              <a:rPr lang="ru-RU" sz="2000" dirty="0">
                <a:latin typeface="Bookman Old Style" pitchFamily="18" charset="0"/>
              </a:rPr>
              <a:t> району, </a:t>
            </a:r>
            <a:r>
              <a:rPr lang="ru-RU" sz="2000" dirty="0" err="1">
                <a:latin typeface="Bookman Old Style" pitchFamily="18" charset="0"/>
              </a:rPr>
              <a:t>вул</a:t>
            </a:r>
            <a:r>
              <a:rPr lang="ru-RU" sz="2000" dirty="0">
                <a:latin typeface="Bookman Old Style" pitchFamily="18" charset="0"/>
              </a:rPr>
              <a:t>. </a:t>
            </a:r>
            <a:r>
              <a:rPr lang="ru-RU" sz="2000" dirty="0" err="1">
                <a:latin typeface="Bookman Old Style" pitchFamily="18" charset="0"/>
              </a:rPr>
              <a:t>Залізнична</a:t>
            </a:r>
            <a:r>
              <a:rPr lang="ru-RU" sz="2000" dirty="0">
                <a:latin typeface="Bookman Old Style" pitchFamily="18" charset="0"/>
              </a:rPr>
              <a:t>, 61. 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тел.</a:t>
            </a:r>
            <a:r>
              <a:rPr lang="ru-RU" sz="2000" dirty="0">
                <a:latin typeface="Bookman Old Style" pitchFamily="18" charset="0"/>
              </a:rPr>
              <a:t>: 8 (03655) 5-06-00;5-09-67.</a:t>
            </a:r>
          </a:p>
          <a:p>
            <a:pPr marL="0" indent="0">
              <a:buNone/>
            </a:pPr>
            <a:r>
              <a:rPr lang="en-US" sz="2000" b="1" dirty="0" err="1" smtClean="0">
                <a:latin typeface="Bookman Old Style" pitchFamily="18" charset="0"/>
              </a:rPr>
              <a:t>e-mail:</a:t>
            </a:r>
            <a:r>
              <a:rPr lang="en-US" sz="2000" dirty="0" err="1" smtClean="0">
                <a:latin typeface="Bookman Old Style" pitchFamily="18" charset="0"/>
              </a:rPr>
              <a:t>klesiv@gmail.ru</a:t>
            </a:r>
            <a:endParaRPr lang="uk-UA" sz="2000" dirty="0" smtClean="0">
              <a:latin typeface="Bookman Old Style" pitchFamily="18" charset="0"/>
            </a:endParaRPr>
          </a:p>
          <a:p>
            <a:pPr marL="0" indent="0">
              <a:buNone/>
            </a:pPr>
            <a:r>
              <a:rPr lang="ru-RU" sz="2000" dirty="0" err="1" smtClean="0">
                <a:latin typeface="Bookman Old Style" pitchFamily="18" charset="0"/>
              </a:rPr>
              <a:t>Клесівське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лісництво</a:t>
            </a:r>
            <a:r>
              <a:rPr lang="ru-RU" sz="2000" dirty="0">
                <a:latin typeface="Bookman Old Style" pitchFamily="18" charset="0"/>
              </a:rPr>
              <a:t>, 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тел.: </a:t>
            </a:r>
            <a:r>
              <a:rPr lang="ru-RU" sz="2000" dirty="0">
                <a:latin typeface="Bookman Old Style" pitchFamily="18" charset="0"/>
              </a:rPr>
              <a:t>8 (03655) 5-03-31.</a:t>
            </a:r>
          </a:p>
          <a:p>
            <a:pPr marL="0" indent="0">
              <a:buNone/>
            </a:pPr>
            <a:r>
              <a:rPr lang="ru-RU" sz="2000" b="1" dirty="0" err="1">
                <a:latin typeface="Bookman Old Style" pitchFamily="18" charset="0"/>
              </a:rPr>
              <a:t>Послуги</a:t>
            </a:r>
            <a:r>
              <a:rPr lang="ru-RU" sz="2000" dirty="0">
                <a:latin typeface="Bookman Old Style" pitchFamily="18" charset="0"/>
              </a:rPr>
              <a:t>: </a:t>
            </a:r>
            <a:r>
              <a:rPr lang="ru-RU" sz="2000" dirty="0" err="1">
                <a:latin typeface="Bookman Old Style" pitchFamily="18" charset="0"/>
              </a:rPr>
              <a:t>проживання,харчування</a:t>
            </a:r>
            <a:r>
              <a:rPr lang="ru-RU" sz="2000" dirty="0">
                <a:latin typeface="Bookman Old Style" pitchFamily="18" charset="0"/>
              </a:rPr>
              <a:t>, сауна, </a:t>
            </a:r>
            <a:r>
              <a:rPr lang="ru-RU" sz="2000" dirty="0" err="1">
                <a:latin typeface="Bookman Old Style" pitchFamily="18" charset="0"/>
              </a:rPr>
              <a:t>зернова</a:t>
            </a:r>
            <a:r>
              <a:rPr lang="ru-RU" sz="2000" dirty="0">
                <a:latin typeface="Bookman Old Style" pitchFamily="18" charset="0"/>
              </a:rPr>
              <a:t> ванна, </a:t>
            </a:r>
            <a:r>
              <a:rPr lang="ru-RU" sz="2000" dirty="0" err="1">
                <a:latin typeface="Bookman Old Style" pitchFamily="18" charset="0"/>
              </a:rPr>
              <a:t>екскурсії</a:t>
            </a:r>
            <a:r>
              <a:rPr lang="ru-RU" sz="2000" dirty="0">
                <a:latin typeface="Bookman Old Style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6" y="3068960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84" y="4509120"/>
            <a:ext cx="3224232" cy="214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2996952"/>
            <a:ext cx="2923633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370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Державне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підприємство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Костопільське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лісове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господарство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”</a:t>
            </a:r>
          </a:p>
          <a:p>
            <a:pPr marL="0" indent="0">
              <a:buNone/>
            </a:pPr>
            <a:r>
              <a:rPr lang="ru-RU" sz="2000" dirty="0">
                <a:latin typeface="Bookman Old Style" pitchFamily="18" charset="0"/>
              </a:rPr>
              <a:t>м. </a:t>
            </a:r>
            <a:r>
              <a:rPr lang="ru-RU" sz="2000" dirty="0" err="1">
                <a:latin typeface="Bookman Old Style" pitchFamily="18" charset="0"/>
              </a:rPr>
              <a:t>Костопіль</a:t>
            </a:r>
            <a:r>
              <a:rPr lang="ru-RU" sz="2000" dirty="0">
                <a:latin typeface="Bookman Old Style" pitchFamily="18" charset="0"/>
              </a:rPr>
              <a:t>, </a:t>
            </a:r>
            <a:r>
              <a:rPr lang="ru-RU" sz="2000" dirty="0" err="1">
                <a:latin typeface="Bookman Old Style" pitchFamily="18" charset="0"/>
              </a:rPr>
              <a:t>вул</a:t>
            </a:r>
            <a:r>
              <a:rPr lang="ru-RU" sz="2000" dirty="0">
                <a:latin typeface="Bookman Old Style" pitchFamily="18" charset="0"/>
              </a:rPr>
              <a:t>. Дубки, 2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тел.: </a:t>
            </a:r>
            <a:r>
              <a:rPr lang="ru-RU" sz="2000" dirty="0">
                <a:latin typeface="Bookman Old Style" pitchFamily="18" charset="0"/>
              </a:rPr>
              <a:t>8 (03657) 2-10-73.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e-</a:t>
            </a:r>
            <a:r>
              <a:rPr lang="ru-RU" sz="2000" b="1" dirty="0" err="1">
                <a:latin typeface="Bookman Old Style" pitchFamily="18" charset="0"/>
              </a:rPr>
              <a:t>mail</a:t>
            </a:r>
            <a:r>
              <a:rPr lang="ru-RU" sz="2000" dirty="0">
                <a:latin typeface="Bookman Old Style" pitchFamily="18" charset="0"/>
              </a:rPr>
              <a:t>: kostdlg@ukrpost.ua</a:t>
            </a:r>
          </a:p>
          <a:p>
            <a:pPr marL="0" indent="0">
              <a:buNone/>
            </a:pPr>
            <a:r>
              <a:rPr lang="ru-RU" sz="2000" dirty="0" err="1" smtClean="0">
                <a:latin typeface="Bookman Old Style" pitchFamily="18" charset="0"/>
              </a:rPr>
              <a:t>Базальтівське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>
                <a:latin typeface="Bookman Old Style" pitchFamily="18" charset="0"/>
              </a:rPr>
              <a:t>лісництво</a:t>
            </a:r>
            <a:r>
              <a:rPr lang="ru-RU" sz="2000" dirty="0">
                <a:latin typeface="Bookman Old Style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b="1" dirty="0">
                <a:latin typeface="Bookman Old Style" pitchFamily="18" charset="0"/>
              </a:rPr>
              <a:t>тел.: </a:t>
            </a:r>
            <a:r>
              <a:rPr lang="ru-RU" sz="2000" dirty="0">
                <a:latin typeface="Bookman Old Style" pitchFamily="18" charset="0"/>
              </a:rPr>
              <a:t>8 (03657) 6-55-63; 6-55-03.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6911"/>
            <a:ext cx="3096344" cy="231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80" y="4293096"/>
            <a:ext cx="3009131" cy="2185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11" y="2636910"/>
            <a:ext cx="2393761" cy="225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928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uk-UA" dirty="0" smtClean="0"/>
              <a:t>Вищі навчальні заклади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4" y="836712"/>
            <a:ext cx="3100462" cy="23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45672" y="3270175"/>
            <a:ext cx="31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Національний університет водного господарства та природокористування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98" y="881599"/>
            <a:ext cx="3576915" cy="223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008602" y="3270175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Національний університет «Острозька академія»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31840"/>
            <a:ext cx="3127896" cy="234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11560" y="6165304"/>
            <a:ext cx="3127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Рівненський державний гуманітарний університет</a:t>
            </a:r>
            <a:endParaRPr 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99" y="3845532"/>
            <a:ext cx="1721311" cy="2118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080610" y="616530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Рівненський інститут </a:t>
            </a:r>
            <a:r>
              <a:rPr lang="uk-UA" sz="1200" dirty="0" err="1" smtClean="0"/>
              <a:t>слов</a:t>
            </a:r>
            <a:r>
              <a:rPr lang="en-US" sz="1200" dirty="0" smtClean="0"/>
              <a:t>’</a:t>
            </a:r>
            <a:r>
              <a:rPr lang="uk-UA" sz="1200" dirty="0" err="1" smtClean="0"/>
              <a:t>янознавства</a:t>
            </a:r>
            <a:r>
              <a:rPr lang="uk-UA" sz="1200" dirty="0" smtClean="0"/>
              <a:t> Київського славістичного університету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396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9"/>
            <a:ext cx="8229600" cy="1512168"/>
          </a:xfrm>
        </p:spPr>
        <p:txBody>
          <a:bodyPr/>
          <a:lstStyle/>
          <a:p>
            <a:pPr marL="0" indent="0" algn="r">
              <a:buNone/>
            </a:pPr>
            <a:r>
              <a:rPr lang="ru-RU" b="1" dirty="0">
                <a:latin typeface="Bookman Old Style" pitchFamily="18" charset="0"/>
              </a:rPr>
              <a:t>Культурна </a:t>
            </a:r>
            <a:r>
              <a:rPr lang="ru-RU" b="1" dirty="0" err="1">
                <a:latin typeface="Bookman Old Style" pitchFamily="18" charset="0"/>
              </a:rPr>
              <a:t>самобутність</a:t>
            </a:r>
            <a:r>
              <a:rPr lang="ru-RU" b="1" dirty="0">
                <a:latin typeface="Bookman Old Style" pitchFamily="18" charset="0"/>
              </a:rPr>
              <a:t> народу – </a:t>
            </a:r>
            <a:r>
              <a:rPr lang="ru-RU" b="1" dirty="0" err="1">
                <a:latin typeface="Bookman Old Style" pitchFamily="18" charset="0"/>
              </a:rPr>
              <a:t>це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коштовне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намисто</a:t>
            </a:r>
            <a:r>
              <a:rPr lang="ru-RU" b="1" dirty="0">
                <a:latin typeface="Bookman Old Style" pitchFamily="18" charset="0"/>
              </a:rPr>
              <a:t>, </a:t>
            </a:r>
            <a:r>
              <a:rPr lang="ru-RU" b="1" dirty="0" err="1">
                <a:latin typeface="Bookman Old Style" pitchFamily="18" charset="0"/>
              </a:rPr>
              <a:t>кожна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перлина</a:t>
            </a:r>
            <a:r>
              <a:rPr lang="ru-RU" b="1" dirty="0">
                <a:latin typeface="Bookman Old Style" pitchFamily="18" charset="0"/>
              </a:rPr>
              <a:t> якого </a:t>
            </a:r>
            <a:r>
              <a:rPr lang="ru-RU" b="1" dirty="0" err="1">
                <a:latin typeface="Bookman Old Style" pitchFamily="18" charset="0"/>
              </a:rPr>
              <a:t>доповнює</a:t>
            </a:r>
            <a:r>
              <a:rPr lang="ru-RU" b="1" dirty="0">
                <a:latin typeface="Bookman Old Style" pitchFamily="18" charset="0"/>
              </a:rPr>
              <a:t> окрасу </a:t>
            </a:r>
            <a:r>
              <a:rPr lang="ru-RU" b="1" dirty="0" err="1">
                <a:latin typeface="Bookman Old Style" pitchFamily="18" charset="0"/>
              </a:rPr>
              <a:t>своєю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унікальністю</a:t>
            </a:r>
            <a:r>
              <a:rPr lang="ru-RU" b="1" dirty="0">
                <a:latin typeface="Bookman Old Style" pitchFamily="18" charset="0"/>
              </a:rPr>
              <a:t> та </a:t>
            </a:r>
            <a:r>
              <a:rPr lang="ru-RU" b="1" dirty="0" err="1">
                <a:latin typeface="Bookman Old Style" pitchFamily="18" charset="0"/>
              </a:rPr>
              <a:t>неповторністю</a:t>
            </a:r>
            <a:r>
              <a:rPr lang="ru-RU" b="1" dirty="0">
                <a:latin typeface="Bookman Old Style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51" y="1556792"/>
            <a:ext cx="7353723" cy="4918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52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176464" cy="278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23528" y="314096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Відкритий міжнародний університет розвитку людини «Україна»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5246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76056" y="314096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Приватний ВНЗ «Міжнародний економіко-гуманітарний університет імені академіка С. </a:t>
            </a:r>
            <a:r>
              <a:rPr lang="uk-UA" sz="1200" dirty="0" err="1" smtClean="0"/>
              <a:t>Дем</a:t>
            </a:r>
            <a:r>
              <a:rPr lang="en-US" sz="1200" dirty="0" smtClean="0"/>
              <a:t>’</a:t>
            </a:r>
            <a:r>
              <a:rPr lang="uk-UA" sz="1200" dirty="0" err="1" smtClean="0"/>
              <a:t>янчука</a:t>
            </a:r>
            <a:r>
              <a:rPr lang="uk-UA" sz="1200" dirty="0" smtClean="0"/>
              <a:t>»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6" y="3602632"/>
            <a:ext cx="3722007" cy="263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23528" y="638132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Рівненська філія Київського університету права Національної академії наук України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87299"/>
            <a:ext cx="3312368" cy="250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220072" y="6381328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Рівненський державний аграрний технікум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5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err="1"/>
              <a:t>Найромантичніше</a:t>
            </a:r>
            <a:r>
              <a:rPr lang="ru-RU" sz="3600" dirty="0"/>
              <a:t> </a:t>
            </a:r>
            <a:r>
              <a:rPr lang="ru-RU" sz="3600" dirty="0" err="1"/>
              <a:t>місце</a:t>
            </a:r>
            <a:r>
              <a:rPr lang="ru-RU" sz="3600" dirty="0"/>
              <a:t> </a:t>
            </a:r>
            <a:r>
              <a:rPr lang="ru-RU" sz="3600" dirty="0" err="1"/>
              <a:t>Рівненщини</a:t>
            </a:r>
            <a:r>
              <a:rPr lang="ru-RU" sz="3600" dirty="0"/>
              <a:t> – "</a:t>
            </a:r>
            <a:r>
              <a:rPr lang="ru-RU" sz="3600" dirty="0" err="1"/>
              <a:t>Тунель</a:t>
            </a:r>
            <a:r>
              <a:rPr lang="ru-RU" sz="3600" dirty="0"/>
              <a:t> </a:t>
            </a:r>
            <a:r>
              <a:rPr lang="ru-RU" sz="3600" dirty="0" err="1"/>
              <a:t>кохання</a:t>
            </a:r>
            <a:r>
              <a:rPr lang="ru-RU" sz="3600" dirty="0"/>
              <a:t>"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1" dirty="0" err="1">
                <a:latin typeface="Bookman Old Style" pitchFamily="18" charset="0"/>
              </a:rPr>
              <a:t>Одне</a:t>
            </a:r>
            <a:r>
              <a:rPr lang="ru-RU" sz="1800" i="1" dirty="0">
                <a:latin typeface="Bookman Old Style" pitchFamily="18" charset="0"/>
              </a:rPr>
              <a:t> з </a:t>
            </a:r>
            <a:r>
              <a:rPr lang="ru-RU" sz="1800" i="1" dirty="0" err="1">
                <a:latin typeface="Bookman Old Style" pitchFamily="18" charset="0"/>
              </a:rPr>
              <a:t>найромантичніших</a:t>
            </a:r>
            <a:r>
              <a:rPr lang="ru-RU" sz="1800" i="1" dirty="0">
                <a:latin typeface="Bookman Old Style" pitchFamily="18" charset="0"/>
              </a:rPr>
              <a:t> місць не </a:t>
            </a:r>
            <a:r>
              <a:rPr lang="ru-RU" sz="1800" i="1" dirty="0" err="1">
                <a:latin typeface="Bookman Old Style" pitchFamily="18" charset="0"/>
              </a:rPr>
              <a:t>лише</a:t>
            </a:r>
            <a:r>
              <a:rPr lang="ru-RU" sz="1800" i="1" dirty="0">
                <a:latin typeface="Bookman Old Style" pitchFamily="18" charset="0"/>
              </a:rPr>
              <a:t> </a:t>
            </a:r>
            <a:r>
              <a:rPr lang="ru-RU" sz="1800" i="1" dirty="0" err="1">
                <a:latin typeface="Bookman Old Style" pitchFamily="18" charset="0"/>
              </a:rPr>
              <a:t>Рівненщини</a:t>
            </a:r>
            <a:r>
              <a:rPr lang="ru-RU" sz="1800" i="1" dirty="0">
                <a:latin typeface="Bookman Old Style" pitchFamily="18" charset="0"/>
              </a:rPr>
              <a:t>, а й </a:t>
            </a:r>
            <a:r>
              <a:rPr lang="ru-RU" sz="1800" i="1" dirty="0" err="1">
                <a:latin typeface="Bookman Old Style" pitchFamily="18" charset="0"/>
              </a:rPr>
              <a:t>всієї</a:t>
            </a:r>
            <a:r>
              <a:rPr lang="ru-RU" sz="1800" i="1" dirty="0">
                <a:latin typeface="Bookman Old Style" pitchFamily="18" charset="0"/>
              </a:rPr>
              <a:t> </a:t>
            </a:r>
            <a:r>
              <a:rPr lang="ru-RU" sz="1800" i="1" dirty="0" err="1">
                <a:latin typeface="Bookman Old Style" pitchFamily="18" charset="0"/>
              </a:rPr>
              <a:t>України</a:t>
            </a:r>
            <a:r>
              <a:rPr lang="ru-RU" sz="1800" i="1" dirty="0">
                <a:latin typeface="Bookman Old Style" pitchFamily="18" charset="0"/>
              </a:rPr>
              <a:t> – </a:t>
            </a:r>
            <a:r>
              <a:rPr lang="ru-RU" sz="1800" i="1" dirty="0" err="1">
                <a:latin typeface="Bookman Old Style" pitchFamily="18" charset="0"/>
              </a:rPr>
              <a:t>нерукотворний</a:t>
            </a:r>
            <a:r>
              <a:rPr lang="ru-RU" sz="1800" i="1" dirty="0">
                <a:latin typeface="Bookman Old Style" pitchFamily="18" charset="0"/>
              </a:rPr>
              <a:t> "</a:t>
            </a:r>
            <a:r>
              <a:rPr lang="ru-RU" sz="1800" i="1" dirty="0" err="1">
                <a:latin typeface="Bookman Old Style" pitchFamily="18" charset="0"/>
              </a:rPr>
              <a:t>Тунель</a:t>
            </a:r>
            <a:r>
              <a:rPr lang="ru-RU" sz="1800" i="1" dirty="0">
                <a:latin typeface="Bookman Old Style" pitchFamily="18" charset="0"/>
              </a:rPr>
              <a:t> </a:t>
            </a:r>
            <a:r>
              <a:rPr lang="ru-RU" sz="1800" i="1" dirty="0" err="1">
                <a:latin typeface="Bookman Old Style" pitchFamily="18" charset="0"/>
              </a:rPr>
              <a:t>кохання</a:t>
            </a:r>
            <a:r>
              <a:rPr lang="ru-RU" sz="1800" i="1" dirty="0">
                <a:latin typeface="Bookman Old Style" pitchFamily="18" charset="0"/>
              </a:rPr>
              <a:t>", що </a:t>
            </a:r>
            <a:r>
              <a:rPr lang="ru-RU" sz="1800" i="1" dirty="0" err="1">
                <a:latin typeface="Bookman Old Style" pitchFamily="18" charset="0"/>
              </a:rPr>
              <a:t>знаходиться</a:t>
            </a:r>
            <a:r>
              <a:rPr lang="ru-RU" sz="1800" i="1" dirty="0">
                <a:latin typeface="Bookman Old Style" pitchFamily="18" charset="0"/>
              </a:rPr>
              <a:t> в </a:t>
            </a:r>
            <a:r>
              <a:rPr lang="ru-RU" sz="1800" i="1" dirty="0" err="1">
                <a:latin typeface="Bookman Old Style" pitchFamily="18" charset="0"/>
              </a:rPr>
              <a:t>селищі</a:t>
            </a:r>
            <a:r>
              <a:rPr lang="ru-RU" sz="1800" i="1" dirty="0">
                <a:latin typeface="Bookman Old Style" pitchFamily="18" charset="0"/>
              </a:rPr>
              <a:t> </a:t>
            </a:r>
            <a:r>
              <a:rPr lang="ru-RU" sz="1800" i="1" dirty="0" err="1">
                <a:latin typeface="Bookman Old Style" pitchFamily="18" charset="0"/>
              </a:rPr>
              <a:t>Клевань</a:t>
            </a:r>
            <a:r>
              <a:rPr lang="ru-RU" sz="1800" i="1" dirty="0">
                <a:latin typeface="Bookman Old Style" pitchFamily="18" charset="0"/>
              </a:rPr>
              <a:t>. </a:t>
            </a:r>
            <a:r>
              <a:rPr lang="ru-RU" sz="1800" i="1" dirty="0" err="1" smtClean="0">
                <a:latin typeface="Bookman Old Style" pitchFamily="18" charset="0"/>
              </a:rPr>
              <a:t>Мальовничі</a:t>
            </a:r>
            <a:r>
              <a:rPr lang="ru-RU" sz="1800" i="1" dirty="0" smtClean="0">
                <a:latin typeface="Bookman Old Style" pitchFamily="18" charset="0"/>
              </a:rPr>
              <a:t> фотографії </a:t>
            </a:r>
            <a:r>
              <a:rPr lang="ru-RU" sz="1800" i="1" dirty="0" err="1">
                <a:latin typeface="Bookman Old Style" pitchFamily="18" charset="0"/>
              </a:rPr>
              <a:t>цього</a:t>
            </a:r>
            <a:r>
              <a:rPr lang="ru-RU" sz="1800" i="1" dirty="0">
                <a:latin typeface="Bookman Old Style" pitchFamily="18" charset="0"/>
              </a:rPr>
              <a:t> місця не </a:t>
            </a:r>
            <a:r>
              <a:rPr lang="ru-RU" sz="1800" i="1" dirty="0" err="1">
                <a:latin typeface="Bookman Old Style" pitchFamily="18" charset="0"/>
              </a:rPr>
              <a:t>дають</a:t>
            </a:r>
            <a:r>
              <a:rPr lang="ru-RU" sz="1800" i="1" dirty="0">
                <a:latin typeface="Bookman Old Style" pitchFamily="18" charset="0"/>
              </a:rPr>
              <a:t> </a:t>
            </a:r>
            <a:r>
              <a:rPr lang="ru-RU" sz="1800" i="1" dirty="0" err="1">
                <a:latin typeface="Bookman Old Style" pitchFamily="18" charset="0"/>
              </a:rPr>
              <a:t>спокою</a:t>
            </a:r>
            <a:r>
              <a:rPr lang="ru-RU" sz="1800" i="1" dirty="0">
                <a:latin typeface="Bookman Old Style" pitchFamily="18" charset="0"/>
              </a:rPr>
              <a:t> </a:t>
            </a:r>
            <a:r>
              <a:rPr lang="ru-RU" sz="1800" i="1" dirty="0" err="1">
                <a:latin typeface="Bookman Old Style" pitchFamily="18" charset="0"/>
              </a:rPr>
              <a:t>користувачам</a:t>
            </a:r>
            <a:r>
              <a:rPr lang="ru-RU" sz="1800" i="1" dirty="0">
                <a:latin typeface="Bookman Old Style" pitchFamily="18" charset="0"/>
              </a:rPr>
              <a:t> </a:t>
            </a:r>
            <a:r>
              <a:rPr lang="ru-RU" sz="1800" i="1" dirty="0" err="1" smtClean="0">
                <a:latin typeface="Bookman Old Style" pitchFamily="18" charset="0"/>
              </a:rPr>
              <a:t>Інтернету</a:t>
            </a:r>
            <a:r>
              <a:rPr lang="ru-RU" sz="1800" i="1" dirty="0">
                <a:latin typeface="Bookman Old Style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34" y="2924944"/>
            <a:ext cx="4946914" cy="3710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89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72936" y="2420888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 край кличе всіх, кого цікавить чиста природа та глибока українська історія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3014255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72119"/>
            <a:ext cx="2722225" cy="205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49080"/>
            <a:ext cx="3014255" cy="2274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98" y="4149080"/>
            <a:ext cx="3028483" cy="2285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0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9"/>
            <a:ext cx="8229600" cy="1440160"/>
          </a:xfrm>
        </p:spPr>
        <p:txBody>
          <a:bodyPr/>
          <a:lstStyle/>
          <a:p>
            <a:pPr marL="0" indent="0" algn="r">
              <a:buNone/>
            </a:pPr>
            <a:r>
              <a:rPr lang="ru-RU" b="1" dirty="0">
                <a:latin typeface="Bookman Old Style" pitchFamily="18" charset="0"/>
              </a:rPr>
              <a:t>Так і кожен край у </a:t>
            </a:r>
            <a:r>
              <a:rPr lang="ru-RU" b="1" dirty="0" err="1">
                <a:latin typeface="Bookman Old Style" pitchFamily="18" charset="0"/>
              </a:rPr>
              <a:t>намисті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української</a:t>
            </a:r>
            <a:r>
              <a:rPr lang="ru-RU" b="1" dirty="0">
                <a:latin typeface="Bookman Old Style" pitchFamily="18" charset="0"/>
              </a:rPr>
              <a:t> історії та культури має </a:t>
            </a:r>
            <a:r>
              <a:rPr lang="ru-RU" b="1" dirty="0" err="1">
                <a:latin typeface="Bookman Old Style" pitchFamily="18" charset="0"/>
              </a:rPr>
              <a:t>своє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неповторне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обличчя</a:t>
            </a:r>
            <a:r>
              <a:rPr lang="ru-RU" b="1" dirty="0">
                <a:latin typeface="Bookman Old Style" pitchFamily="18" charset="0"/>
              </a:rPr>
              <a:t> та долю, </a:t>
            </a:r>
            <a:r>
              <a:rPr lang="ru-RU" b="1" dirty="0" err="1">
                <a:latin typeface="Bookman Old Style" pitchFamily="18" charset="0"/>
              </a:rPr>
              <a:t>творену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віками</a:t>
            </a:r>
            <a:r>
              <a:rPr lang="ru-RU" b="1" dirty="0">
                <a:latin typeface="Bookman Old Style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8" y="1484784"/>
            <a:ext cx="7488936" cy="500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5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7"/>
            <a:ext cx="8229600" cy="1584176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b="1" dirty="0" err="1">
                <a:latin typeface="Bookman Old Style" pitchFamily="18" charset="0"/>
              </a:rPr>
              <a:t>Рівненщина</a:t>
            </a:r>
            <a:r>
              <a:rPr lang="ru-RU" b="1" dirty="0">
                <a:latin typeface="Bookman Old Style" pitchFamily="18" charset="0"/>
              </a:rPr>
              <a:t> – край, що </a:t>
            </a:r>
            <a:r>
              <a:rPr lang="ru-RU" b="1" dirty="0" err="1">
                <a:latin typeface="Bookman Old Style" pitchFamily="18" charset="0"/>
              </a:rPr>
              <a:t>займає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особливе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місце</a:t>
            </a:r>
            <a:r>
              <a:rPr lang="ru-RU" b="1" dirty="0">
                <a:latin typeface="Bookman Old Style" pitchFamily="18" charset="0"/>
              </a:rPr>
              <a:t> на </a:t>
            </a:r>
            <a:r>
              <a:rPr lang="ru-RU" b="1" dirty="0" err="1">
                <a:latin typeface="Bookman Old Style" pitchFamily="18" charset="0"/>
              </a:rPr>
              <a:t>карті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України</a:t>
            </a:r>
            <a:r>
              <a:rPr lang="ru-RU" b="1" dirty="0">
                <a:latin typeface="Bookman Old Style" pitchFamily="18" charset="0"/>
              </a:rPr>
              <a:t>, край, що </a:t>
            </a:r>
            <a:r>
              <a:rPr lang="ru-RU" b="1" dirty="0" err="1">
                <a:latin typeface="Bookman Old Style" pitchFamily="18" charset="0"/>
              </a:rPr>
              <a:t>впродовж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віків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перебував</a:t>
            </a:r>
            <a:r>
              <a:rPr lang="ru-RU" b="1" dirty="0">
                <a:latin typeface="Bookman Old Style" pitchFamily="18" charset="0"/>
              </a:rPr>
              <a:t> в </a:t>
            </a:r>
            <a:r>
              <a:rPr lang="ru-RU" b="1" dirty="0" err="1">
                <a:latin typeface="Bookman Old Style" pitchFamily="18" charset="0"/>
              </a:rPr>
              <a:t>епіцентрі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європейських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історичних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подій</a:t>
            </a:r>
            <a:r>
              <a:rPr lang="ru-RU" b="1" dirty="0">
                <a:latin typeface="Bookman Old Style" pitchFamily="18" charset="0"/>
              </a:rPr>
              <a:t>, </a:t>
            </a:r>
            <a:r>
              <a:rPr lang="ru-RU" b="1" dirty="0" err="1">
                <a:latin typeface="Bookman Old Style" pitchFamily="18" charset="0"/>
              </a:rPr>
              <a:t>наукової</a:t>
            </a:r>
            <a:r>
              <a:rPr lang="ru-RU" b="1" dirty="0">
                <a:latin typeface="Bookman Old Style" pitchFamily="18" charset="0"/>
              </a:rPr>
              <a:t> та </a:t>
            </a:r>
            <a:r>
              <a:rPr lang="ru-RU" b="1" dirty="0" err="1">
                <a:latin typeface="Bookman Old Style" pitchFamily="18" charset="0"/>
              </a:rPr>
              <a:t>творчої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діяльності</a:t>
            </a:r>
            <a:r>
              <a:rPr lang="ru-RU" b="1" dirty="0">
                <a:latin typeface="Bookman Old Style" pitchFamily="18" charset="0"/>
              </a:rPr>
              <a:t>, </a:t>
            </a:r>
            <a:r>
              <a:rPr lang="ru-RU" b="1" dirty="0" err="1">
                <a:latin typeface="Bookman Old Style" pitchFamily="18" charset="0"/>
              </a:rPr>
              <a:t>серце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древньої</a:t>
            </a:r>
            <a:r>
              <a:rPr lang="ru-RU" b="1" dirty="0">
                <a:latin typeface="Bookman Old Style" pitchFamily="18" charset="0"/>
              </a:rPr>
              <a:t> </a:t>
            </a:r>
            <a:r>
              <a:rPr lang="ru-RU" b="1" dirty="0" err="1">
                <a:latin typeface="Bookman Old Style" pitchFamily="18" charset="0"/>
              </a:rPr>
              <a:t>Волині</a:t>
            </a:r>
            <a:r>
              <a:rPr lang="ru-RU" b="1" dirty="0">
                <a:latin typeface="Bookman Old Style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11072"/>
            <a:ext cx="7443266" cy="4978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21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uk-UA" sz="4800" dirty="0" smtClean="0"/>
              <a:t>Сім чудес Рівненщини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4" y="764704"/>
            <a:ext cx="3568700" cy="2540000"/>
          </a:xfrm>
        </p:spPr>
      </p:pic>
      <p:sp>
        <p:nvSpPr>
          <p:cNvPr id="5" name="TextBox 4"/>
          <p:cNvSpPr txBox="1"/>
          <p:nvPr/>
        </p:nvSpPr>
        <p:spPr>
          <a:xfrm>
            <a:off x="467574" y="3465175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Вузькоколійна залізниця «Антонівка-Зарічне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764704"/>
            <a:ext cx="3809671" cy="2535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5671" y="3465175"/>
            <a:ext cx="3809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err="1" smtClean="0"/>
              <a:t>Тараканівський</a:t>
            </a:r>
            <a:r>
              <a:rPr lang="uk-UA" sz="1200" dirty="0" smtClean="0"/>
              <a:t> форт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4" y="3742174"/>
            <a:ext cx="3528392" cy="25404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74" y="6282616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Заповідник «Поле Берестецької битви»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932" y="3719285"/>
            <a:ext cx="3672410" cy="24709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56503" y="6282616"/>
            <a:ext cx="3809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 smtClean="0"/>
              <a:t>Історико-культурний комплекс м. </a:t>
            </a:r>
            <a:r>
              <a:rPr lang="uk-UA" sz="1200" dirty="0" err="1" smtClean="0"/>
              <a:t>Остріг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6046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" y="260648"/>
            <a:ext cx="4392488" cy="2875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82" y="3284983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Замок князів Любомирських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/>
          <a:stretch/>
        </p:blipFill>
        <p:spPr>
          <a:xfrm>
            <a:off x="4572000" y="277929"/>
            <a:ext cx="4464496" cy="2841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3284983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Свято-Троїцький жіночий монастир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54" y="3607588"/>
            <a:ext cx="3718091" cy="2788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2954" y="6525344"/>
            <a:ext cx="3718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Свято-Троїцький чоловічий монастир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996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smtClean="0"/>
              <a:t>ятки природи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36712"/>
            <a:ext cx="6768752" cy="5070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654" y="6021288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Рівненський природний заповідник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665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1"/>
            <a:ext cx="8229600" cy="1944216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РЕГІОНАЛЬНІ ЛАНДШАФТНІ ПАРКИ:</a:t>
            </a:r>
          </a:p>
          <a:p>
            <a:pPr marL="457200" indent="-457200">
              <a:buAutoNum type="arabicPeriod"/>
            </a:pP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Надслучанський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0" indent="0">
              <a:buNone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2.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Дермансько-Мостіївський</a:t>
            </a:r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0" indent="0">
              <a:buNone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3. 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Прип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’</a:t>
            </a:r>
            <a:r>
              <a:rPr lang="uk-U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ять-Стохід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43140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135" y="692696"/>
            <a:ext cx="3048752" cy="2165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91272"/>
            <a:ext cx="267976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53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096" y="116632"/>
            <a:ext cx="8697144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ЗАКАЗНИКИ ЗАГАЛЬНОДЕРЖАВНОГО ЗНАЧЕННЯ: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ботанічний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„Вишнева гора"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Рівненський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р-н)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ботанічний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Хіноцький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Володимирецький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р-н)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ботанічний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Сварицевицький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Дубровицький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р-н)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ботанічний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Золотинський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Дубровицький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р-н)</a:t>
            </a:r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6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ботанічний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Озерський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Дубровицький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р-н)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7.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ботанічний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Суський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Костопольський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р-н)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8.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ботанічний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Бущанський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Острозький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р-н)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9.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лісовий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Висоцький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Дубровицький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р-н)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загальнозоологічний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„Урочище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Брище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11.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ландшафтний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Почаївський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Дубровицький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р-н)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12.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гідрологічний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Дібрівський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Зарічненський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р-н)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13.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гідрологічний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„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Острівський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Зарічненський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р-н)</a:t>
            </a:r>
          </a:p>
          <a:p>
            <a:pPr marL="457200" indent="-457200">
              <a:buAutoNum type="arabicPeriod"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89511"/>
            <a:ext cx="2740076" cy="206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581128"/>
            <a:ext cx="2699792" cy="20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56" y="4789511"/>
            <a:ext cx="2740076" cy="206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99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177</TotalTime>
  <Words>988</Words>
  <Application>Microsoft Office PowerPoint</Application>
  <PresentationFormat>Экран (4:3)</PresentationFormat>
  <Paragraphs>116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Исполнительная</vt:lpstr>
      <vt:lpstr>Рівненщина туристична і ми в ній:) </vt:lpstr>
      <vt:lpstr>Презентация PowerPoint</vt:lpstr>
      <vt:lpstr>Презентация PowerPoint</vt:lpstr>
      <vt:lpstr>Презентация PowerPoint</vt:lpstr>
      <vt:lpstr>Сім чудес Рівненщини</vt:lpstr>
      <vt:lpstr>Презентация PowerPoint</vt:lpstr>
      <vt:lpstr>Пам’ятки природи</vt:lpstr>
      <vt:lpstr>Презентация PowerPoint</vt:lpstr>
      <vt:lpstr>Презентация PowerPoint</vt:lpstr>
      <vt:lpstr>Презентация PowerPoint</vt:lpstr>
      <vt:lpstr>Презентация PowerPoint</vt:lpstr>
      <vt:lpstr>Історико-культурна спадщина</vt:lpstr>
      <vt:lpstr>Лісові господарства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Вищі навчальні заклади</vt:lpstr>
      <vt:lpstr>Презентация PowerPoint</vt:lpstr>
      <vt:lpstr>Найромантичніше місце Рівненщини – "Тунель кохання"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Рівненщина туристична</dc:title>
  <dc:creator>User</dc:creator>
  <cp:lastModifiedBy>User</cp:lastModifiedBy>
  <cp:revision>17</cp:revision>
  <dcterms:created xsi:type="dcterms:W3CDTF">2013-03-26T18:23:16Z</dcterms:created>
  <dcterms:modified xsi:type="dcterms:W3CDTF">2014-04-06T16:07:17Z</dcterms:modified>
</cp:coreProperties>
</file>