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9" r:id="rId11"/>
    <p:sldId id="270" r:id="rId12"/>
    <p:sldId id="271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0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7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2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4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9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7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BB98-5845-4BDE-845E-A4DCFCC4D6B7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BC6A-E42C-4D82-BD32-ABD4F889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201265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Comic Sans MS" panose="030F0702030302020204" pitchFamily="66" charset="0"/>
              </a:rPr>
              <a:t>Ізраїль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445224"/>
            <a:ext cx="6400800" cy="1752600"/>
          </a:xfrm>
        </p:spPr>
        <p:txBody>
          <a:bodyPr/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rabic Typesetting" panose="03020402040406030203" pitchFamily="66" charset="-78"/>
              </a:rPr>
              <a:t>Підготували: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rabic Typesetting" panose="03020402040406030203" pitchFamily="66" charset="-78"/>
              </a:rPr>
              <a:t>Учениці 11-А класу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rabic Typesetting" panose="03020402040406030203" pitchFamily="66" charset="-78"/>
              </a:rPr>
              <a:t>Козак Руслана і Коваль Олена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cs typeface="Arabic Typesetting" panose="03020402040406030203" pitchFamily="66" charset="-78"/>
            </a:endParaRPr>
          </a:p>
          <a:p>
            <a:endParaRPr lang="ru-RU" dirty="0"/>
          </a:p>
        </p:txBody>
      </p:sp>
      <p:pic>
        <p:nvPicPr>
          <p:cNvPr id="1026" name="Picture 2" descr="admin, автор на Туристическая фирма Марлена - Страница 8 из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624736" cy="44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600" dirty="0" err="1" smtClean="0">
                <a:latin typeface="Comic Sans MS" panose="030F0702030302020204" pitchFamily="66" charset="0"/>
              </a:rPr>
              <a:t>Декларація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незалежності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Ізраїлю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052736"/>
            <a:ext cx="8928992" cy="59766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</a:t>
            </a:r>
            <a:r>
              <a:rPr lang="ru-RU" sz="3800" dirty="0" smtClean="0">
                <a:latin typeface="Comic Sans MS" panose="030F0702030302020204" pitchFamily="66" charset="0"/>
              </a:rPr>
              <a:t>В</a:t>
            </a:r>
            <a:r>
              <a:rPr lang="ru-RU" sz="3800" dirty="0">
                <a:latin typeface="Comic Sans MS" panose="030F0702030302020204" pitchFamily="66" charset="0"/>
              </a:rPr>
              <a:t> </a:t>
            </a:r>
            <a:r>
              <a:rPr lang="ru-RU" sz="3800" dirty="0" err="1">
                <a:latin typeface="Comic Sans MS" panose="030F0702030302020204" pitchFamily="66" charset="0"/>
              </a:rPr>
              <a:t>Декларації</a:t>
            </a:r>
            <a:r>
              <a:rPr lang="ru-RU" sz="3800" dirty="0">
                <a:latin typeface="Comic Sans MS" panose="030F0702030302020204" pitchFamily="66" charset="0"/>
              </a:rPr>
              <a:t> </a:t>
            </a:r>
            <a:r>
              <a:rPr lang="ru-RU" sz="3800" dirty="0" err="1">
                <a:latin typeface="Comic Sans MS" panose="030F0702030302020204" pitchFamily="66" charset="0"/>
              </a:rPr>
              <a:t>незалежності</a:t>
            </a:r>
            <a:r>
              <a:rPr lang="ru-RU" sz="3800" dirty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Ізраїлю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говорилося</a:t>
            </a:r>
            <a:r>
              <a:rPr lang="ru-RU" sz="3800" dirty="0" smtClean="0">
                <a:latin typeface="Comic Sans MS" panose="030F0702030302020204" pitchFamily="66" charset="0"/>
              </a:rPr>
              <a:t>:</a:t>
            </a:r>
            <a:endParaRPr lang="ru-RU" sz="3800" baseline="30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800" baseline="300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smtClean="0">
                <a:latin typeface="Comic Sans MS" panose="030F0702030302020204" pitchFamily="66" charset="0"/>
              </a:rPr>
              <a:t>[... ] 29 листопада 1947 року </a:t>
            </a:r>
            <a:r>
              <a:rPr lang="ru-RU" sz="3800" dirty="0" err="1" smtClean="0">
                <a:latin typeface="Comic Sans MS" panose="030F0702030302020204" pitchFamily="66" charset="0"/>
              </a:rPr>
              <a:t>Генеральна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Асамблея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Організації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Об'єднаних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Націй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прийняла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резолюцію</a:t>
            </a:r>
            <a:r>
              <a:rPr lang="ru-RU" sz="3800" dirty="0" smtClean="0">
                <a:latin typeface="Comic Sans MS" panose="030F0702030302020204" pitchFamily="66" charset="0"/>
              </a:rPr>
              <a:t> про </a:t>
            </a:r>
            <a:r>
              <a:rPr lang="ru-RU" sz="3800" dirty="0" err="1" smtClean="0">
                <a:latin typeface="Comic Sans MS" panose="030F0702030302020204" pitchFamily="66" charset="0"/>
              </a:rPr>
              <a:t>створення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єврейської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держави</a:t>
            </a:r>
            <a:r>
              <a:rPr lang="ru-RU" sz="3800" dirty="0" smtClean="0">
                <a:latin typeface="Comic Sans MS" panose="030F0702030302020204" pitchFamily="66" charset="0"/>
              </a:rPr>
              <a:t> в </a:t>
            </a:r>
            <a:r>
              <a:rPr lang="ru-RU" sz="3800" dirty="0" err="1" smtClean="0">
                <a:latin typeface="Comic Sans MS" panose="030F0702030302020204" pitchFamily="66" charset="0"/>
              </a:rPr>
              <a:t>Ерец-Ісраель</a:t>
            </a:r>
            <a:r>
              <a:rPr lang="ru-RU" sz="3800" dirty="0" smtClean="0">
                <a:latin typeface="Comic Sans MS" panose="030F0702030302020204" pitchFamily="66" charset="0"/>
              </a:rPr>
              <a:t>.</a:t>
            </a:r>
            <a:br>
              <a:rPr lang="ru-RU" sz="3800" dirty="0" smtClean="0">
                <a:latin typeface="Comic Sans MS" panose="030F0702030302020204" pitchFamily="66" charset="0"/>
              </a:rPr>
            </a:br>
            <a:r>
              <a:rPr lang="ru-RU" sz="3800" dirty="0" smtClean="0">
                <a:effectLst/>
                <a:latin typeface="Comic Sans MS" panose="030F0702030302020204" pitchFamily="66" charset="0"/>
              </a:rPr>
              <a:t>[...]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Єврейський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народ, як і всякий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інший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народ,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має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природним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правом бути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незалежним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у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своїй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суверенній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державі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</a:t>
            </a:r>
            <a:br>
              <a:rPr lang="ru-RU" sz="3800" dirty="0" smtClean="0">
                <a:effectLst/>
                <a:latin typeface="Comic Sans MS" panose="030F0702030302020204" pitchFamily="66" charset="0"/>
              </a:rPr>
            </a:br>
            <a:r>
              <a:rPr lang="ru-RU" sz="3800" dirty="0" smtClean="0">
                <a:effectLst/>
                <a:latin typeface="Comic Sans MS" panose="030F0702030302020204" pitchFamily="66" charset="0"/>
              </a:rPr>
              <a:t>[...] Держава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Ізраїль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буде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відкрито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для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репатріації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та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об'єднання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в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ньому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розсіяних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по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світу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євреїв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 ;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воно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докладе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всіх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зусиль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до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розвитку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країни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на благо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всіх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її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жителів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Воно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буде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грунтуватися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на засадах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свободи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справедливості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і миру,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відповідно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до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ідеалами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єврейських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пророків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Воно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здійснить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повне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суспільне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і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політичне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рівноправність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всіх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своїх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громадян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незалежно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від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релігії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раси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чи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статі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Воно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забезпечить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свободу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віросповідання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і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совісті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, право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користування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рідною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мовою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, право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освіти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і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культури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Воно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буде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охороняти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святі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місця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всіх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релігій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і буде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вірно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принципам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Хартії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Організації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Об'єднаних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Націй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</a:t>
            </a:r>
            <a:br>
              <a:rPr lang="ru-RU" sz="3800" dirty="0" smtClean="0">
                <a:effectLst/>
                <a:latin typeface="Comic Sans MS" panose="030F0702030302020204" pitchFamily="66" charset="0"/>
              </a:rPr>
            </a:br>
            <a:r>
              <a:rPr lang="ru-RU" sz="3800" dirty="0" smtClean="0">
                <a:effectLst/>
                <a:latin typeface="Comic Sans MS" panose="030F0702030302020204" pitchFamily="66" charset="0"/>
              </a:rPr>
              <a:t>Держава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Ізраїль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виявляє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готовність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співпрацювати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з органами і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представниками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Організації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Об'єднаних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Націй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в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справі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проведення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в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життя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резолюції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Генеральної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Асамблеї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від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 </a:t>
            </a:r>
            <a:r>
              <a:rPr lang="ru-RU" sz="3800" dirty="0">
                <a:latin typeface="Comic Sans MS" panose="030F0702030302020204" pitchFamily="66" charset="0"/>
              </a:rPr>
              <a:t>29 </a:t>
            </a:r>
            <a:r>
              <a:rPr lang="ru-RU" sz="3800" dirty="0" smtClean="0">
                <a:latin typeface="Comic Sans MS" panose="030F0702030302020204" pitchFamily="66" charset="0"/>
              </a:rPr>
              <a:t>Листопад</a:t>
            </a:r>
            <a:r>
              <a:rPr lang="ru-RU" sz="3800" dirty="0">
                <a:latin typeface="Comic Sans MS" panose="030F0702030302020204" pitchFamily="66" charset="0"/>
              </a:rPr>
              <a:t> 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1947 року та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зробить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кроки до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здійснення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економічної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єдності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всієї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Ерец-Ісраель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 [...]</a:t>
            </a:r>
            <a:br>
              <a:rPr lang="ru-RU" sz="3800" dirty="0" smtClean="0">
                <a:effectLst/>
                <a:latin typeface="Comic Sans MS" panose="030F0702030302020204" pitchFamily="66" charset="0"/>
              </a:rPr>
            </a:b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Закликаємо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синів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арабського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народу,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що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живуть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в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Державі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Ізраїль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, [ —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навіть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в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ці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дні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кривавої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агресії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розв'язаної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проти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нас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багато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місяців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тому, [ —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берегти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мир і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брати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участь в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будівництві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держави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на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основі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повної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громадянської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рівноправності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і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відповідного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представництва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у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всіх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його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установах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тимчасових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 і </a:t>
            </a:r>
            <a:r>
              <a:rPr lang="ru-RU" sz="3800" dirty="0" err="1" smtClean="0">
                <a:effectLst/>
                <a:latin typeface="Comic Sans MS" panose="030F0702030302020204" pitchFamily="66" charset="0"/>
              </a:rPr>
              <a:t>постійних</a:t>
            </a:r>
            <a:r>
              <a:rPr lang="ru-RU" sz="3800" dirty="0" smtClean="0">
                <a:effectLst/>
                <a:latin typeface="Comic Sans MS" panose="030F0702030302020204" pitchFamily="66" charset="0"/>
              </a:rPr>
              <a:t>.</a:t>
            </a:r>
            <a:br>
              <a:rPr lang="ru-RU" sz="3800" dirty="0" smtClean="0">
                <a:effectLst/>
                <a:latin typeface="Comic Sans MS" panose="030F0702030302020204" pitchFamily="66" charset="0"/>
              </a:rPr>
            </a:br>
            <a:r>
              <a:rPr lang="ru-RU" sz="3800" dirty="0" err="1" smtClean="0">
                <a:latin typeface="Comic Sans MS" panose="030F0702030302020204" pitchFamily="66" charset="0"/>
              </a:rPr>
              <a:t>простягаємо</a:t>
            </a:r>
            <a:r>
              <a:rPr lang="ru-RU" sz="3800" dirty="0" smtClean="0">
                <a:latin typeface="Comic Sans MS" panose="030F0702030302020204" pitchFamily="66" charset="0"/>
              </a:rPr>
              <a:t> руку </a:t>
            </a:r>
            <a:r>
              <a:rPr lang="ru-RU" sz="3800" dirty="0" err="1" smtClean="0">
                <a:latin typeface="Comic Sans MS" panose="030F0702030302020204" pitchFamily="66" charset="0"/>
              </a:rPr>
              <a:t>світу</a:t>
            </a:r>
            <a:r>
              <a:rPr lang="ru-RU" sz="3800" dirty="0" smtClean="0">
                <a:latin typeface="Comic Sans MS" panose="030F0702030302020204" pitchFamily="66" charset="0"/>
              </a:rPr>
              <a:t> і </a:t>
            </a:r>
            <a:r>
              <a:rPr lang="ru-RU" sz="3800" dirty="0" err="1" smtClean="0">
                <a:latin typeface="Comic Sans MS" panose="030F0702030302020204" pitchFamily="66" charset="0"/>
              </a:rPr>
              <a:t>пропонуємо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добросусідські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відносини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всім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сусіднім</a:t>
            </a:r>
            <a:r>
              <a:rPr lang="ru-RU" sz="3800" dirty="0" smtClean="0">
                <a:latin typeface="Comic Sans MS" panose="030F0702030302020204" pitchFamily="66" charset="0"/>
              </a:rPr>
              <a:t> державам та </a:t>
            </a:r>
            <a:r>
              <a:rPr lang="ru-RU" sz="3800" dirty="0" err="1" smtClean="0">
                <a:latin typeface="Comic Sans MS" panose="030F0702030302020204" pitchFamily="66" charset="0"/>
              </a:rPr>
              <a:t>їх</a:t>
            </a:r>
            <a:r>
              <a:rPr lang="ru-RU" sz="3800" dirty="0" smtClean="0">
                <a:latin typeface="Comic Sans MS" panose="030F0702030302020204" pitchFamily="66" charset="0"/>
              </a:rPr>
              <a:t> народам і </a:t>
            </a:r>
            <a:r>
              <a:rPr lang="ru-RU" sz="3800" dirty="0" err="1" smtClean="0">
                <a:latin typeface="Comic Sans MS" panose="030F0702030302020204" pitchFamily="66" charset="0"/>
              </a:rPr>
              <a:t>закликаємо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їх</a:t>
            </a:r>
            <a:r>
              <a:rPr lang="ru-RU" sz="3800" dirty="0" smtClean="0">
                <a:latin typeface="Comic Sans MS" panose="030F0702030302020204" pitchFamily="66" charset="0"/>
              </a:rPr>
              <a:t> до </a:t>
            </a:r>
            <a:r>
              <a:rPr lang="ru-RU" sz="3800" dirty="0" err="1" smtClean="0">
                <a:latin typeface="Comic Sans MS" panose="030F0702030302020204" pitchFamily="66" charset="0"/>
              </a:rPr>
              <a:t>співпраці</a:t>
            </a:r>
            <a:r>
              <a:rPr lang="ru-RU" sz="3800" dirty="0" smtClean="0">
                <a:latin typeface="Comic Sans MS" panose="030F0702030302020204" pitchFamily="66" charset="0"/>
              </a:rPr>
              <a:t> з </a:t>
            </a:r>
            <a:r>
              <a:rPr lang="ru-RU" sz="3800" dirty="0" err="1" smtClean="0">
                <a:latin typeface="Comic Sans MS" panose="030F0702030302020204" pitchFamily="66" charset="0"/>
              </a:rPr>
              <a:t>єврейським</a:t>
            </a:r>
            <a:r>
              <a:rPr lang="ru-RU" sz="3800" dirty="0" smtClean="0">
                <a:latin typeface="Comic Sans MS" panose="030F0702030302020204" pitchFamily="66" charset="0"/>
              </a:rPr>
              <a:t> народом, обретшим </a:t>
            </a:r>
            <a:r>
              <a:rPr lang="ru-RU" sz="3800" dirty="0" err="1" smtClean="0">
                <a:latin typeface="Comic Sans MS" panose="030F0702030302020204" pitchFamily="66" charset="0"/>
              </a:rPr>
              <a:t>незалежність</a:t>
            </a:r>
            <a:r>
              <a:rPr lang="ru-RU" sz="3800" dirty="0" smtClean="0">
                <a:latin typeface="Comic Sans MS" panose="030F0702030302020204" pitchFamily="66" charset="0"/>
              </a:rPr>
              <a:t> у </a:t>
            </a:r>
            <a:r>
              <a:rPr lang="ru-RU" sz="3800" dirty="0" err="1" smtClean="0">
                <a:latin typeface="Comic Sans MS" panose="030F0702030302020204" pitchFamily="66" charset="0"/>
              </a:rPr>
              <a:t>своїй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країні</a:t>
            </a:r>
            <a:r>
              <a:rPr lang="ru-RU" sz="3800" dirty="0" smtClean="0">
                <a:latin typeface="Comic Sans MS" panose="030F0702030302020204" pitchFamily="66" charset="0"/>
              </a:rPr>
              <a:t>. Держава </a:t>
            </a:r>
            <a:r>
              <a:rPr lang="ru-RU" sz="3800" dirty="0" err="1" smtClean="0">
                <a:latin typeface="Comic Sans MS" panose="030F0702030302020204" pitchFamily="66" charset="0"/>
              </a:rPr>
              <a:t>Ізраїль</a:t>
            </a:r>
            <a:r>
              <a:rPr lang="ru-RU" sz="3800" dirty="0" smtClean="0">
                <a:latin typeface="Comic Sans MS" panose="030F0702030302020204" pitchFamily="66" charset="0"/>
              </a:rPr>
              <a:t> готова внести свою лепту у </a:t>
            </a:r>
            <a:r>
              <a:rPr lang="ru-RU" sz="3800" dirty="0" err="1" smtClean="0">
                <a:latin typeface="Comic Sans MS" panose="030F0702030302020204" pitchFamily="66" charset="0"/>
              </a:rPr>
              <a:t>спільну</a:t>
            </a:r>
            <a:r>
              <a:rPr lang="ru-RU" sz="3800" dirty="0" smtClean="0">
                <a:latin typeface="Comic Sans MS" panose="030F0702030302020204" pitchFamily="66" charset="0"/>
              </a:rPr>
              <a:t> справу </a:t>
            </a:r>
            <a:r>
              <a:rPr lang="ru-RU" sz="3800" dirty="0" err="1" smtClean="0">
                <a:latin typeface="Comic Sans MS" panose="030F0702030302020204" pitchFamily="66" charset="0"/>
              </a:rPr>
              <a:t>розвитку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всього</a:t>
            </a:r>
            <a:r>
              <a:rPr lang="ru-RU" sz="3800" dirty="0" smtClean="0">
                <a:latin typeface="Comic Sans MS" panose="030F0702030302020204" pitchFamily="66" charset="0"/>
              </a:rPr>
              <a:t> </a:t>
            </a:r>
            <a:r>
              <a:rPr lang="ru-RU" sz="3800" dirty="0" err="1" smtClean="0">
                <a:latin typeface="Comic Sans MS" panose="030F0702030302020204" pitchFamily="66" charset="0"/>
              </a:rPr>
              <a:t>Близького</a:t>
            </a:r>
            <a:r>
              <a:rPr lang="ru-RU" sz="3800" dirty="0" smtClean="0">
                <a:latin typeface="Comic Sans MS" panose="030F0702030302020204" pitchFamily="66" charset="0"/>
              </a:rPr>
              <a:t> Сходу. [...]</a:t>
            </a:r>
          </a:p>
          <a:p>
            <a:pPr marL="0" indent="0">
              <a:buNone/>
            </a:pPr>
            <a:endParaRPr lang="ru-RU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гентство Еврейских Новостей Главны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954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Держа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Держа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8" y="3068960"/>
            <a:ext cx="487445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Дневник малах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8" y="0"/>
            <a:ext cx="487445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Столица Израиля: Иерусалим или Тель-Авив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5065"/>
            <a:ext cx="426954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Comic Sans MS" panose="030F0702030302020204" pitchFamily="66" charset="0"/>
              </a:rPr>
              <a:t>Значення</a:t>
            </a:r>
            <a:r>
              <a:rPr lang="ru-RU" sz="3200" dirty="0">
                <a:latin typeface="Comic Sans MS" panose="030F0702030302020204" pitchFamily="66" charset="0"/>
              </a:rPr>
              <a:t> і </a:t>
            </a:r>
            <a:r>
              <a:rPr lang="ru-RU" sz="3200" dirty="0" err="1">
                <a:latin typeface="Comic Sans MS" panose="030F0702030302020204" pitchFamily="66" charset="0"/>
              </a:rPr>
              <a:t>наслідки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4231"/>
            <a:ext cx="5760640" cy="64087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ru-RU" dirty="0" err="1" smtClean="0">
                <a:latin typeface="Comic Sans MS" panose="030F0702030302020204" pitchFamily="66" charset="0"/>
              </a:rPr>
              <a:t>Війна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за </a:t>
            </a:r>
            <a:r>
              <a:rPr lang="ru-RU" dirty="0" err="1">
                <a:latin typeface="Comic Sans MS" panose="030F0702030302020204" pitchFamily="66" charset="0"/>
              </a:rPr>
              <a:t>незалежність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Ізраїлю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супроводжувалося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масовим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520 </a:t>
            </a:r>
            <a:r>
              <a:rPr lang="ru-RU" dirty="0" err="1">
                <a:latin typeface="Comic Sans MS" panose="030F0702030302020204" pitchFamily="66" charset="0"/>
              </a:rPr>
              <a:t>тисяч</a:t>
            </a:r>
            <a:r>
              <a:rPr lang="ru-RU" dirty="0">
                <a:latin typeface="Comic Sans MS" panose="030F0702030302020204" pitchFamily="66" charset="0"/>
              </a:rPr>
              <a:t> до 1 млн</a:t>
            </a:r>
            <a:r>
              <a:rPr lang="ru-RU" dirty="0" smtClean="0">
                <a:latin typeface="Comic Sans MS" panose="030F0702030302020204" pitchFamily="66" charset="0"/>
              </a:rPr>
              <a:t>.)</a:t>
            </a:r>
            <a:r>
              <a:rPr lang="ru-RU" dirty="0">
                <a:latin typeface="Comic Sans MS" panose="030F0702030302020204" pitchFamily="66" charset="0"/>
              </a:rPr>
              <a:t> результатом </a:t>
            </a:r>
            <a:r>
              <a:rPr lang="ru-RU" dirty="0" err="1">
                <a:latin typeface="Comic Sans MS" panose="030F0702030302020204" pitchFamily="66" charset="0"/>
              </a:rPr>
              <a:t>палестинського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арабського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населення</a:t>
            </a:r>
            <a:r>
              <a:rPr lang="ru-RU" dirty="0" smtClean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територій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потрапили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контроль </a:t>
            </a:r>
            <a:r>
              <a:rPr lang="ru-RU" dirty="0" err="1">
                <a:latin typeface="Comic Sans MS" panose="030F0702030302020204" pitchFamily="66" charset="0"/>
              </a:rPr>
              <a:t>Ізраїлю</a:t>
            </a:r>
            <a:r>
              <a:rPr lang="ru-RU" dirty="0">
                <a:latin typeface="Comic Sans MS" panose="030F0702030302020204" pitchFamily="66" charset="0"/>
              </a:rPr>
              <a:t>. За </a:t>
            </a:r>
            <a:r>
              <a:rPr lang="ru-RU" dirty="0" err="1">
                <a:latin typeface="Comic Sans MS" panose="030F0702030302020204" pitchFamily="66" charset="0"/>
              </a:rPr>
              <a:t>однією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версій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більшість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біженців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було</a:t>
            </a:r>
            <a:r>
              <a:rPr lang="ru-RU" dirty="0">
                <a:latin typeface="Comic Sans MS" panose="030F0702030302020204" pitchFamily="66" charset="0"/>
              </a:rPr>
              <a:t> насильно </a:t>
            </a:r>
            <a:r>
              <a:rPr lang="ru-RU" dirty="0" err="1">
                <a:latin typeface="Comic Sans MS" panose="030F0702030302020204" pitchFamily="66" charset="0"/>
              </a:rPr>
              <a:t>вигнано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ізраїльською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армією</a:t>
            </a:r>
            <a:r>
              <a:rPr lang="ru-RU" dirty="0">
                <a:latin typeface="Comic Sans MS" panose="030F0702030302020204" pitchFamily="66" charset="0"/>
              </a:rPr>
              <a:t>, за </a:t>
            </a:r>
            <a:r>
              <a:rPr lang="ru-RU" dirty="0" err="1">
                <a:latin typeface="Comic Sans MS" panose="030F0702030302020204" pitchFamily="66" charset="0"/>
              </a:rPr>
              <a:t>іншою</a:t>
            </a:r>
            <a:r>
              <a:rPr lang="ru-RU" dirty="0">
                <a:latin typeface="Comic Sans MS" panose="030F0702030302020204" pitchFamily="66" charset="0"/>
              </a:rPr>
              <a:t> — </a:t>
            </a:r>
            <a:r>
              <a:rPr lang="ru-RU" dirty="0" err="1">
                <a:latin typeface="Comic Sans MS" panose="030F0702030302020204" pitchFamily="66" charset="0"/>
              </a:rPr>
              <a:t>пішло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добровільно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 smtClean="0">
                <a:latin typeface="Comic Sans MS" panose="030F0702030302020204" pitchFamily="66" charset="0"/>
              </a:rPr>
              <a:t>зак</a:t>
            </a:r>
            <a:r>
              <a:rPr lang="ru-RU" dirty="0" smtClean="0">
                <a:latin typeface="Comic Sans MS" panose="030F0702030302020204" pitchFamily="66" charset="0"/>
              </a:rPr>
              <a:t>-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лик </a:t>
            </a:r>
            <a:r>
              <a:rPr lang="ru-RU" dirty="0" err="1">
                <a:latin typeface="Comic Sans MS" panose="030F0702030302020204" pitchFamily="66" charset="0"/>
              </a:rPr>
              <a:t>арабських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лідерів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smtClean="0">
                <a:latin typeface="Comic Sans MS" panose="030F0702030302020204" pitchFamily="66" charset="0"/>
              </a:rPr>
              <a:t>З </a:t>
            </a:r>
            <a:r>
              <a:rPr lang="ru-RU" dirty="0" err="1">
                <a:latin typeface="Comic Sans MS" panose="030F0702030302020204" pitchFamily="66" charset="0"/>
              </a:rPr>
              <a:t>іншого</a:t>
            </a:r>
            <a:r>
              <a:rPr lang="ru-RU" dirty="0">
                <a:latin typeface="Comic Sans MS" panose="030F0702030302020204" pitchFamily="66" charset="0"/>
              </a:rPr>
              <a:t> боку, </a:t>
            </a: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рішення</a:t>
            </a:r>
            <a:r>
              <a:rPr lang="ru-RU" dirty="0">
                <a:latin typeface="Comic Sans MS" panose="030F0702030302020204" pitchFamily="66" charset="0"/>
              </a:rPr>
              <a:t> ООН про </a:t>
            </a:r>
            <a:r>
              <a:rPr lang="ru-RU" dirty="0" err="1">
                <a:latin typeface="Comic Sans MS" panose="030F0702030302020204" pitchFamily="66" charset="0"/>
              </a:rPr>
              <a:t>розділ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Палестини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понад</a:t>
            </a:r>
            <a:r>
              <a:rPr lang="ru-RU" dirty="0">
                <a:latin typeface="Comic Sans MS" panose="030F0702030302020204" pitchFamily="66" charset="0"/>
              </a:rPr>
              <a:t> 800 </a:t>
            </a:r>
            <a:r>
              <a:rPr lang="ru-RU" dirty="0" err="1">
                <a:latin typeface="Comic Sans MS" panose="030F0702030302020204" pitchFamily="66" charset="0"/>
              </a:rPr>
              <a:t>тисяч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євреїв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були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вигнані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втекли з </a:t>
            </a:r>
            <a:r>
              <a:rPr lang="ru-RU" dirty="0" err="1">
                <a:latin typeface="Comic Sans MS" panose="030F0702030302020204" pitchFamily="66" charset="0"/>
              </a:rPr>
              <a:t>арабських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країн</a:t>
            </a:r>
            <a:r>
              <a:rPr lang="ru-RU" dirty="0">
                <a:latin typeface="Comic Sans MS" panose="030F0702030302020204" pitchFamily="66" charset="0"/>
              </a:rPr>
              <a:t> в </a:t>
            </a:r>
            <a:r>
              <a:rPr lang="ru-RU" dirty="0" err="1">
                <a:latin typeface="Comic Sans MS" panose="030F0702030302020204" pitchFamily="66" charset="0"/>
              </a:rPr>
              <a:t>Ізраїль</a:t>
            </a:r>
            <a:r>
              <a:rPr lang="ru-RU" dirty="0">
                <a:latin typeface="Comic Sans MS" panose="030F0702030302020204" pitchFamily="66" charset="0"/>
              </a:rPr>
              <a:t> і </a:t>
            </a:r>
            <a:r>
              <a:rPr lang="ru-RU" dirty="0" err="1">
                <a:latin typeface="Comic Sans MS" panose="030F0702030302020204" pitchFamily="66" charset="0"/>
              </a:rPr>
              <a:t>деякі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країни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події</a:t>
            </a:r>
            <a:r>
              <a:rPr lang="ru-RU" dirty="0">
                <a:latin typeface="Comic Sans MS" panose="030F0702030302020204" pitchFamily="66" charset="0"/>
              </a:rPr>
              <a:t> породили </a:t>
            </a:r>
            <a:r>
              <a:rPr lang="ru-RU" dirty="0" err="1">
                <a:latin typeface="Comic Sans MS" panose="030F0702030302020204" pitchFamily="66" charset="0"/>
              </a:rPr>
              <a:t>триває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донині</a:t>
            </a:r>
            <a:r>
              <a:rPr lang="ru-RU" dirty="0">
                <a:latin typeface="Comic Sans MS" panose="030F0702030302020204" pitchFamily="66" charset="0"/>
              </a:rPr>
              <a:t> арабо-</a:t>
            </a:r>
            <a:r>
              <a:rPr lang="ru-RU" dirty="0" err="1">
                <a:latin typeface="Comic Sans MS" panose="030F0702030302020204" pitchFamily="66" charset="0"/>
              </a:rPr>
              <a:t>ізраїльський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конфлікт</a:t>
            </a:r>
            <a:r>
              <a:rPr lang="ru-RU" dirty="0">
                <a:latin typeface="Comic Sans MS" panose="030F0702030302020204" pitchFamily="66" charset="0"/>
              </a:rPr>
              <a:t>, в рамках </a:t>
            </a:r>
            <a:r>
              <a:rPr lang="ru-RU" dirty="0" err="1">
                <a:latin typeface="Comic Sans MS" panose="030F0702030302020204" pitchFamily="66" charset="0"/>
              </a:rPr>
              <a:t>якого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1949 року </a:t>
            </a:r>
            <a:r>
              <a:rPr lang="ru-RU" dirty="0" err="1">
                <a:latin typeface="Comic Sans MS" panose="030F0702030302020204" pitchFamily="66" charset="0"/>
              </a:rPr>
              <a:t>пройшло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війн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безліч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дрібніших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сутичок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Території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окуповані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Ізраїлем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ході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війни</a:t>
            </a:r>
            <a:r>
              <a:rPr lang="ru-RU" dirty="0">
                <a:latin typeface="Comic Sans MS" panose="030F0702030302020204" pitchFamily="66" charset="0"/>
              </a:rPr>
              <a:t> 1967 року, </a:t>
            </a:r>
            <a:r>
              <a:rPr lang="ru-RU" dirty="0" err="1">
                <a:latin typeface="Comic Sans MS" panose="030F0702030302020204" pitchFamily="66" charset="0"/>
              </a:rPr>
              <a:t>продовжують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залишатися</a:t>
            </a:r>
            <a:r>
              <a:rPr lang="ru-RU" dirty="0">
                <a:latin typeface="Comic Sans MS" panose="030F0702030302020204" pitchFamily="66" charset="0"/>
              </a:rPr>
              <a:t> предметом спору, так само як і </a:t>
            </a:r>
            <a:r>
              <a:rPr lang="ru-RU" dirty="0" err="1">
                <a:latin typeface="Comic Sans MS" panose="030F0702030302020204" pitchFamily="66" charset="0"/>
              </a:rPr>
              <a:t>питання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повернення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біженців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їхніх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нащадків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Легітимність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створення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Ізраїлю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заперечується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деякими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радикальними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лідерами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ісламського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світу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зокрема</a:t>
            </a:r>
            <a:r>
              <a:rPr lang="ru-RU" dirty="0">
                <a:latin typeface="Comic Sans MS" panose="030F0702030302020204" pitchFamily="66" charset="0"/>
              </a:rPr>
              <a:t> президентом </a:t>
            </a:r>
            <a:r>
              <a:rPr lang="ru-RU" dirty="0" err="1">
                <a:latin typeface="Comic Sans MS" panose="030F0702030302020204" pitchFamily="66" charset="0"/>
              </a:rPr>
              <a:t>Ірану</a:t>
            </a:r>
            <a:r>
              <a:rPr lang="ru-RU" dirty="0">
                <a:latin typeface="Comic Sans MS" panose="030F0702030302020204" pitchFamily="66" charset="0"/>
              </a:rPr>
              <a:t> Махмудом </a:t>
            </a:r>
            <a:r>
              <a:rPr lang="ru-RU" dirty="0" err="1">
                <a:latin typeface="Comic Sans MS" panose="030F0702030302020204" pitchFamily="66" charset="0"/>
              </a:rPr>
              <a:t>Ахмадінежадом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Ізраїль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бойкотують</a:t>
            </a:r>
            <a:r>
              <a:rPr lang="ru-RU" dirty="0">
                <a:latin typeface="Comic Sans MS" panose="030F0702030302020204" pitchFamily="66" charset="0"/>
              </a:rPr>
              <a:t> 20 з 22 </a:t>
            </a:r>
            <a:r>
              <a:rPr lang="ru-RU" dirty="0" err="1">
                <a:latin typeface="Comic Sans MS" panose="030F0702030302020204" pitchFamily="66" charset="0"/>
              </a:rPr>
              <a:t>членів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Арабської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ліги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При </a:t>
            </a:r>
            <a:r>
              <a:rPr lang="ru-RU" dirty="0" err="1">
                <a:latin typeface="Comic Sans MS" panose="030F0702030302020204" pitchFamily="66" charset="0"/>
              </a:rPr>
              <a:t>цьому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Ізраїль</a:t>
            </a:r>
            <a:r>
              <a:rPr lang="ru-RU" dirty="0">
                <a:latin typeface="Comic Sans MS" panose="030F0702030302020204" pitchFamily="66" charset="0"/>
              </a:rPr>
              <a:t> як </a:t>
            </a:r>
            <a:r>
              <a:rPr lang="ru-RU" dirty="0" err="1">
                <a:latin typeface="Comic Sans MS" panose="030F0702030302020204" pitchFamily="66" charset="0"/>
              </a:rPr>
              <a:t>національна</a:t>
            </a:r>
            <a:r>
              <a:rPr lang="ru-RU" dirty="0">
                <a:latin typeface="Comic Sans MS" panose="030F0702030302020204" pitchFamily="66" charset="0"/>
              </a:rPr>
              <a:t> держава став </a:t>
            </a:r>
            <a:r>
              <a:rPr lang="ru-RU" dirty="0" err="1">
                <a:latin typeface="Comic Sans MS" panose="030F0702030302020204" pitchFamily="66" charset="0"/>
              </a:rPr>
              <a:t>будинком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мільйонів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євреїв</a:t>
            </a:r>
            <a:r>
              <a:rPr lang="ru-RU" dirty="0">
                <a:latin typeface="Comic Sans MS" panose="030F0702030302020204" pitchFamily="66" charset="0"/>
              </a:rPr>
              <a:t> — як для тих,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приїхали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нього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усього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світу</a:t>
            </a:r>
            <a:r>
              <a:rPr lang="ru-RU" dirty="0">
                <a:latin typeface="Comic Sans MS" panose="030F0702030302020204" pitchFamily="66" charset="0"/>
              </a:rPr>
              <a:t>, так і для тих,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народилися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ньому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десятиліття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існування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32" y="476672"/>
            <a:ext cx="2880320" cy="222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Израиль Фото, фотографии, обои. Эйлат - курортный центр Израиля - Фото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86665"/>
            <a:ext cx="3024336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24Daily.net &quot; Израи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32" y="4725144"/>
            <a:ext cx="2998896" cy="20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Comic Sans MS" panose="030F0702030302020204" pitchFamily="66" charset="0"/>
              </a:rPr>
              <a:t>Валюта Ізраїлю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24103"/>
            <a:ext cx="4536504" cy="2808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000" dirty="0" smtClean="0">
                <a:latin typeface="Comic Sans MS" panose="030F0702030302020204" pitchFamily="66" charset="0"/>
              </a:rPr>
              <a:t>Валюта </a:t>
            </a:r>
            <a:r>
              <a:rPr lang="ru-RU" sz="3000" dirty="0" err="1">
                <a:latin typeface="Comic Sans MS" panose="030F0702030302020204" pitchFamily="66" charset="0"/>
              </a:rPr>
              <a:t>Ізраїлю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досить</a:t>
            </a:r>
            <a:r>
              <a:rPr lang="ru-RU" sz="3000" dirty="0">
                <a:latin typeface="Comic Sans MS" panose="030F0702030302020204" pitchFamily="66" charset="0"/>
              </a:rPr>
              <a:t> молода валюта, як і держава. </a:t>
            </a:r>
            <a:r>
              <a:rPr lang="ru-RU" sz="3000" dirty="0" err="1">
                <a:latin typeface="Comic Sans MS" panose="030F0702030302020204" pitchFamily="66" charset="0"/>
              </a:rPr>
              <a:t>Оновлений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ізраїльський</a:t>
            </a:r>
            <a:r>
              <a:rPr lang="ru-RU" sz="3000" dirty="0">
                <a:latin typeface="Comic Sans MS" panose="030F0702030302020204" pitchFamily="66" charset="0"/>
              </a:rPr>
              <a:t> шекель </a:t>
            </a:r>
            <a:r>
              <a:rPr lang="ru-RU" sz="3000" dirty="0" err="1">
                <a:latin typeface="Comic Sans MS" panose="030F0702030302020204" pitchFamily="66" charset="0"/>
              </a:rPr>
              <a:t>увійшов</a:t>
            </a:r>
            <a:r>
              <a:rPr lang="ru-RU" sz="3000" dirty="0">
                <a:latin typeface="Comic Sans MS" panose="030F0702030302020204" pitchFamily="66" charset="0"/>
              </a:rPr>
              <a:t> в </a:t>
            </a:r>
            <a:r>
              <a:rPr lang="ru-RU" sz="3000" dirty="0" err="1">
                <a:latin typeface="Comic Sans MS" panose="030F0702030302020204" pitchFamily="66" charset="0"/>
              </a:rPr>
              <a:t>обіг</a:t>
            </a:r>
            <a:r>
              <a:rPr lang="ru-RU" sz="3000" dirty="0">
                <a:latin typeface="Comic Sans MS" panose="030F0702030302020204" pitchFamily="66" charset="0"/>
              </a:rPr>
              <a:t> у </a:t>
            </a:r>
            <a:r>
              <a:rPr lang="ru-RU" sz="3000" dirty="0" err="1">
                <a:latin typeface="Comic Sans MS" panose="030F0702030302020204" pitchFamily="66" charset="0"/>
              </a:rPr>
              <a:t>вересні</a:t>
            </a:r>
            <a:r>
              <a:rPr lang="ru-RU" sz="3000" dirty="0">
                <a:latin typeface="Comic Sans MS" panose="030F0702030302020204" pitchFamily="66" charset="0"/>
              </a:rPr>
              <a:t> 1985 року, </a:t>
            </a:r>
            <a:r>
              <a:rPr lang="ru-RU" sz="3000" dirty="0" err="1">
                <a:latin typeface="Comic Sans MS" panose="030F0702030302020204" pitchFamily="66" charset="0"/>
              </a:rPr>
              <a:t>після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грошово-кредитної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реформи</a:t>
            </a:r>
            <a:r>
              <a:rPr lang="ru-RU" sz="30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2050" name="Picture 2" descr="Банкноты мира:Банкноты Азии,Банкноты Америки и Океании,Банкн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25" y="980726"/>
            <a:ext cx="4365035" cy="276583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149080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	</a:t>
            </a:r>
            <a:r>
              <a:rPr lang="ru-RU" sz="2400" dirty="0" smtClean="0">
                <a:latin typeface="Comic Sans MS" panose="030F0702030302020204" pitchFamily="66" charset="0"/>
              </a:rPr>
              <a:t>Одна </a:t>
            </a:r>
            <a:r>
              <a:rPr lang="ru-RU" sz="2400" dirty="0" err="1" smtClean="0">
                <a:latin typeface="Comic Sans MS" panose="030F0702030302020204" pitchFamily="66" charset="0"/>
              </a:rPr>
              <a:t>одиниця</a:t>
            </a:r>
            <a:r>
              <a:rPr lang="ru-RU" sz="2400" dirty="0" smtClean="0">
                <a:latin typeface="Comic Sans MS" panose="030F0702030302020204" pitchFamily="66" charset="0"/>
              </a:rPr>
              <a:t> нового шекеля </a:t>
            </a:r>
            <a:r>
              <a:rPr lang="ru-RU" sz="2400" dirty="0" err="1" smtClean="0">
                <a:latin typeface="Comic Sans MS" panose="030F0702030302020204" pitchFamily="66" charset="0"/>
              </a:rPr>
              <a:t>дорівнює</a:t>
            </a:r>
            <a:r>
              <a:rPr lang="ru-RU" sz="2400" dirty="0" smtClean="0">
                <a:latin typeface="Comic Sans MS" panose="030F0702030302020204" pitchFamily="66" charset="0"/>
              </a:rPr>
              <a:t> 1000 старим і </a:t>
            </a:r>
            <a:r>
              <a:rPr lang="ru-RU" sz="2400" dirty="0" err="1" smtClean="0">
                <a:latin typeface="Comic Sans MS" panose="030F0702030302020204" pitchFamily="66" charset="0"/>
              </a:rPr>
              <a:t>складається</a:t>
            </a:r>
            <a:r>
              <a:rPr lang="ru-RU" sz="2400" dirty="0" smtClean="0">
                <a:latin typeface="Comic Sans MS" panose="030F0702030302020204" pitchFamily="66" charset="0"/>
              </a:rPr>
              <a:t> з 100 </a:t>
            </a:r>
            <a:r>
              <a:rPr lang="ru-RU" sz="2400" dirty="0" err="1" smtClean="0">
                <a:latin typeface="Comic Sans MS" panose="030F0702030302020204" pitchFamily="66" charset="0"/>
              </a:rPr>
              <a:t>агорот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2" name="Picture 4" descr="Для туристов &quot; Statours - израильская туристическая комп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8" y="3746560"/>
            <a:ext cx="4457637" cy="28803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Comic Sans MS" panose="030F0702030302020204" pitchFamily="66" charset="0"/>
              </a:rPr>
              <a:t>План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Comic Sans MS" panose="030F0702030302020204" pitchFamily="66" charset="0"/>
              </a:rPr>
              <a:t>Виникнення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держави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Ізраїль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Декларація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Бальфура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Comic Sans MS" panose="030F0702030302020204" pitchFamily="66" charset="0"/>
              </a:rPr>
              <a:t>Подальші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події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anose="030F0702030302020204" pitchFamily="66" charset="0"/>
              </a:rPr>
              <a:t>Роль великих держав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Comic Sans MS" panose="030F0702030302020204" pitchFamily="66" charset="0"/>
              </a:rPr>
              <a:t>Війна</a:t>
            </a:r>
            <a:r>
              <a:rPr lang="ru-RU" dirty="0" smtClean="0">
                <a:latin typeface="Comic Sans MS" panose="030F0702030302020204" pitchFamily="66" charset="0"/>
              </a:rPr>
              <a:t> за </a:t>
            </a:r>
            <a:r>
              <a:rPr lang="ru-RU" dirty="0" err="1" smtClean="0">
                <a:latin typeface="Comic Sans MS" panose="030F0702030302020204" pitchFamily="66" charset="0"/>
              </a:rPr>
              <a:t>незалежність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Проголошення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незалежності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 smtClean="0">
                <a:latin typeface="Comic Sans MS" panose="030F0702030302020204" pitchFamily="66" charset="0"/>
              </a:rPr>
              <a:t>визнання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Comic Sans MS" panose="030F0702030302020204" pitchFamily="66" charset="0"/>
              </a:rPr>
              <a:t>Декларація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незалежності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Ізраїлю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Значення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 smtClean="0">
                <a:latin typeface="Comic Sans MS" panose="030F0702030302020204" pitchFamily="66" charset="0"/>
              </a:rPr>
              <a:t>наслідки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1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Виникнення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Ізраїль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4680520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єврейської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висунута</a:t>
            </a:r>
            <a:r>
              <a:rPr lang="ru-RU" dirty="0"/>
              <a:t> </a:t>
            </a:r>
            <a:r>
              <a:rPr lang="ru-RU" dirty="0" err="1"/>
              <a:t>авс­трійським</a:t>
            </a:r>
            <a:r>
              <a:rPr lang="ru-RU" dirty="0"/>
              <a:t> </a:t>
            </a:r>
            <a:r>
              <a:rPr lang="ru-RU" dirty="0" err="1"/>
              <a:t>журналістом</a:t>
            </a:r>
            <a:r>
              <a:rPr lang="ru-RU" dirty="0"/>
              <a:t> </a:t>
            </a:r>
            <a:r>
              <a:rPr lang="ru-RU" dirty="0" smtClean="0"/>
              <a:t>Теодором </a:t>
            </a:r>
            <a:r>
              <a:rPr lang="ru-RU" dirty="0" err="1"/>
              <a:t>Герцлем</a:t>
            </a:r>
            <a:r>
              <a:rPr lang="ru-RU" dirty="0"/>
              <a:t> у </a:t>
            </a:r>
            <a:r>
              <a:rPr lang="ru-RU" dirty="0" err="1"/>
              <a:t>кінці</a:t>
            </a:r>
            <a:r>
              <a:rPr lang="ru-RU" dirty="0"/>
              <a:t> </a:t>
            </a:r>
            <a:r>
              <a:rPr lang="en-US" dirty="0"/>
              <a:t>XIX </a:t>
            </a:r>
            <a:r>
              <a:rPr lang="ru-RU" dirty="0"/>
              <a:t>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У 1896 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випустив</a:t>
            </a:r>
            <a:r>
              <a:rPr lang="ru-RU" dirty="0" smtClean="0"/>
              <a:t> </a:t>
            </a:r>
            <a:r>
              <a:rPr lang="ru-RU" dirty="0" err="1" smtClean="0"/>
              <a:t>брошуру</a:t>
            </a:r>
            <a:r>
              <a:rPr lang="ru-RU" dirty="0" smtClean="0"/>
              <a:t> «</a:t>
            </a:r>
            <a:r>
              <a:rPr lang="ru-RU" dirty="0" err="1" smtClean="0"/>
              <a:t>Єврейська</a:t>
            </a:r>
            <a:r>
              <a:rPr lang="ru-RU" dirty="0" smtClean="0"/>
              <a:t> держава -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єврейського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», яка стала </a:t>
            </a:r>
            <a:r>
              <a:rPr lang="ru-RU" dirty="0" err="1" smtClean="0"/>
              <a:t>своєрідною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для </a:t>
            </a:r>
            <a:r>
              <a:rPr lang="ru-RU" dirty="0" err="1" smtClean="0"/>
              <a:t>прихильників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єврейської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обгрунтував</a:t>
            </a:r>
            <a:r>
              <a:rPr lang="ru-RU" dirty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конгресі</a:t>
            </a:r>
            <a:r>
              <a:rPr lang="ru-RU" dirty="0"/>
              <a:t> </a:t>
            </a:r>
            <a:r>
              <a:rPr lang="ru-RU" dirty="0" err="1"/>
              <a:t>сіоністського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в </a:t>
            </a:r>
            <a:r>
              <a:rPr lang="ru-RU" dirty="0" err="1"/>
              <a:t>Базелі</a:t>
            </a:r>
            <a:r>
              <a:rPr lang="ru-RU" dirty="0"/>
              <a:t> (</a:t>
            </a:r>
            <a:r>
              <a:rPr lang="ru-RU" dirty="0" err="1"/>
              <a:t>Швейцарія</a:t>
            </a:r>
            <a:r>
              <a:rPr lang="ru-RU" dirty="0"/>
              <a:t>) у 1897 р. «</a:t>
            </a:r>
            <a:r>
              <a:rPr lang="ru-RU" dirty="0" err="1"/>
              <a:t>Базельська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визначила</a:t>
            </a:r>
            <a:r>
              <a:rPr lang="ru-RU" dirty="0"/>
              <a:t> мета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сіонізму</a:t>
            </a:r>
            <a:r>
              <a:rPr lang="ru-RU" dirty="0"/>
              <a:t> як </a:t>
            </a:r>
            <a:r>
              <a:rPr lang="ru-RU" dirty="0" err="1"/>
              <a:t>створення</a:t>
            </a:r>
            <a:r>
              <a:rPr lang="ru-RU" dirty="0"/>
              <a:t> «</a:t>
            </a:r>
            <a:r>
              <a:rPr lang="ru-RU" dirty="0" err="1"/>
              <a:t>притулку</a:t>
            </a:r>
            <a:r>
              <a:rPr lang="ru-RU" dirty="0"/>
              <a:t>» для </a:t>
            </a:r>
            <a:r>
              <a:rPr lang="ru-RU" dirty="0" err="1"/>
              <a:t>єврейського</a:t>
            </a:r>
            <a:r>
              <a:rPr lang="ru-RU" dirty="0"/>
              <a:t> народу в </a:t>
            </a:r>
            <a:r>
              <a:rPr lang="ru-RU" dirty="0" err="1"/>
              <a:t>Палестині</a:t>
            </a:r>
            <a:r>
              <a:rPr lang="ru-RU" dirty="0"/>
              <a:t>, стала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історичною</a:t>
            </a:r>
            <a:r>
              <a:rPr lang="ru-RU" dirty="0"/>
              <a:t> </a:t>
            </a:r>
            <a:r>
              <a:rPr lang="ru-RU" dirty="0" err="1"/>
              <a:t>віхою</a:t>
            </a:r>
            <a:r>
              <a:rPr lang="ru-RU" dirty="0"/>
              <a:t> </a:t>
            </a:r>
            <a:r>
              <a:rPr lang="ru-RU" dirty="0" err="1"/>
              <a:t>ізраїльської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3074" name="Picture 2" descr="Знаменит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822113"/>
            <a:ext cx="3848639" cy="53052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Comic Sans MS" panose="030F0702030302020204" pitchFamily="66" charset="0"/>
              </a:rPr>
              <a:t>Декларація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Бальфура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35" y="836712"/>
            <a:ext cx="4867806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>
                <a:latin typeface="Comic Sans MS" panose="030F0702030302020204" pitchFamily="66" charset="0"/>
              </a:rPr>
              <a:t>Якщо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до початку </a:t>
            </a:r>
            <a:r>
              <a:rPr lang="ru-RU" dirty="0" err="1">
                <a:latin typeface="Comic Sans MS" panose="030F0702030302020204" pitchFamily="66" charset="0"/>
              </a:rPr>
              <a:t>Першої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світової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війни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багато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сіоністів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орієнтувалися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Туреччину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Німеччину</a:t>
            </a:r>
            <a:r>
              <a:rPr lang="ru-RU" dirty="0">
                <a:latin typeface="Comic Sans MS" panose="030F0702030302020204" pitchFamily="66" charset="0"/>
              </a:rPr>
              <a:t>, то до 1915 — 1916 </a:t>
            </a:r>
            <a:r>
              <a:rPr lang="ru-RU" dirty="0" err="1">
                <a:latin typeface="Comic Sans MS" panose="030F0702030302020204" pitchFamily="66" charset="0"/>
              </a:rPr>
              <a:t>років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неформальний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політичний</a:t>
            </a:r>
            <a:r>
              <a:rPr lang="ru-RU" dirty="0">
                <a:latin typeface="Comic Sans MS" panose="030F0702030302020204" pitchFamily="66" charset="0"/>
              </a:rPr>
              <a:t> центр </a:t>
            </a:r>
            <a:r>
              <a:rPr lang="ru-RU" dirty="0" err="1">
                <a:latin typeface="Comic Sans MS" panose="030F0702030302020204" pitchFamily="66" charset="0"/>
              </a:rPr>
              <a:t>сіонізму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перемістився</a:t>
            </a:r>
            <a:r>
              <a:rPr lang="ru-RU" dirty="0">
                <a:latin typeface="Comic Sans MS" panose="030F0702030302020204" pitchFamily="66" charset="0"/>
              </a:rPr>
              <a:t> в </a:t>
            </a:r>
            <a:r>
              <a:rPr lang="ru-RU" dirty="0" err="1">
                <a:latin typeface="Comic Sans MS" panose="030F0702030302020204" pitchFamily="66" charset="0"/>
              </a:rPr>
              <a:t>Великобританію</a:t>
            </a:r>
            <a:r>
              <a:rPr lang="ru-RU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smtClean="0">
                <a:latin typeface="Comic Sans MS" panose="030F0702030302020204" pitchFamily="66" charset="0"/>
              </a:rPr>
              <a:t>2 </a:t>
            </a:r>
            <a:r>
              <a:rPr lang="ru-RU" dirty="0">
                <a:latin typeface="Comic Sans MS" panose="030F0702030302020204" pitchFamily="66" charset="0"/>
              </a:rPr>
              <a:t>листопада 1917 року </a:t>
            </a:r>
            <a:r>
              <a:rPr lang="ru-RU" dirty="0" err="1">
                <a:latin typeface="Comic Sans MS" panose="030F0702030302020204" pitchFamily="66" charset="0"/>
              </a:rPr>
              <a:t>секретар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закордонних</a:t>
            </a:r>
            <a:r>
              <a:rPr lang="ru-RU" dirty="0">
                <a:latin typeface="Comic Sans MS" panose="030F0702030302020204" pitchFamily="66" charset="0"/>
              </a:rPr>
              <a:t> справ </a:t>
            </a:r>
            <a:r>
              <a:rPr lang="ru-RU" dirty="0" err="1">
                <a:latin typeface="Comic Sans MS" panose="030F0702030302020204" pitchFamily="66" charset="0"/>
              </a:rPr>
              <a:t>Великобританії</a:t>
            </a:r>
            <a:r>
              <a:rPr lang="ru-RU" dirty="0">
                <a:latin typeface="Comic Sans MS" panose="030F0702030302020204" pitchFamily="66" charset="0"/>
              </a:rPr>
              <a:t> Артур </a:t>
            </a:r>
            <a:r>
              <a:rPr lang="ru-RU" dirty="0" err="1">
                <a:latin typeface="Comic Sans MS" panose="030F0702030302020204" pitchFamily="66" charset="0"/>
              </a:rPr>
              <a:t>Бальфур</a:t>
            </a:r>
            <a:r>
              <a:rPr lang="ru-RU" dirty="0">
                <a:latin typeface="Comic Sans MS" panose="030F0702030302020204" pitchFamily="66" charset="0"/>
              </a:rPr>
              <a:t> направив </a:t>
            </a:r>
            <a:r>
              <a:rPr lang="ru-RU" dirty="0" err="1">
                <a:latin typeface="Comic Sans MS" panose="030F0702030302020204" pitchFamily="66" charset="0"/>
              </a:rPr>
              <a:t>офіційний</a:t>
            </a:r>
            <a:r>
              <a:rPr lang="ru-RU" dirty="0">
                <a:latin typeface="Comic Sans MS" panose="030F0702030302020204" pitchFamily="66" charset="0"/>
              </a:rPr>
              <a:t> лист </a:t>
            </a:r>
            <a:r>
              <a:rPr lang="ru-RU" dirty="0" err="1">
                <a:latin typeface="Comic Sans MS" panose="030F0702030302020204" pitchFamily="66" charset="0"/>
              </a:rPr>
              <a:t>лордові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Уолтеру</a:t>
            </a:r>
            <a:r>
              <a:rPr lang="ru-RU" dirty="0">
                <a:latin typeface="Comic Sans MS" panose="030F0702030302020204" pitchFamily="66" charset="0"/>
              </a:rPr>
              <a:t> Ротшильду, </a:t>
            </a:r>
            <a:r>
              <a:rPr lang="ru-RU" dirty="0" err="1">
                <a:latin typeface="Comic Sans MS" panose="030F0702030302020204" pitchFamily="66" charset="0"/>
              </a:rPr>
              <a:t>представнику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британської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єврейської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громади</a:t>
            </a:r>
            <a:r>
              <a:rPr lang="ru-RU" dirty="0">
                <a:latin typeface="Comic Sans MS" panose="030F0702030302020204" pitchFamily="66" charset="0"/>
              </a:rPr>
              <a:t>, для </a:t>
            </a:r>
            <a:r>
              <a:rPr lang="ru-RU" dirty="0" err="1">
                <a:latin typeface="Comic Sans MS" panose="030F0702030302020204" pitchFamily="66" charset="0"/>
              </a:rPr>
              <a:t>передачі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Сіоністської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федерації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Великобританії</a:t>
            </a:r>
            <a:r>
              <a:rPr lang="ru-RU" dirty="0">
                <a:latin typeface="Comic Sans MS" panose="030F0702030302020204" pitchFamily="66" charset="0"/>
              </a:rPr>
              <a:t>. У </a:t>
            </a:r>
            <a:r>
              <a:rPr lang="ru-RU" dirty="0" err="1">
                <a:latin typeface="Comic Sans MS" panose="030F0702030302020204" pitchFamily="66" charset="0"/>
              </a:rPr>
              <a:t>ньому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стверджувалося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Британія</a:t>
            </a:r>
            <a:r>
              <a:rPr lang="ru-RU" dirty="0">
                <a:latin typeface="Comic Sans MS" panose="030F0702030302020204" pitchFamily="66" charset="0"/>
              </a:rPr>
              <a:t> «дивиться </a:t>
            </a:r>
            <a:r>
              <a:rPr lang="ru-RU" i="1" dirty="0">
                <a:latin typeface="Comic Sans MS" panose="030F0702030302020204" pitchFamily="66" charset="0"/>
              </a:rPr>
              <a:t>позитивно на </a:t>
            </a:r>
            <a:r>
              <a:rPr lang="ru-RU" i="1" dirty="0" err="1">
                <a:latin typeface="Comic Sans MS" panose="030F0702030302020204" pitchFamily="66" charset="0"/>
              </a:rPr>
              <a:t>заснування</a:t>
            </a:r>
            <a:r>
              <a:rPr lang="ru-RU" i="1" dirty="0">
                <a:latin typeface="Comic Sans MS" panose="030F0702030302020204" pitchFamily="66" charset="0"/>
              </a:rPr>
              <a:t> в </a:t>
            </a:r>
            <a:r>
              <a:rPr lang="ru-RU" i="1" dirty="0" err="1">
                <a:latin typeface="Comic Sans MS" panose="030F0702030302020204" pitchFamily="66" charset="0"/>
              </a:rPr>
              <a:t>Палестині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національного</a:t>
            </a:r>
            <a:r>
              <a:rPr lang="ru-RU" i="1" dirty="0">
                <a:latin typeface="Comic Sans MS" panose="030F0702030302020204" pitchFamily="66" charset="0"/>
              </a:rPr>
              <a:t> дому для </a:t>
            </a:r>
            <a:r>
              <a:rPr lang="ru-RU" i="1" dirty="0" err="1">
                <a:latin typeface="Comic Sans MS" panose="030F0702030302020204" pitchFamily="66" charset="0"/>
              </a:rPr>
              <a:t>єврейського</a:t>
            </a:r>
            <a:r>
              <a:rPr lang="ru-RU" i="1" dirty="0">
                <a:latin typeface="Comic Sans MS" panose="030F0702030302020204" pitchFamily="66" charset="0"/>
              </a:rPr>
              <a:t> народу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Згодом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цей</a:t>
            </a:r>
            <a:r>
              <a:rPr lang="ru-RU" dirty="0">
                <a:latin typeface="Comic Sans MS" panose="030F0702030302020204" pitchFamily="66" charset="0"/>
              </a:rPr>
              <a:t> документ </a:t>
            </a:r>
            <a:r>
              <a:rPr lang="ru-RU" dirty="0" err="1">
                <a:latin typeface="Comic Sans MS" panose="030F0702030302020204" pitchFamily="66" charset="0"/>
              </a:rPr>
              <a:t>отримав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назву</a:t>
            </a:r>
            <a:r>
              <a:rPr lang="ru-RU" dirty="0">
                <a:latin typeface="Comic Sans MS" panose="030F0702030302020204" pitchFamily="66" charset="0"/>
              </a:rPr>
              <a:t> «</a:t>
            </a:r>
            <a:r>
              <a:rPr lang="ru-RU" dirty="0" err="1">
                <a:latin typeface="Comic Sans MS" panose="030F0702030302020204" pitchFamily="66" charset="0"/>
              </a:rPr>
              <a:t>Декларація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Бальфура</a:t>
            </a:r>
            <a:r>
              <a:rPr lang="ru-RU" dirty="0">
                <a:latin typeface="Comic Sans MS" panose="030F0702030302020204" pitchFamily="66" charset="0"/>
              </a:rPr>
              <a:t>». У </a:t>
            </a:r>
            <a:r>
              <a:rPr lang="ru-RU" dirty="0" err="1">
                <a:latin typeface="Comic Sans MS" panose="030F0702030302020204" pitchFamily="66" charset="0"/>
              </a:rPr>
              <a:t>відповідь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підтримку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Великобританією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створення</a:t>
            </a:r>
            <a:r>
              <a:rPr lang="ru-RU" dirty="0">
                <a:latin typeface="Comic Sans MS" panose="030F0702030302020204" pitchFamily="66" charset="0"/>
              </a:rPr>
              <a:t> «</a:t>
            </a:r>
            <a:r>
              <a:rPr lang="ru-RU" dirty="0" err="1">
                <a:latin typeface="Comic Sans MS" panose="030F0702030302020204" pitchFamily="66" charset="0"/>
              </a:rPr>
              <a:t>єврейського</a:t>
            </a:r>
            <a:r>
              <a:rPr lang="ru-RU" dirty="0">
                <a:latin typeface="Comic Sans MS" panose="030F0702030302020204" pitchFamily="66" charset="0"/>
              </a:rPr>
              <a:t> дому» в </a:t>
            </a:r>
            <a:r>
              <a:rPr lang="ru-RU" dirty="0" err="1">
                <a:latin typeface="Comic Sans MS" panose="030F0702030302020204" pitchFamily="66" charset="0"/>
              </a:rPr>
              <a:t>Палестині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єврейські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добровольці-сіоністи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сформували</a:t>
            </a:r>
            <a:r>
              <a:rPr lang="ru-RU" dirty="0">
                <a:latin typeface="Comic Sans MS" panose="030F0702030302020204" pitchFamily="66" charset="0"/>
              </a:rPr>
              <a:t> «</a:t>
            </a:r>
            <a:r>
              <a:rPr lang="ru-RU" dirty="0" err="1">
                <a:latin typeface="Comic Sans MS" panose="030F0702030302020204" pitchFamily="66" charset="0"/>
              </a:rPr>
              <a:t>Єврейський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легіон</a:t>
            </a:r>
            <a:r>
              <a:rPr lang="ru-RU" dirty="0">
                <a:latin typeface="Comic Sans MS" panose="030F0702030302020204" pitchFamily="66" charset="0"/>
              </a:rPr>
              <a:t>»,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британським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військам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допомогу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завоюванні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Палестини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smtClean="0">
                <a:latin typeface="Comic Sans MS" panose="030F0702030302020204" pitchFamily="66" charset="0"/>
              </a:rPr>
              <a:t>У </a:t>
            </a:r>
            <a:r>
              <a:rPr lang="ru-RU" dirty="0">
                <a:latin typeface="Comic Sans MS" panose="030F0702030302020204" pitchFamily="66" charset="0"/>
              </a:rPr>
              <a:t>лютому 1918 року про свою </a:t>
            </a:r>
            <a:r>
              <a:rPr lang="ru-RU" dirty="0" err="1">
                <a:latin typeface="Comic Sans MS" panose="030F0702030302020204" pitchFamily="66" charset="0"/>
              </a:rPr>
              <a:t>згоду</a:t>
            </a:r>
            <a:r>
              <a:rPr lang="ru-RU" dirty="0">
                <a:latin typeface="Comic Sans MS" panose="030F0702030302020204" pitchFamily="66" charset="0"/>
              </a:rPr>
              <a:t> з «</a:t>
            </a:r>
            <a:r>
              <a:rPr lang="ru-RU" dirty="0" err="1">
                <a:latin typeface="Comic Sans MS" panose="030F0702030302020204" pitchFamily="66" charset="0"/>
              </a:rPr>
              <a:t>Декларацією</a:t>
            </a:r>
            <a:r>
              <a:rPr lang="ru-RU" dirty="0">
                <a:latin typeface="Comic Sans MS" panose="030F0702030302020204" pitchFamily="66" charset="0"/>
              </a:rPr>
              <a:t>» заявила </a:t>
            </a:r>
            <a:r>
              <a:rPr lang="ru-RU" dirty="0" err="1">
                <a:latin typeface="Comic Sans MS" panose="030F0702030302020204" pitchFamily="66" charset="0"/>
              </a:rPr>
              <a:t>Франція</a:t>
            </a:r>
            <a:r>
              <a:rPr lang="ru-RU" dirty="0">
                <a:latin typeface="Comic Sans MS" panose="030F0702030302020204" pitchFamily="66" charset="0"/>
              </a:rPr>
              <a:t>, 9 </a:t>
            </a:r>
            <a:r>
              <a:rPr lang="ru-RU" dirty="0" err="1">
                <a:latin typeface="Comic Sans MS" panose="030F0702030302020204" pitchFamily="66" charset="0"/>
              </a:rPr>
              <a:t>травня</a:t>
            </a:r>
            <a:r>
              <a:rPr lang="ru-RU" dirty="0">
                <a:latin typeface="Comic Sans MS" panose="030F0702030302020204" pitchFamily="66" charset="0"/>
              </a:rPr>
              <a:t> — </a:t>
            </a:r>
            <a:r>
              <a:rPr lang="ru-RU" dirty="0" err="1">
                <a:latin typeface="Comic Sans MS" panose="030F0702030302020204" pitchFamily="66" charset="0"/>
              </a:rPr>
              <a:t>Італія</a:t>
            </a:r>
            <a:r>
              <a:rPr lang="ru-RU" dirty="0">
                <a:latin typeface="Comic Sans MS" panose="030F0702030302020204" pitchFamily="66" charset="0"/>
              </a:rPr>
              <a:t>, 31 </a:t>
            </a:r>
            <a:r>
              <a:rPr lang="ru-RU" dirty="0" err="1">
                <a:latin typeface="Comic Sans MS" panose="030F0702030302020204" pitchFamily="66" charset="0"/>
              </a:rPr>
              <a:t>серпня</a:t>
            </a:r>
            <a:r>
              <a:rPr lang="ru-RU" dirty="0">
                <a:latin typeface="Comic Sans MS" panose="030F0702030302020204" pitchFamily="66" charset="0"/>
              </a:rPr>
              <a:t> того ж року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схвалив</a:t>
            </a:r>
            <a:r>
              <a:rPr lang="ru-RU" dirty="0">
                <a:latin typeface="Comic Sans MS" panose="030F0702030302020204" pitchFamily="66" charset="0"/>
              </a:rPr>
              <a:t> президент США </a:t>
            </a:r>
            <a:r>
              <a:rPr lang="ru-RU" dirty="0" err="1">
                <a:latin typeface="Comic Sans MS" panose="030F0702030302020204" pitchFamily="66" charset="0"/>
              </a:rPr>
              <a:t>Вільсон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потім</a:t>
            </a:r>
            <a:r>
              <a:rPr lang="ru-RU" dirty="0">
                <a:latin typeface="Comic Sans MS" panose="030F0702030302020204" pitchFamily="66" charset="0"/>
              </a:rPr>
              <a:t>, 30 червня1922 року, </a:t>
            </a:r>
            <a:r>
              <a:rPr lang="ru-RU" dirty="0" err="1">
                <a:latin typeface="Comic Sans MS" panose="030F0702030302020204" pitchFamily="66" charset="0"/>
              </a:rPr>
              <a:t>конгрес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США.</a:t>
            </a:r>
            <a:r>
              <a:rPr lang="ru-RU" dirty="0">
                <a:latin typeface="Comic Sans MS" panose="030F0702030302020204" pitchFamily="66" charset="0"/>
              </a:rPr>
              <a:t> 24 </a:t>
            </a:r>
            <a:r>
              <a:rPr lang="ru-RU" dirty="0" err="1">
                <a:latin typeface="Comic Sans MS" panose="030F0702030302020204" pitchFamily="66" charset="0"/>
              </a:rPr>
              <a:t>квітня</a:t>
            </a:r>
            <a:r>
              <a:rPr lang="ru-RU" dirty="0">
                <a:latin typeface="Comic Sans MS" panose="030F0702030302020204" pitchFamily="66" charset="0"/>
              </a:rPr>
              <a:t> 1920 року на </a:t>
            </a:r>
            <a:r>
              <a:rPr lang="ru-RU" dirty="0" err="1">
                <a:latin typeface="Comic Sans MS" panose="030F0702030302020204" pitchFamily="66" charset="0"/>
              </a:rPr>
              <a:t>конференції</a:t>
            </a:r>
            <a:r>
              <a:rPr lang="ru-RU" dirty="0">
                <a:latin typeface="Comic Sans MS" panose="030F0702030302020204" pitchFamily="66" charset="0"/>
              </a:rPr>
              <a:t> в Сан-Ремо « </a:t>
            </a:r>
            <a:r>
              <a:rPr lang="ru-RU" dirty="0" err="1">
                <a:latin typeface="Comic Sans MS" panose="030F0702030302020204" pitchFamily="66" charset="0"/>
              </a:rPr>
              <a:t>Декларація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Бальфура</a:t>
            </a:r>
            <a:r>
              <a:rPr lang="ru-RU" dirty="0">
                <a:latin typeface="Comic Sans MS" panose="030F0702030302020204" pitchFamily="66" charset="0"/>
              </a:rPr>
              <a:t>» </a:t>
            </a:r>
            <a:r>
              <a:rPr lang="ru-RU" dirty="0" err="1">
                <a:latin typeface="Comic Sans MS" panose="030F0702030302020204" pitchFamily="66" charset="0"/>
              </a:rPr>
              <a:t>була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затверджена</a:t>
            </a:r>
            <a:r>
              <a:rPr lang="ru-RU" dirty="0">
                <a:latin typeface="Comic Sans MS" panose="030F0702030302020204" pitchFamily="66" charset="0"/>
              </a:rPr>
              <a:t> союзниками як основа </a:t>
            </a:r>
            <a:r>
              <a:rPr lang="ru-RU" dirty="0" err="1">
                <a:latin typeface="Comic Sans MS" panose="030F0702030302020204" pitchFamily="66" charset="0"/>
              </a:rPr>
              <a:t>повоєнного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врегулювання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Палестині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JEWISH CHRONICLE_ב&quot;ה : Парадоксы лорда Бальфура: &quot;антисемит&quot;, &quot;сионист&quot; 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27" y="692695"/>
            <a:ext cx="3959190" cy="536637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іла книга 1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9"/>
            <a:ext cx="9144000" cy="685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Comic Sans MS" panose="030F0702030302020204" pitchFamily="66" charset="0"/>
              </a:rPr>
              <a:t>Подальші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події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2494" y="764704"/>
            <a:ext cx="4531510" cy="59766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>
                <a:latin typeface="Comic Sans MS" panose="030F0702030302020204" pitchFamily="66" charset="0"/>
              </a:rPr>
              <a:t>1947 </a:t>
            </a:r>
            <a:r>
              <a:rPr lang="ru-RU" dirty="0" err="1">
                <a:latin typeface="Comic Sans MS" panose="030F0702030302020204" pitchFamily="66" charset="0"/>
              </a:rPr>
              <a:t>році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британський</a:t>
            </a:r>
            <a:r>
              <a:rPr lang="ru-RU" dirty="0">
                <a:latin typeface="Comic Sans MS" panose="030F0702030302020204" pitchFamily="66" charset="0"/>
              </a:rPr>
              <a:t> уряд заявив про </a:t>
            </a:r>
            <a:r>
              <a:rPr lang="ru-RU" dirty="0" err="1">
                <a:latin typeface="Comic Sans MS" panose="030F0702030302020204" pitchFamily="66" charset="0"/>
              </a:rPr>
              <a:t>своє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бажання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відмовитися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мандата на Палестину, </a:t>
            </a:r>
            <a:r>
              <a:rPr lang="ru-RU" dirty="0" err="1">
                <a:latin typeface="Comic Sans MS" panose="030F0702030302020204" pitchFamily="66" charset="0"/>
              </a:rPr>
              <a:t>аргументуючи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тим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воно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здатне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знайти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прийнятне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рішення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арабів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 smtClean="0">
                <a:latin typeface="Comic Sans MS" panose="030F0702030302020204" pitchFamily="66" charset="0"/>
              </a:rPr>
              <a:t>євреїв.Створена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незадовго</a:t>
            </a:r>
            <a:r>
              <a:rPr lang="ru-RU" dirty="0">
                <a:latin typeface="Comic Sans MS" panose="030F0702030302020204" pitchFamily="66" charset="0"/>
              </a:rPr>
              <a:t> до того </a:t>
            </a:r>
            <a:r>
              <a:rPr lang="ru-RU" dirty="0" err="1">
                <a:latin typeface="Comic Sans MS" panose="030F0702030302020204" pitchFamily="66" charset="0"/>
              </a:rPr>
              <a:t>Організація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Об'єднаних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Націй</a:t>
            </a:r>
            <a:r>
              <a:rPr lang="ru-RU" dirty="0">
                <a:latin typeface="Comic Sans MS" panose="030F0702030302020204" pitchFamily="66" charset="0"/>
              </a:rPr>
              <a:t> на </a:t>
            </a:r>
            <a:r>
              <a:rPr lang="ru-RU" dirty="0" err="1">
                <a:latin typeface="Comic Sans MS" panose="030F0702030302020204" pitchFamily="66" charset="0"/>
              </a:rPr>
              <a:t>Другий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сесії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своєї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Генеральної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Асамблеї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smtClean="0">
                <a:latin typeface="Comic Sans MS" panose="030F0702030302020204" pitchFamily="66" charset="0"/>
              </a:rPr>
              <a:t>29 </a:t>
            </a:r>
            <a:r>
              <a:rPr lang="ru-RU" dirty="0">
                <a:latin typeface="Comic Sans MS" panose="030F0702030302020204" pitchFamily="66" charset="0"/>
              </a:rPr>
              <a:t>листопада 1947 року </a:t>
            </a:r>
            <a:r>
              <a:rPr lang="ru-RU" dirty="0" err="1">
                <a:latin typeface="Comic Sans MS" panose="030F0702030302020204" pitchFamily="66" charset="0"/>
              </a:rPr>
              <a:t>прийняла</a:t>
            </a:r>
            <a:r>
              <a:rPr lang="ru-RU" dirty="0">
                <a:latin typeface="Comic Sans MS" panose="030F0702030302020204" pitchFamily="66" charset="0"/>
              </a:rPr>
              <a:t> план </a:t>
            </a:r>
            <a:r>
              <a:rPr lang="ru-RU" dirty="0" err="1">
                <a:latin typeface="Comic Sans MS" panose="030F0702030302020204" pitchFamily="66" charset="0"/>
              </a:rPr>
              <a:t>розділу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Палестини</a:t>
            </a:r>
            <a:r>
              <a:rPr lang="ru-RU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err="1" smtClean="0">
                <a:latin typeface="Comic Sans MS" panose="030F0702030302020204" pitchFamily="66" charset="0"/>
              </a:rPr>
              <a:t>Арабські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керівники</a:t>
            </a:r>
            <a:r>
              <a:rPr lang="ru-RU" dirty="0">
                <a:latin typeface="Comic Sans MS" panose="030F0702030302020204" pitchFamily="66" charset="0"/>
              </a:rPr>
              <a:t>, в тому </a:t>
            </a:r>
            <a:r>
              <a:rPr lang="ru-RU" dirty="0" err="1">
                <a:latin typeface="Comic Sans MS" panose="030F0702030302020204" pitchFamily="66" charset="0"/>
              </a:rPr>
              <a:t>числі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Ліга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арабських</a:t>
            </a:r>
            <a:r>
              <a:rPr lang="ru-RU" dirty="0">
                <a:latin typeface="Comic Sans MS" panose="030F0702030302020204" pitchFamily="66" charset="0"/>
              </a:rPr>
              <a:t> держав та (</a:t>
            </a:r>
            <a:r>
              <a:rPr lang="ru-RU" dirty="0" err="1">
                <a:latin typeface="Comic Sans MS" panose="030F0702030302020204" pitchFamily="66" charset="0"/>
              </a:rPr>
              <a:t>Палестинська</a:t>
            </a:r>
            <a:r>
              <a:rPr lang="ru-RU" dirty="0">
                <a:latin typeface="Comic Sans MS" panose="030F0702030302020204" pitchFamily="66" charset="0"/>
              </a:rPr>
              <a:t>) </a:t>
            </a:r>
            <a:r>
              <a:rPr lang="ru-RU" dirty="0" err="1">
                <a:latin typeface="Comic Sans MS" panose="030F0702030302020204" pitchFamily="66" charset="0"/>
              </a:rPr>
              <a:t>Вища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арабська</a:t>
            </a:r>
            <a:r>
              <a:rPr lang="ru-RU" dirty="0">
                <a:latin typeface="Comic Sans MS" panose="030F0702030302020204" pitchFamily="66" charset="0"/>
              </a:rPr>
              <a:t> рада категорично </a:t>
            </a:r>
            <a:r>
              <a:rPr lang="ru-RU" dirty="0" err="1">
                <a:latin typeface="Comic Sans MS" panose="030F0702030302020204" pitchFamily="66" charset="0"/>
              </a:rPr>
              <a:t>відкинули</a:t>
            </a:r>
            <a:r>
              <a:rPr lang="ru-RU" dirty="0">
                <a:latin typeface="Comic Sans MS" panose="030F0702030302020204" pitchFamily="66" charset="0"/>
              </a:rPr>
              <a:t> план ООН по </a:t>
            </a:r>
            <a:r>
              <a:rPr lang="ru-RU" dirty="0" err="1">
                <a:latin typeface="Comic Sans MS" panose="030F0702030302020204" pitchFamily="66" charset="0"/>
              </a:rPr>
              <a:t>розділу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Палестини</a:t>
            </a:r>
            <a:r>
              <a:rPr lang="ru-RU" dirty="0">
                <a:latin typeface="Comic Sans MS" panose="030F0702030302020204" pitchFamily="66" charset="0"/>
              </a:rPr>
              <a:t> і заявили,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докладуть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всіх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зусиль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перешкодити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реалізації.Так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Джамаль</a:t>
            </a:r>
            <a:r>
              <a:rPr lang="ru-RU" dirty="0">
                <a:latin typeface="Comic Sans MS" panose="030F0702030302020204" pitchFamily="66" charset="0"/>
              </a:rPr>
              <a:t> аль </a:t>
            </a:r>
            <a:r>
              <a:rPr lang="ru-RU" dirty="0" err="1">
                <a:latin typeface="Comic Sans MS" panose="030F0702030302020204" pitchFamily="66" charset="0"/>
              </a:rPr>
              <a:t>Хуссейні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виконував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обов'язки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голови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Вищого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арабського</a:t>
            </a:r>
            <a:r>
              <a:rPr lang="ru-RU" dirty="0">
                <a:latin typeface="Comic Sans MS" panose="030F0702030302020204" pitchFamily="66" charset="0"/>
              </a:rPr>
              <a:t> ради, 24 листопада 1947 року </a:t>
            </a:r>
            <a:r>
              <a:rPr lang="ru-RU" dirty="0" err="1">
                <a:latin typeface="Comic Sans MS" panose="030F0702030302020204" pitchFamily="66" charset="0"/>
              </a:rPr>
              <a:t>погрожував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«  </a:t>
            </a:r>
            <a:r>
              <a:rPr lang="ru-RU" i="1" dirty="0">
                <a:latin typeface="Comic Sans MS" panose="030F0702030302020204" pitchFamily="66" charset="0"/>
              </a:rPr>
              <a:t>Палестина буде </a:t>
            </a:r>
            <a:r>
              <a:rPr lang="ru-RU" i="1" dirty="0" err="1">
                <a:latin typeface="Comic Sans MS" panose="030F0702030302020204" pitchFamily="66" charset="0"/>
              </a:rPr>
              <a:t>охоплена</a:t>
            </a:r>
            <a:r>
              <a:rPr lang="ru-RU" i="1" dirty="0">
                <a:latin typeface="Comic Sans MS" panose="030F0702030302020204" pitchFamily="66" charset="0"/>
              </a:rPr>
              <a:t> вогнем і </a:t>
            </a:r>
            <a:r>
              <a:rPr lang="ru-RU" i="1" dirty="0" err="1">
                <a:latin typeface="Comic Sans MS" panose="030F0702030302020204" pitchFamily="66" charset="0"/>
              </a:rPr>
              <a:t>кров'ю</a:t>
            </a:r>
            <a:r>
              <a:rPr lang="ru-RU" i="1" dirty="0">
                <a:latin typeface="Comic Sans MS" panose="030F0702030302020204" pitchFamily="66" charset="0"/>
              </a:rPr>
              <a:t>, </a:t>
            </a:r>
            <a:r>
              <a:rPr lang="ru-RU" i="1" dirty="0" err="1">
                <a:latin typeface="Comic Sans MS" panose="030F0702030302020204" pitchFamily="66" charset="0"/>
              </a:rPr>
              <a:t>якщо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євреї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отримають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хоч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якусь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її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частину</a:t>
            </a:r>
            <a:r>
              <a:rPr lang="ru-RU" dirty="0">
                <a:latin typeface="Comic Sans MS" panose="030F0702030302020204" pitchFamily="66" charset="0"/>
              </a:rPr>
              <a:t> ». </a:t>
            </a:r>
          </a:p>
        </p:txBody>
      </p:sp>
      <p:pic>
        <p:nvPicPr>
          <p:cNvPr id="6146" name="Picture 2" descr="Значение и толкование слова ИЗРАИЛЬ. .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4181459" cy="554461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Роль великих держав</a:t>
            </a:r>
            <a:br>
              <a:rPr lang="ru-RU" sz="4000" dirty="0">
                <a:latin typeface="Comic Sans MS" panose="030F0702030302020204" pitchFamily="66" charset="0"/>
              </a:rPr>
            </a:b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6699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>
                <a:latin typeface="Comic Sans MS" panose="030F0702030302020204" pitchFamily="66" charset="0"/>
              </a:rPr>
              <a:t>Прийняття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плану ООН стало </a:t>
            </a:r>
            <a:r>
              <a:rPr lang="ru-RU" dirty="0" err="1">
                <a:latin typeface="Comic Sans MS" panose="030F0702030302020204" pitchFamily="66" charset="0"/>
              </a:rPr>
              <a:t>можливим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завдяки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підтримці</a:t>
            </a:r>
            <a:r>
              <a:rPr lang="ru-RU" dirty="0">
                <a:latin typeface="Comic Sans MS" panose="030F0702030302020204" pitchFamily="66" charset="0"/>
              </a:rPr>
              <a:t> з боку </a:t>
            </a:r>
            <a:r>
              <a:rPr lang="ru-RU" dirty="0" err="1">
                <a:latin typeface="Comic Sans MS" panose="030F0702030302020204" pitchFamily="66" charset="0"/>
              </a:rPr>
              <a:t>найбільших</a:t>
            </a:r>
            <a:r>
              <a:rPr lang="ru-RU" dirty="0">
                <a:latin typeface="Comic Sans MS" panose="030F0702030302020204" pitchFamily="66" charset="0"/>
              </a:rPr>
              <a:t> держав — СРСР та США. </a:t>
            </a:r>
            <a:r>
              <a:rPr lang="ru-RU" dirty="0" err="1">
                <a:latin typeface="Comic Sans MS" panose="030F0702030302020204" pitchFamily="66" charset="0"/>
              </a:rPr>
              <a:t>Радянський</a:t>
            </a:r>
            <a:r>
              <a:rPr lang="ru-RU" dirty="0">
                <a:latin typeface="Comic Sans MS" panose="030F0702030302020204" pitchFamily="66" charset="0"/>
              </a:rPr>
              <a:t> Союз, </a:t>
            </a:r>
            <a:r>
              <a:rPr lang="ru-RU" dirty="0" err="1">
                <a:latin typeface="Comic Sans MS" panose="030F0702030302020204" pitchFamily="66" charset="0"/>
              </a:rPr>
              <a:t>намагаючись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зміцнити</a:t>
            </a:r>
            <a:r>
              <a:rPr lang="ru-RU" dirty="0">
                <a:latin typeface="Comic Sans MS" panose="030F0702030302020204" pitchFamily="66" charset="0"/>
              </a:rPr>
              <a:t> свою </a:t>
            </a:r>
            <a:r>
              <a:rPr lang="ru-RU" dirty="0" err="1">
                <a:latin typeface="Comic Sans MS" panose="030F0702030302020204" pitchFamily="66" charset="0"/>
              </a:rPr>
              <a:t>позицію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Близькому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Сході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прагнув</a:t>
            </a:r>
            <a:r>
              <a:rPr lang="ru-RU" dirty="0">
                <a:latin typeface="Comic Sans MS" panose="030F0702030302020204" pitchFamily="66" charset="0"/>
              </a:rPr>
              <a:t>, в першу </a:t>
            </a:r>
            <a:r>
              <a:rPr lang="ru-RU" dirty="0" err="1">
                <a:latin typeface="Comic Sans MS" panose="030F0702030302020204" pitchFamily="66" charset="0"/>
              </a:rPr>
              <a:t>чергу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підірвати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позиції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Великобританії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Підтримка</a:t>
            </a:r>
            <a:r>
              <a:rPr lang="ru-RU" dirty="0">
                <a:latin typeface="Comic Sans MS" panose="030F0702030302020204" pitchFamily="66" charset="0"/>
              </a:rPr>
              <a:t> плану ООН з боку СРСР стала великою </a:t>
            </a:r>
            <a:r>
              <a:rPr lang="ru-RU" dirty="0" err="1">
                <a:latin typeface="Comic Sans MS" panose="030F0702030302020204" pitchFamily="66" charset="0"/>
              </a:rPr>
              <a:t>несподіванкою</a:t>
            </a:r>
            <a:r>
              <a:rPr lang="ru-RU" dirty="0">
                <a:latin typeface="Comic Sans MS" panose="030F0702030302020204" pitchFamily="66" charset="0"/>
              </a:rPr>
              <a:t> як для </a:t>
            </a:r>
            <a:r>
              <a:rPr lang="ru-RU" dirty="0" err="1">
                <a:latin typeface="Comic Sans MS" panose="030F0702030302020204" pitchFamily="66" charset="0"/>
              </a:rPr>
              <a:t>євреїв</a:t>
            </a:r>
            <a:r>
              <a:rPr lang="ru-RU" dirty="0">
                <a:latin typeface="Comic Sans MS" panose="030F0702030302020204" pitchFamily="66" charset="0"/>
              </a:rPr>
              <a:t>, так і для </a:t>
            </a:r>
            <a:r>
              <a:rPr lang="ru-RU" dirty="0" err="1">
                <a:latin typeface="Comic Sans MS" panose="030F0702030302020204" pitchFamily="66" charset="0"/>
              </a:rPr>
              <a:t>арабів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Зокрема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радянський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представник</a:t>
            </a:r>
            <a:r>
              <a:rPr lang="ru-RU" dirty="0">
                <a:latin typeface="Comic Sans MS" panose="030F0702030302020204" pitchFamily="66" charset="0"/>
              </a:rPr>
              <a:t> А. А. </a:t>
            </a:r>
            <a:r>
              <a:rPr lang="ru-RU" dirty="0" err="1">
                <a:latin typeface="Comic Sans MS" panose="030F0702030302020204" pitchFamily="66" charset="0"/>
              </a:rPr>
              <a:t>Громико</a:t>
            </a:r>
            <a:r>
              <a:rPr lang="ru-RU" dirty="0">
                <a:latin typeface="Comic Sans MS" panose="030F0702030302020204" pitchFamily="66" charset="0"/>
              </a:rPr>
              <a:t> на пленарному </a:t>
            </a:r>
            <a:r>
              <a:rPr lang="ru-RU" dirty="0" err="1">
                <a:latin typeface="Comic Sans MS" panose="030F0702030302020204" pitchFamily="66" charset="0"/>
              </a:rPr>
              <a:t>засіданні</a:t>
            </a:r>
            <a:r>
              <a:rPr lang="ru-RU" dirty="0">
                <a:latin typeface="Comic Sans MS" panose="030F0702030302020204" pitchFamily="66" charset="0"/>
              </a:rPr>
              <a:t> 26 Листопад </a:t>
            </a:r>
            <a:r>
              <a:rPr lang="ru-RU" dirty="0" err="1">
                <a:latin typeface="Comic Sans MS" panose="030F0702030302020204" pitchFamily="66" charset="0"/>
              </a:rPr>
              <a:t>рішуче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висловився</a:t>
            </a:r>
            <a:r>
              <a:rPr lang="ru-RU" dirty="0">
                <a:latin typeface="Comic Sans MS" panose="030F0702030302020204" pitchFamily="66" charset="0"/>
              </a:rPr>
              <a:t> за «</a:t>
            </a:r>
            <a:r>
              <a:rPr lang="ru-RU" dirty="0" err="1">
                <a:latin typeface="Comic Sans MS" panose="030F0702030302020204" pitchFamily="66" charset="0"/>
              </a:rPr>
              <a:t>варіант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розділу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Палестини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дві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самостійних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демократичних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держави</a:t>
            </a:r>
            <a:r>
              <a:rPr lang="ru-RU" dirty="0">
                <a:latin typeface="Comic Sans MS" panose="030F0702030302020204" pitchFamily="66" charset="0"/>
              </a:rPr>
              <a:t> — </a:t>
            </a:r>
            <a:r>
              <a:rPr lang="ru-RU" dirty="0" err="1">
                <a:latin typeface="Comic Sans MS" panose="030F0702030302020204" pitchFamily="66" charset="0"/>
              </a:rPr>
              <a:t>арабське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єврейське</a:t>
            </a:r>
            <a:r>
              <a:rPr lang="ru-RU" dirty="0" smtClean="0">
                <a:latin typeface="Comic Sans MS" panose="030F0702030302020204" pitchFamily="66" charset="0"/>
              </a:rPr>
              <a:t>».</a:t>
            </a:r>
          </a:p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	</a:t>
            </a:r>
            <a:r>
              <a:rPr lang="ru-RU" dirty="0" err="1">
                <a:latin typeface="Comic Sans MS" panose="030F0702030302020204" pitchFamily="66" charset="0"/>
              </a:rPr>
              <a:t>Серед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політичної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еліти</a:t>
            </a:r>
            <a:r>
              <a:rPr lang="ru-RU" dirty="0">
                <a:latin typeface="Comic Sans MS" panose="030F0702030302020204" pitchFamily="66" charset="0"/>
              </a:rPr>
              <a:t> США з </a:t>
            </a:r>
            <a:r>
              <a:rPr lang="ru-RU" dirty="0" err="1">
                <a:latin typeface="Comic Sans MS" panose="030F0702030302020204" pitchFamily="66" charset="0"/>
              </a:rPr>
              <a:t>цього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питання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існували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серйозні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розбіжності</a:t>
            </a:r>
            <a:r>
              <a:rPr lang="ru-RU" dirty="0">
                <a:latin typeface="Comic Sans MS" panose="030F0702030302020204" pitchFamily="66" charset="0"/>
              </a:rPr>
              <a:t> і, в </a:t>
            </a:r>
            <a:r>
              <a:rPr lang="ru-RU" dirty="0" err="1">
                <a:latin typeface="Comic Sans MS" panose="030F0702030302020204" pitchFamily="66" charset="0"/>
              </a:rPr>
              <a:t>підсумку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вирішальну</a:t>
            </a:r>
            <a:r>
              <a:rPr lang="ru-RU" dirty="0">
                <a:latin typeface="Comic Sans MS" panose="030F0702030302020204" pitchFamily="66" charset="0"/>
              </a:rPr>
              <a:t> роль </a:t>
            </a:r>
            <a:r>
              <a:rPr lang="ru-RU" dirty="0" err="1">
                <a:latin typeface="Comic Sans MS" panose="030F0702030302020204" pitchFamily="66" charset="0"/>
              </a:rPr>
              <a:t>зіграла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особиста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позиція</a:t>
            </a:r>
            <a:r>
              <a:rPr lang="ru-RU" dirty="0">
                <a:latin typeface="Comic Sans MS" panose="030F0702030302020204" pitchFamily="66" charset="0"/>
              </a:rPr>
              <a:t> президента </a:t>
            </a:r>
            <a:r>
              <a:rPr lang="ru-RU" dirty="0" err="1">
                <a:latin typeface="Comic Sans MS" panose="030F0702030302020204" pitchFamily="66" charset="0"/>
              </a:rPr>
              <a:t>Гаррі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Трумена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заради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ухвалення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рішення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створення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Ізраїлю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пішов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прямий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конфлікт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керівництвом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держдепартаменту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7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Війна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Comic Sans MS" panose="030F0702030302020204" pitchFamily="66" charset="0"/>
              </a:rPr>
              <a:t>Проголошення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незалежності</a:t>
            </a:r>
            <a:r>
              <a:rPr lang="ru-RU" sz="3200" dirty="0">
                <a:latin typeface="Comic Sans MS" panose="030F0702030302020204" pitchFamily="66" charset="0"/>
              </a:rPr>
              <a:t> і </a:t>
            </a:r>
            <a:r>
              <a:rPr lang="ru-RU" sz="3200" dirty="0" err="1">
                <a:latin typeface="Comic Sans MS" panose="030F0702030302020204" pitchFamily="66" charset="0"/>
              </a:rPr>
              <a:t>визнання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5544616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ru-RU" dirty="0" smtClean="0">
                <a:latin typeface="Comic Sans MS" panose="030F0702030302020204" pitchFamily="66" charset="0"/>
              </a:rPr>
              <a:t>12 </a:t>
            </a:r>
            <a:r>
              <a:rPr lang="ru-RU" dirty="0" err="1">
                <a:latin typeface="Comic Sans MS" panose="030F0702030302020204" pitchFamily="66" charset="0"/>
              </a:rPr>
              <a:t>травня</a:t>
            </a:r>
            <a:r>
              <a:rPr lang="ru-RU" dirty="0">
                <a:latin typeface="Comic Sans MS" panose="030F0702030302020204" pitchFamily="66" charset="0"/>
              </a:rPr>
              <a:t> 1948 року </a:t>
            </a:r>
            <a:r>
              <a:rPr lang="ru-RU" dirty="0" err="1">
                <a:latin typeface="Comic Sans MS" panose="030F0702030302020204" pitchFamily="66" charset="0"/>
              </a:rPr>
              <a:t>відбулося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історичне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засідання</a:t>
            </a:r>
            <a:r>
              <a:rPr lang="ru-RU" dirty="0">
                <a:latin typeface="Comic Sans MS" panose="030F0702030302020204" pitchFamily="66" charset="0"/>
              </a:rPr>
              <a:t> Народного </a:t>
            </a:r>
            <a:r>
              <a:rPr lang="ru-RU" dirty="0" err="1">
                <a:latin typeface="Comic Sans MS" panose="030F0702030302020204" pitchFamily="66" charset="0"/>
              </a:rPr>
              <a:t>правління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тимчасового</a:t>
            </a:r>
            <a:r>
              <a:rPr lang="ru-RU" dirty="0">
                <a:latin typeface="Comic Sans MS" panose="030F0702030302020204" pitchFamily="66" charset="0"/>
              </a:rPr>
              <a:t> органу </a:t>
            </a:r>
            <a:r>
              <a:rPr lang="ru-RU" dirty="0" err="1">
                <a:latin typeface="Comic Sans MS" panose="030F0702030302020204" pitchFamily="66" charset="0"/>
              </a:rPr>
              <a:t>управління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ішува</a:t>
            </a:r>
            <a:r>
              <a:rPr lang="ru-RU" dirty="0">
                <a:latin typeface="Comic Sans MS" panose="030F0702030302020204" pitchFamily="66" charset="0"/>
              </a:rPr>
              <a:t>) для </a:t>
            </a:r>
            <a:r>
              <a:rPr lang="ru-RU" dirty="0" err="1">
                <a:latin typeface="Comic Sans MS" panose="030F0702030302020204" pitchFamily="66" charset="0"/>
              </a:rPr>
              <a:t>розгляду</a:t>
            </a:r>
            <a:r>
              <a:rPr lang="ru-RU" dirty="0">
                <a:latin typeface="Comic Sans MS" panose="030F0702030302020204" pitchFamily="66" charset="0"/>
              </a:rPr>
              <a:t> заяви </a:t>
            </a:r>
            <a:r>
              <a:rPr lang="ru-RU" dirty="0" err="1">
                <a:latin typeface="Comic Sans MS" panose="030F0702030302020204" pitchFamily="66" charset="0"/>
              </a:rPr>
              <a:t>держсекретаря</a:t>
            </a:r>
            <a:r>
              <a:rPr lang="ru-RU" dirty="0">
                <a:latin typeface="Comic Sans MS" panose="030F0702030302020204" pitchFamily="66" charset="0"/>
              </a:rPr>
              <a:t> США Джорджа Маршалла, в </a:t>
            </a:r>
            <a:r>
              <a:rPr lang="ru-RU" dirty="0" err="1">
                <a:latin typeface="Comic Sans MS" panose="030F0702030302020204" pitchFamily="66" charset="0"/>
              </a:rPr>
              <a:t>якому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вимагав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відкласти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проголошення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держави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оголосити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припинення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вогню</a:t>
            </a:r>
            <a:r>
              <a:rPr lang="ru-RU" dirty="0">
                <a:latin typeface="Comic Sans MS" panose="030F0702030302020204" pitchFamily="66" charset="0"/>
              </a:rPr>
              <a:t> на 3 </a:t>
            </a:r>
            <a:r>
              <a:rPr lang="ru-RU" dirty="0" err="1">
                <a:latin typeface="Comic Sans MS" panose="030F0702030302020204" pitchFamily="66" charset="0"/>
              </a:rPr>
              <a:t>місяці</a:t>
            </a:r>
            <a:r>
              <a:rPr lang="ru-RU" dirty="0">
                <a:latin typeface="Comic Sans MS" panose="030F0702030302020204" pitchFamily="66" charset="0"/>
              </a:rPr>
              <a:t>. На </a:t>
            </a:r>
            <a:r>
              <a:rPr lang="ru-RU" dirty="0" err="1">
                <a:latin typeface="Comic Sans MS" panose="030F0702030302020204" pitchFamily="66" charset="0"/>
              </a:rPr>
              <a:t>цей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період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влада</a:t>
            </a:r>
            <a:r>
              <a:rPr lang="ru-RU" dirty="0">
                <a:latin typeface="Comic Sans MS" panose="030F0702030302020204" pitchFamily="66" charset="0"/>
              </a:rPr>
              <a:t> Маршалл </a:t>
            </a:r>
            <a:r>
              <a:rPr lang="ru-RU" dirty="0" err="1">
                <a:latin typeface="Comic Sans MS" panose="030F0702030302020204" pitchFamily="66" charset="0"/>
              </a:rPr>
              <a:t>пропонував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передати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Комітету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спостереження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припиненням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вогню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був</a:t>
            </a:r>
            <a:r>
              <a:rPr lang="ru-RU" dirty="0">
                <a:latin typeface="Comic Sans MS" panose="030F0702030302020204" pitchFamily="66" charset="0"/>
              </a:rPr>
              <a:t> би </a:t>
            </a:r>
            <a:r>
              <a:rPr lang="ru-RU" dirty="0" err="1">
                <a:latin typeface="Comic Sans MS" panose="030F0702030302020204" pitchFamily="66" charset="0"/>
              </a:rPr>
              <a:t>сформований</a:t>
            </a:r>
            <a:r>
              <a:rPr lang="ru-RU" dirty="0">
                <a:latin typeface="Comic Sans MS" panose="030F0702030302020204" pitchFamily="66" charset="0"/>
              </a:rPr>
              <a:t> Радою </a:t>
            </a:r>
            <a:r>
              <a:rPr lang="ru-RU" dirty="0" err="1">
                <a:latin typeface="Comic Sans MS" panose="030F0702030302020204" pitchFamily="66" charset="0"/>
              </a:rPr>
              <a:t>Безпеки</a:t>
            </a:r>
            <a:r>
              <a:rPr lang="ru-RU" dirty="0">
                <a:latin typeface="Comic Sans MS" panose="030F0702030302020204" pitchFamily="66" charset="0"/>
              </a:rPr>
              <a:t> ООН. Маршалл сказав,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Народне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правління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прийме</a:t>
            </a:r>
            <a:r>
              <a:rPr lang="ru-RU" dirty="0">
                <a:latin typeface="Comic Sans MS" panose="030F0702030302020204" pitchFamily="66" charset="0"/>
              </a:rPr>
              <a:t> такого </a:t>
            </a:r>
            <a:r>
              <a:rPr lang="ru-RU" dirty="0" err="1">
                <a:latin typeface="Comic Sans MS" panose="030F0702030302020204" pitchFamily="66" charset="0"/>
              </a:rPr>
              <a:t>рішення</a:t>
            </a:r>
            <a:r>
              <a:rPr lang="ru-RU" dirty="0">
                <a:latin typeface="Comic Sans MS" panose="030F0702030302020204" pitchFamily="66" charset="0"/>
              </a:rPr>
              <a:t>, то «нехай вони не </a:t>
            </a:r>
            <a:r>
              <a:rPr lang="ru-RU" dirty="0" err="1">
                <a:latin typeface="Comic Sans MS" panose="030F0702030302020204" pitchFamily="66" charset="0"/>
              </a:rPr>
              <a:t>звертаються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Сполучених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Штатів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разі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арабського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вторгнення</a:t>
            </a:r>
            <a:r>
              <a:rPr lang="ru-RU" dirty="0">
                <a:latin typeface="Comic Sans MS" panose="030F0702030302020204" pitchFamily="66" charset="0"/>
              </a:rPr>
              <a:t>».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smtClean="0">
                <a:latin typeface="Comic Sans MS" panose="030F0702030302020204" pitchFamily="66" charset="0"/>
              </a:rPr>
              <a:t>На </a:t>
            </a:r>
            <a:r>
              <a:rPr lang="ru-RU" dirty="0" err="1">
                <a:latin typeface="Comic Sans MS" panose="030F0702030302020204" pitchFamily="66" charset="0"/>
              </a:rPr>
              <a:t>цьому</a:t>
            </a:r>
            <a:r>
              <a:rPr lang="ru-RU" dirty="0">
                <a:latin typeface="Comic Sans MS" panose="030F0702030302020204" pitchFamily="66" charset="0"/>
              </a:rPr>
              <a:t> ж </a:t>
            </a:r>
            <a:r>
              <a:rPr lang="ru-RU" dirty="0" err="1">
                <a:latin typeface="Comic Sans MS" panose="030F0702030302020204" pitchFamily="66" charset="0"/>
              </a:rPr>
              <a:t>засіданні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Голда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Меїр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доповіла</a:t>
            </a:r>
            <a:r>
              <a:rPr lang="ru-RU" dirty="0">
                <a:latin typeface="Comic Sans MS" panose="030F0702030302020204" pitchFamily="66" charset="0"/>
              </a:rPr>
              <a:t> про провал </a:t>
            </a:r>
            <a:r>
              <a:rPr lang="ru-RU" dirty="0" err="1">
                <a:latin typeface="Comic Sans MS" panose="030F0702030302020204" pitchFamily="66" charset="0"/>
              </a:rPr>
              <a:t>переговорів</a:t>
            </a:r>
            <a:r>
              <a:rPr lang="ru-RU" dirty="0">
                <a:latin typeface="Comic Sans MS" panose="030F0702030302020204" pitchFamily="66" charset="0"/>
              </a:rPr>
              <a:t> з королем </a:t>
            </a:r>
            <a:r>
              <a:rPr lang="ru-RU" dirty="0" err="1">
                <a:latin typeface="Comic Sans MS" panose="030F0702030302020204" pitchFamily="66" charset="0"/>
              </a:rPr>
              <a:t>Йорданії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Абдаллою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планувалося</a:t>
            </a:r>
            <a:r>
              <a:rPr lang="ru-RU" dirty="0">
                <a:latin typeface="Comic Sans MS" panose="030F0702030302020204" pitchFamily="66" charset="0"/>
              </a:rPr>
              <a:t>, але не </a:t>
            </a:r>
            <a:r>
              <a:rPr lang="ru-RU" dirty="0" err="1">
                <a:latin typeface="Comic Sans MS" panose="030F0702030302020204" pitchFamily="66" charset="0"/>
              </a:rPr>
              <a:t>вдалося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відговорити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участі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війні</a:t>
            </a:r>
            <a:r>
              <a:rPr lang="ru-RU" dirty="0">
                <a:latin typeface="Comic Sans MS" panose="030F0702030302020204" pitchFamily="66" charset="0"/>
              </a:rPr>
              <a:t>. Дана </a:t>
            </a:r>
            <a:r>
              <a:rPr lang="ru-RU" dirty="0" err="1">
                <a:latin typeface="Comic Sans MS" panose="030F0702030302020204" pitchFamily="66" charset="0"/>
              </a:rPr>
              <a:t>подія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прийнята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серед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єврейського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населення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важко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оскільки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Йорданія</a:t>
            </a:r>
            <a:r>
              <a:rPr lang="ru-RU" dirty="0">
                <a:latin typeface="Comic Sans MS" panose="030F0702030302020204" pitchFamily="66" charset="0"/>
              </a:rPr>
              <a:t> мала </a:t>
            </a:r>
            <a:r>
              <a:rPr lang="ru-RU" dirty="0" err="1">
                <a:latin typeface="Comic Sans MS" panose="030F0702030302020204" pitchFamily="66" charset="0"/>
              </a:rPr>
              <a:t>сильну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армію</a:t>
            </a:r>
            <a:r>
              <a:rPr lang="ru-RU" dirty="0">
                <a:latin typeface="Comic Sans MS" panose="030F0702030302020204" pitchFamily="66" charset="0"/>
              </a:rPr>
              <a:t>, в </a:t>
            </a:r>
            <a:r>
              <a:rPr lang="ru-RU" dirty="0" err="1">
                <a:latin typeface="Comic Sans MS" panose="030F0702030302020204" pitchFamily="66" charset="0"/>
              </a:rPr>
              <a:t>підготовці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керівництві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якої</a:t>
            </a:r>
            <a:r>
              <a:rPr lang="ru-RU" dirty="0">
                <a:latin typeface="Comic Sans MS" panose="030F0702030302020204" pitchFamily="66" charset="0"/>
              </a:rPr>
              <a:t> брали участь </a:t>
            </a:r>
            <a:r>
              <a:rPr lang="ru-RU" dirty="0" err="1">
                <a:latin typeface="Comic Sans MS" panose="030F0702030302020204" pitchFamily="66" charset="0"/>
              </a:rPr>
              <a:t>британські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військові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Крім</a:t>
            </a:r>
            <a:r>
              <a:rPr lang="ru-RU" dirty="0">
                <a:latin typeface="Comic Sans MS" panose="030F0702030302020204" pitchFamily="66" charset="0"/>
              </a:rPr>
              <a:t> того, </a:t>
            </a:r>
            <a:r>
              <a:rPr lang="ru-RU" dirty="0" err="1">
                <a:latin typeface="Comic Sans MS" panose="030F0702030302020204" pitchFamily="66" charset="0"/>
              </a:rPr>
              <a:t>тепер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територія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Йорданії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відкритою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проходження</a:t>
            </a:r>
            <a:r>
              <a:rPr lang="ru-RU" dirty="0">
                <a:latin typeface="Comic Sans MS" panose="030F0702030302020204" pitchFamily="66" charset="0"/>
              </a:rPr>
              <a:t> по </a:t>
            </a:r>
            <a:r>
              <a:rPr lang="ru-RU" dirty="0" err="1">
                <a:latin typeface="Comic Sans MS" panose="030F0702030302020204" pitchFamily="66" charset="0"/>
              </a:rPr>
              <a:t>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іракських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військ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err="1" smtClean="0">
                <a:latin typeface="Comic Sans MS" panose="030F0702030302020204" pitchFamily="66" charset="0"/>
              </a:rPr>
              <a:t>Заслухавши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думку </a:t>
            </a:r>
            <a:r>
              <a:rPr lang="ru-RU" dirty="0" err="1">
                <a:latin typeface="Comic Sans MS" panose="030F0702030302020204" pitchFamily="66" charset="0"/>
              </a:rPr>
              <a:t>військових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керівників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Ісраеля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Галілі</a:t>
            </a:r>
            <a:r>
              <a:rPr lang="ru-RU" dirty="0">
                <a:latin typeface="Comic Sans MS" panose="030F0702030302020204" pitchFamily="66" charset="0"/>
              </a:rPr>
              <a:t> та </a:t>
            </a:r>
            <a:r>
              <a:rPr lang="ru-RU" dirty="0" err="1" smtClean="0">
                <a:latin typeface="Comic Sans MS" panose="030F0702030302020204" pitchFamily="66" charset="0"/>
              </a:rPr>
              <a:t>Ігаеля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Ядіна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Народне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правління</a:t>
            </a:r>
            <a:r>
              <a:rPr lang="ru-RU" dirty="0">
                <a:latin typeface="Comic Sans MS" panose="030F0702030302020204" pitchFamily="66" charset="0"/>
              </a:rPr>
              <a:t> 6 голосами </a:t>
            </a:r>
            <a:r>
              <a:rPr lang="ru-RU" dirty="0" err="1">
                <a:latin typeface="Comic Sans MS" panose="030F0702030302020204" pitchFamily="66" charset="0"/>
              </a:rPr>
              <a:t>проти</a:t>
            </a:r>
            <a:r>
              <a:rPr lang="ru-RU" dirty="0">
                <a:latin typeface="Comic Sans MS" panose="030F0702030302020204" pitchFamily="66" charset="0"/>
              </a:rPr>
              <a:t> 4 за </a:t>
            </a:r>
            <a:r>
              <a:rPr lang="ru-RU" dirty="0" err="1">
                <a:latin typeface="Comic Sans MS" panose="030F0702030302020204" pitchFamily="66" charset="0"/>
              </a:rPr>
              <a:t>участю</a:t>
            </a:r>
            <a:r>
              <a:rPr lang="ru-RU" dirty="0">
                <a:latin typeface="Comic Sans MS" panose="030F0702030302020204" pitchFamily="66" charset="0"/>
              </a:rPr>
              <a:t> 10 з 13 </a:t>
            </a:r>
            <a:r>
              <a:rPr lang="ru-RU" dirty="0" err="1">
                <a:latin typeface="Comic Sans MS" panose="030F0702030302020204" pitchFamily="66" charset="0"/>
              </a:rPr>
              <a:t>членів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прийняло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рішення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відхилити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пропозицію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США. </a:t>
            </a:r>
            <a:r>
              <a:rPr lang="ru-RU" dirty="0" err="1" smtClean="0">
                <a:latin typeface="Comic Sans MS" panose="030F0702030302020204" pitchFamily="66" charset="0"/>
              </a:rPr>
              <a:t>Єврейська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держава </a:t>
            </a:r>
            <a:r>
              <a:rPr lang="ru-RU" dirty="0" err="1">
                <a:latin typeface="Comic Sans MS" panose="030F0702030302020204" pitchFamily="66" charset="0"/>
              </a:rPr>
              <a:t>була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проголошена</a:t>
            </a:r>
            <a:r>
              <a:rPr lang="ru-RU" dirty="0">
                <a:latin typeface="Comic Sans MS" panose="030F0702030302020204" pitchFamily="66" charset="0"/>
              </a:rPr>
              <a:t> 14 </a:t>
            </a:r>
            <a:r>
              <a:rPr lang="ru-RU" dirty="0" err="1">
                <a:latin typeface="Comic Sans MS" panose="030F0702030302020204" pitchFamily="66" charset="0"/>
              </a:rPr>
              <a:t>травня</a:t>
            </a:r>
            <a:r>
              <a:rPr lang="ru-RU" dirty="0">
                <a:latin typeface="Comic Sans MS" panose="030F0702030302020204" pitchFamily="66" charset="0"/>
              </a:rPr>
              <a:t> 1948 року в </a:t>
            </a:r>
            <a:r>
              <a:rPr lang="ru-RU" dirty="0" err="1">
                <a:latin typeface="Comic Sans MS" panose="030F0702030302020204" pitchFamily="66" charset="0"/>
              </a:rPr>
              <a:t>будівлі</a:t>
            </a:r>
            <a:r>
              <a:rPr lang="ru-RU" dirty="0">
                <a:latin typeface="Comic Sans MS" panose="030F0702030302020204" pitchFamily="66" charset="0"/>
              </a:rPr>
              <a:t> музею на </a:t>
            </a:r>
            <a:r>
              <a:rPr lang="ru-RU" dirty="0" err="1">
                <a:latin typeface="Comic Sans MS" panose="030F0702030302020204" pitchFamily="66" charset="0"/>
              </a:rPr>
              <a:t>бульварі</a:t>
            </a:r>
            <a:r>
              <a:rPr lang="ru-RU" dirty="0">
                <a:latin typeface="Comic Sans MS" panose="030F0702030302020204" pitchFamily="66" charset="0"/>
              </a:rPr>
              <a:t> Ротшильда в </a:t>
            </a:r>
            <a:r>
              <a:rPr lang="ru-RU" dirty="0" err="1">
                <a:latin typeface="Comic Sans MS" panose="030F0702030302020204" pitchFamily="66" charset="0"/>
              </a:rPr>
              <a:t>Тель-Авіві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>
                <a:latin typeface="Comic Sans MS" panose="030F0702030302020204" pitchFamily="66" charset="0"/>
              </a:rPr>
              <a:t>за один день до </a:t>
            </a:r>
            <a:r>
              <a:rPr lang="ru-RU" dirty="0" err="1">
                <a:latin typeface="Comic Sans MS" panose="030F0702030302020204" pitchFamily="66" charset="0"/>
              </a:rPr>
              <a:t>закінчення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британського</a:t>
            </a:r>
            <a:r>
              <a:rPr lang="ru-RU" dirty="0">
                <a:latin typeface="Comic Sans MS" panose="030F0702030302020204" pitchFamily="66" charset="0"/>
              </a:rPr>
              <a:t> мандата на Палестину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Першою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державою, яка </a:t>
            </a:r>
            <a:r>
              <a:rPr lang="ru-RU" dirty="0" err="1" smtClean="0">
                <a:latin typeface="Comic Sans MS" panose="030F0702030302020204" pitchFamily="66" charset="0"/>
              </a:rPr>
              <a:t>визнала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Ізраїль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були</a:t>
            </a:r>
            <a:r>
              <a:rPr lang="ru-RU" dirty="0">
                <a:latin typeface="Comic Sans MS" panose="030F0702030302020204" pitchFamily="66" charset="0"/>
              </a:rPr>
              <a:t> США. </a:t>
            </a:r>
            <a:r>
              <a:rPr lang="ru-RU" dirty="0" err="1">
                <a:latin typeface="Comic Sans MS" panose="030F0702030302020204" pitchFamily="66" charset="0"/>
              </a:rPr>
              <a:t>Трумен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оголосив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через </a:t>
            </a:r>
            <a:r>
              <a:rPr lang="ru-RU" dirty="0">
                <a:latin typeface="Comic Sans MS" panose="030F0702030302020204" pitchFamily="66" charset="0"/>
              </a:rPr>
              <a:t>11 </a:t>
            </a:r>
            <a:r>
              <a:rPr lang="ru-RU" dirty="0" err="1">
                <a:latin typeface="Comic Sans MS" panose="030F0702030302020204" pitchFamily="66" charset="0"/>
              </a:rPr>
              <a:t>хвилин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того, як Бен-</a:t>
            </a:r>
            <a:r>
              <a:rPr lang="ru-RU" dirty="0" err="1">
                <a:latin typeface="Comic Sans MS" panose="030F0702030302020204" pitchFamily="66" charset="0"/>
              </a:rPr>
              <a:t>Гуріон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оголосив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Декларацію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Незалежність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Першою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країною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визнала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єврейська</a:t>
            </a:r>
            <a:r>
              <a:rPr lang="ru-RU" dirty="0">
                <a:latin typeface="Comic Sans MS" panose="030F0702030302020204" pitchFamily="66" charset="0"/>
              </a:rPr>
              <a:t> держава в </a:t>
            </a:r>
            <a:r>
              <a:rPr lang="ru-RU" dirty="0" err="1">
                <a:latin typeface="Comic Sans MS" panose="030F0702030302020204" pitchFamily="66" charset="0"/>
              </a:rPr>
              <a:t>повному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обсязі,став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17 </a:t>
            </a:r>
            <a:r>
              <a:rPr lang="ru-RU" dirty="0" err="1">
                <a:latin typeface="Comic Sans MS" panose="030F0702030302020204" pitchFamily="66" charset="0"/>
              </a:rPr>
              <a:t>травня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Радянський</a:t>
            </a:r>
            <a:r>
              <a:rPr lang="ru-RU" dirty="0" smtClean="0">
                <a:latin typeface="Comic Sans MS" panose="030F0702030302020204" pitchFamily="66" charset="0"/>
              </a:rPr>
              <a:t> Союз.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Правдинформ =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65" y="548680"/>
            <a:ext cx="3275856" cy="246071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Израи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86" y="3153893"/>
            <a:ext cx="2528486" cy="36357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Ізраїль</vt:lpstr>
      <vt:lpstr>План</vt:lpstr>
      <vt:lpstr>Виникнення держави Ізраїль </vt:lpstr>
      <vt:lpstr>Декларація Бальфура </vt:lpstr>
      <vt:lpstr>Презентация PowerPoint</vt:lpstr>
      <vt:lpstr>Подальші події</vt:lpstr>
      <vt:lpstr>Роль великих держав </vt:lpstr>
      <vt:lpstr>Війна за незалежність </vt:lpstr>
      <vt:lpstr>Проголошення незалежності і визнання </vt:lpstr>
      <vt:lpstr> Декларація незалежності Ізраїлю</vt:lpstr>
      <vt:lpstr>Презентация PowerPoint</vt:lpstr>
      <vt:lpstr>Значення і наслідки </vt:lpstr>
      <vt:lpstr>Валюта Ізраїлю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Ізраїль</dc:title>
  <dc:creator>User</dc:creator>
  <cp:lastModifiedBy>User</cp:lastModifiedBy>
  <cp:revision>8</cp:revision>
  <dcterms:created xsi:type="dcterms:W3CDTF">2015-04-08T17:05:21Z</dcterms:created>
  <dcterms:modified xsi:type="dcterms:W3CDTF">2015-04-08T18:22:37Z</dcterms:modified>
</cp:coreProperties>
</file>