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3" r:id="rId3"/>
    <p:sldId id="262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B2C6E-3FAA-409E-87C8-3AB00C3D732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AC579-90FC-457F-9BDC-337E6FA342C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AC579-90FC-457F-9BDC-337E6FA342C2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E71F8-F9E8-433F-A1A5-8D865061533D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9D17-8FDD-4770-B4C2-357D608EB2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396536" cy="3645024"/>
          </a:xfrm>
        </p:spPr>
        <p:txBody>
          <a:bodyPr>
            <a:normAutofit/>
          </a:bodyPr>
          <a:lstStyle/>
          <a:p>
            <a:r>
              <a:rPr lang="ru-RU" sz="11500" b="1" dirty="0" smtClean="0">
                <a:latin typeface="Comic Sans MS" pitchFamily="66" charset="0"/>
              </a:rPr>
              <a:t>АВСТРАЛИЯ</a:t>
            </a:r>
            <a:endParaRPr lang="ru-RU" sz="115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8892480" y="6453336"/>
            <a:ext cx="251520" cy="404664"/>
          </a:xfrm>
        </p:spPr>
        <p:txBody>
          <a:bodyPr>
            <a:normAutofit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pic>
        <p:nvPicPr>
          <p:cNvPr id="4" name="Picture 4" descr="http://www.studyinaustralia.com/wp-content/uploads/2008/06/aust_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590800"/>
            <a:ext cx="4762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/>
              <a:t>КЛИМАТ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Климат Австралии находится под значительным воздействием океанических течений, которые создают периодические засухи и сезонное тропическое низкое давление, которое приводит к формированию циклонов в северной части Австралии. Эти факторы вызывают заметное изменение количества осадков от года к году. Большая часть севера страны обладает </a:t>
            </a:r>
            <a:r>
              <a:rPr lang="ru-RU" b="1" dirty="0" smtClean="0"/>
              <a:t>тропическим климатом </a:t>
            </a:r>
            <a:r>
              <a:rPr lang="ru-RU" dirty="0" smtClean="0"/>
              <a:t>с преимущественно летними осадками. Почти три четверти из Австралии представляют собой пустыни и полупустыни. В юго-западной части страны климат является </a:t>
            </a:r>
            <a:r>
              <a:rPr lang="ru-RU" b="1" dirty="0" smtClean="0"/>
              <a:t>средиземноморским. </a:t>
            </a:r>
            <a:r>
              <a:rPr lang="ru-RU" dirty="0" smtClean="0"/>
              <a:t>В большей части юго-востока страны климат </a:t>
            </a:r>
            <a:r>
              <a:rPr lang="ru-RU" b="1" dirty="0" smtClean="0"/>
              <a:t>умеренный.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Admin.MICROSOF-CFD949\Рабочий стол\662px-Australia-climate-map_ru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9208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6336" y="274638"/>
            <a:ext cx="1090464" cy="778098"/>
          </a:xfrm>
        </p:spPr>
        <p:txBody>
          <a:bodyPr>
            <a:normAutofit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8686800" y="6126163"/>
            <a:ext cx="457200" cy="327173"/>
          </a:xfrm>
        </p:spPr>
        <p:txBody>
          <a:bodyPr>
            <a:normAutofit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2484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районе влажных тропических лесов на севере распростране</a:t>
            </a:r>
            <a:r>
              <a:rPr lang="ru-RU" i="1" dirty="0" smtClean="0"/>
              <a:t>ны красные почвы, сменяющиеся по направлению </a:t>
            </a:r>
            <a:r>
              <a:rPr lang="ru-RU" dirty="0" smtClean="0"/>
              <a:t>к югу красно-бурыми и коричневыми почвами во влажных саваннах и серо-коричневыми в сухих саванная. Красно-бурые и коричневые почвы, содержащие перегной, немного фосфора и калий, ценны для сельскохозяйственного использования.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Природные ресурсы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Австралия богата разнообразными полезными ископаемыми. Основное природное богатство страны — минеральные ресурсы. Обеспеченность Австралии природно-ресурсным потенциалом в 20 раз выше среднемирового показателя. Страна занимает 1-е место в мире по запасам бокситов , циркония, 1-е место в мире по запасам урана и 3-е место по его добыче. </a:t>
            </a:r>
          </a:p>
          <a:p>
            <a:pPr>
              <a:buNone/>
            </a:pPr>
            <a:r>
              <a:rPr lang="ru-RU" dirty="0" smtClean="0"/>
              <a:t>    Страна занимает 6-е место в мире по запасам угля. Имеет значительные запасы марганца, золота, алмазов. На юге страны, а также у северо-восточных и северо-западных берегов в шельфовой зоне имеются незначительные месторождения нефти и природного газа.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Природные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Самые большие в Австралии залежи железной руды, находятся в районе хребта </a:t>
            </a:r>
            <a:r>
              <a:rPr lang="ru-RU" dirty="0" err="1" smtClean="0"/>
              <a:t>Хамерсли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Крупные месторождения полиметаллов (свинец, цинк с примесью серебра и меди) находятся в западной пустынной части штата Новый Южный Уэльс.</a:t>
            </a:r>
          </a:p>
          <a:p>
            <a:r>
              <a:rPr lang="ru-RU" dirty="0" smtClean="0"/>
              <a:t>Основные запасы золота сосредоточены в выступах докембрийского фундамента и на юго-западе материка.</a:t>
            </a:r>
          </a:p>
          <a:p>
            <a:r>
              <a:rPr lang="ru-RU" dirty="0" smtClean="0"/>
              <a:t>Содержащие марганец руды находятся на острове </a:t>
            </a:r>
            <a:r>
              <a:rPr lang="ru-RU" dirty="0" err="1" smtClean="0"/>
              <a:t>Грут-Айленд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dirty="0" smtClean="0"/>
              <a:t>Поверхностные воды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5148064" cy="54726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Материк отличается весьма небольшим речным стоком. Большинство рек Австралии пересыхает.</a:t>
            </a:r>
          </a:p>
          <a:p>
            <a:r>
              <a:rPr lang="ru-RU" dirty="0" smtClean="0"/>
              <a:t>Главная речная артерия Австралии Муррей вместе с крупными притоками </a:t>
            </a:r>
            <a:r>
              <a:rPr lang="ru-RU" dirty="0" err="1" smtClean="0"/>
              <a:t>Дарлингом</a:t>
            </a:r>
            <a:r>
              <a:rPr lang="ru-RU" dirty="0" smtClean="0"/>
              <a:t>, </a:t>
            </a:r>
            <a:r>
              <a:rPr lang="ru-RU" dirty="0" err="1" smtClean="0"/>
              <a:t>Маррамбиджи</a:t>
            </a:r>
            <a:r>
              <a:rPr lang="ru-RU" dirty="0" smtClean="0"/>
              <a:t> и </a:t>
            </a:r>
            <a:r>
              <a:rPr lang="ru-RU" dirty="0" err="1" smtClean="0"/>
              <a:t>Гоулберном</a:t>
            </a:r>
            <a:r>
              <a:rPr lang="ru-RU" dirty="0" smtClean="0"/>
              <a:t> дренирует территорию площадью 1072,8 тыс. кв. км в Новом Южном Уэльсе, Виктории, </a:t>
            </a:r>
            <a:r>
              <a:rPr lang="ru-RU" dirty="0" err="1" smtClean="0"/>
              <a:t>Квинсленде</a:t>
            </a:r>
            <a:r>
              <a:rPr lang="ru-RU" dirty="0" smtClean="0"/>
              <a:t> и Южной Австралии.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1607" y="1052736"/>
            <a:ext cx="3622881" cy="285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05064"/>
            <a:ext cx="392981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65304"/>
          </a:xfrm>
        </p:spPr>
        <p:txBody>
          <a:bodyPr>
            <a:normAutofit/>
          </a:bodyPr>
          <a:lstStyle/>
          <a:p>
            <a:r>
              <a:rPr lang="ru-RU" sz="11500" b="1" u="sng" dirty="0" smtClean="0"/>
              <a:t>НАСЕЛЕНИЕ</a:t>
            </a:r>
            <a:endParaRPr lang="ru-RU" sz="115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8892480" y="6597351"/>
            <a:ext cx="251520" cy="2606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00" dirty="0" smtClean="0"/>
              <a:t>.</a:t>
            </a:r>
            <a:endParaRPr lang="ru-RU" sz="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098280" y="-45719"/>
            <a:ext cx="45719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5973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1996г. население Австралии составило 18,284,373 чел., поэтому место Австралии по населению в мире находится в сороковом десятке.</a:t>
            </a:r>
          </a:p>
          <a:p>
            <a:r>
              <a:rPr lang="ru-RU" dirty="0" smtClean="0"/>
              <a:t> Большую часть населения страны составляют иммигранты. </a:t>
            </a:r>
          </a:p>
          <a:p>
            <a:r>
              <a:rPr lang="ru-RU" dirty="0" smtClean="0"/>
              <a:t>Австралия относится к странам с I типом воспроизводства.</a:t>
            </a:r>
          </a:p>
          <a:p>
            <a:r>
              <a:rPr lang="ru-RU" dirty="0" smtClean="0"/>
              <a:t>Плотность населения по территории страны различна.</a:t>
            </a:r>
          </a:p>
          <a:p>
            <a:r>
              <a:rPr lang="ru-RU" dirty="0" smtClean="0"/>
              <a:t>Австралийцы в основном городские жители.</a:t>
            </a:r>
          </a:p>
          <a:p>
            <a:r>
              <a:rPr lang="ru-RU" dirty="0" smtClean="0"/>
              <a:t>В Австралии уровень урбанизации высокий 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— 86%.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6610"/>
          </a:xfrm>
        </p:spPr>
        <p:txBody>
          <a:bodyPr/>
          <a:lstStyle/>
          <a:p>
            <a:r>
              <a:rPr lang="ru-RU" sz="7200" b="1" u="sng" dirty="0" smtClean="0"/>
              <a:t>ПРОМЫШЛЕННОСТЬ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8686800" y="6126163"/>
            <a:ext cx="457200" cy="7318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00" dirty="0" smtClean="0"/>
              <a:t>.</a:t>
            </a:r>
            <a:endParaRPr lang="ru-RU" sz="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Горнодобывающая промышленность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316835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По данным научного исследования в год на одного жителя Австралии в среднем добывается 50 тонн железной руды, 55 тонн известняка, 4 тонны цинка, 200 тонн угля, 175 куб.м. сырой нефти. Австралия — один из главных всемирных экспортеров полезных ископаемых, хотя и разрабатывает только 0,02% от всей территории Австралии, т.к. в некоторых регионах имеются трудности доступа или отдаленность месторождений, или нерентабельность разработок.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21088"/>
            <a:ext cx="3384376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221088"/>
            <a:ext cx="2628900" cy="245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0084" y="4149080"/>
            <a:ext cx="236239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u="sng" dirty="0" smtClean="0"/>
              <a:t>ВИЗИТНАЯ КАРТОЧКА</a:t>
            </a:r>
            <a:endParaRPr lang="ru-RU" sz="60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/>
              <a:t>Официальный язык </a:t>
            </a:r>
            <a:r>
              <a:rPr lang="ru-RU" dirty="0"/>
              <a:t>– английский.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Столица</a:t>
            </a:r>
            <a:r>
              <a:rPr lang="ru-RU" dirty="0"/>
              <a:t> – Канберра.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Крупнейшие города </a:t>
            </a:r>
            <a:r>
              <a:rPr lang="ru-RU" dirty="0"/>
              <a:t>- Сидней, </a:t>
            </a:r>
            <a:r>
              <a:rPr lang="ru-RU" dirty="0" err="1"/>
              <a:t>Брисбен</a:t>
            </a:r>
            <a:r>
              <a:rPr lang="ru-RU" dirty="0"/>
              <a:t>, Мельбурн, Перт.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Форма правления </a:t>
            </a:r>
            <a:r>
              <a:rPr lang="ru-RU" dirty="0"/>
              <a:t>– Конституционная монархия. 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Королева</a:t>
            </a:r>
            <a:r>
              <a:rPr lang="ru-RU" dirty="0"/>
              <a:t> – Елизавета II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Форма устройства </a:t>
            </a:r>
            <a:r>
              <a:rPr lang="ru-RU" dirty="0"/>
              <a:t>– федеративное государство.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Территория </a:t>
            </a:r>
            <a:r>
              <a:rPr lang="ru-RU" dirty="0"/>
              <a:t>– 7 686 850 км²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Население</a:t>
            </a:r>
            <a:r>
              <a:rPr lang="ru-RU" dirty="0"/>
              <a:t> – 21 065 592 чел. (коренных 1,5% - около 250 тысяч).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ВВП</a:t>
            </a:r>
            <a:r>
              <a:rPr lang="ru-RU" dirty="0"/>
              <a:t> - </a:t>
            </a:r>
            <a:r>
              <a:rPr lang="en-US" dirty="0"/>
              <a:t>$</a:t>
            </a:r>
            <a:r>
              <a:rPr lang="ru-RU" dirty="0"/>
              <a:t>766,8 млрд.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/>
              <a:t>Валюта</a:t>
            </a:r>
            <a:r>
              <a:rPr lang="ru-RU" dirty="0"/>
              <a:t> – Австралийский доллар.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dirty="0" smtClean="0"/>
              <a:t>МАШИНОСТРОЕНИЕ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1124744"/>
            <a:ext cx="5482952" cy="554461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транспортном машиностроении (производство тепловозов и </a:t>
            </a:r>
            <a:r>
              <a:rPr lang="ru-RU" dirty="0" err="1" smtClean="0"/>
              <a:t>дизель-электровозов</a:t>
            </a:r>
            <a:r>
              <a:rPr lang="ru-RU" dirty="0" smtClean="0"/>
              <a:t>, различного типа вагонов, особенно специализированных товарных, предназначенных для перевозки живого скота и продуктов сельского хозяйства) также наблюдается разделение производства: металлоемкие детали подвижного состава создаются в Ньюкасле, </a:t>
            </a:r>
            <a:r>
              <a:rPr lang="ru-RU" dirty="0" err="1" smtClean="0"/>
              <a:t>Литгоу</a:t>
            </a:r>
            <a:r>
              <a:rPr lang="ru-RU" dirty="0" smtClean="0"/>
              <a:t>, </a:t>
            </a:r>
            <a:r>
              <a:rPr lang="ru-RU" dirty="0" err="1" smtClean="0"/>
              <a:t>Вуллонгонге</a:t>
            </a:r>
            <a:r>
              <a:rPr lang="ru-RU" dirty="0" smtClean="0"/>
              <a:t>, Сиднее, Мельбурне, </a:t>
            </a:r>
            <a:r>
              <a:rPr lang="ru-RU" dirty="0" err="1" smtClean="0"/>
              <a:t>Брисбене</a:t>
            </a:r>
            <a:r>
              <a:rPr lang="ru-RU" dirty="0" smtClean="0"/>
              <a:t> и других городах, а сборка, обычно совмещенная с ремонтом, осуществляется на крупных узловых станциях.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335213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3116729" cy="288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Электротехническая промышленность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52578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Производит холодильное оборудование, моторы для производственных и домашних нужд, аккумуляторы, электроприборы разного назначения, кабель, электропровода, телефонную аппаратуру, радиоприемники, телевизоры и т. п. Большинство предприятий электротехнической промышленности находится на юго-востоке страны.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484784"/>
            <a:ext cx="274879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83845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Черная металлургия</a:t>
            </a:r>
            <a:endParaRPr lang="ru-RU" sz="54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ru-RU" dirty="0" smtClean="0"/>
              <a:t>Черная металлургия представлена в Австралии всеми стадиями производства металла: здесь выплавляются чугун и сталь, изготовляются прокат, специальные стали и сплавы, производятся различные металлоизделия. Важнейшими центрами цветной металлургии являются </a:t>
            </a:r>
            <a:r>
              <a:rPr lang="ru-RU" dirty="0" err="1" smtClean="0"/>
              <a:t>Порт-Пири</a:t>
            </a:r>
            <a:r>
              <a:rPr lang="ru-RU" dirty="0" smtClean="0"/>
              <a:t> в Южной Австралии и </a:t>
            </a:r>
            <a:r>
              <a:rPr lang="ru-RU" dirty="0" err="1" smtClean="0"/>
              <a:t>Маунт-Айза</a:t>
            </a:r>
            <a:r>
              <a:rPr lang="ru-RU" dirty="0" smtClean="0"/>
              <a:t> в </a:t>
            </a:r>
            <a:r>
              <a:rPr lang="ru-RU" dirty="0" err="1" smtClean="0"/>
              <a:t>Квинсленде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Легкая промышленность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309634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Легкая промышленность частично обеспечивает нужды страны в обуви, текстиле, трикотаже и других товарах широкого потребления. Предприятия легкой промышленности есть во всех австралийских штатах, но наиболее значительные из них размещены в крупных городах Нового Южного Уэльса и Виктории.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97774"/>
            <a:ext cx="3672408" cy="246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Сельское хозяйство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На восточном побережье Австралии климат теплый и мягкий, поэтому здесь на пастбищах выращивают овец для забоя, </a:t>
            </a:r>
            <a:r>
              <a:rPr lang="ru-RU" dirty="0" err="1" smtClean="0"/>
              <a:t>выпасывают</a:t>
            </a:r>
            <a:r>
              <a:rPr lang="ru-RU" dirty="0" smtClean="0"/>
              <a:t> молочных коров и занимаются садоводством, а также зерновым хозяйством. Юго-западной части Австралии свойственен средиземноморский климат, способствующий развитию интенсивного земледелия.</a:t>
            </a:r>
          </a:p>
          <a:p>
            <a:endParaRPr lang="ru-RU" dirty="0" smtClean="0"/>
          </a:p>
          <a:p>
            <a:r>
              <a:rPr lang="ru-RU" dirty="0" smtClean="0"/>
              <a:t>Штат Виктория и юго-западные предгорья Нового Южного Уэльса имеет субтропический климат , способствующий выращиванию фруктовых деревьев, различных овощей и кормовых трав.</a:t>
            </a:r>
          </a:p>
          <a:p>
            <a:endParaRPr lang="ru-RU" dirty="0" smtClean="0"/>
          </a:p>
          <a:p>
            <a:r>
              <a:rPr lang="ru-RU" dirty="0" smtClean="0"/>
              <a:t>Обильные осадки и небольшие колебания температур на о. Тасмания позволяют разводить крупный рогатый скот и овец.</a:t>
            </a:r>
          </a:p>
          <a:p>
            <a:endParaRPr lang="ru-RU" dirty="0" smtClean="0"/>
          </a:p>
          <a:p>
            <a:r>
              <a:rPr lang="ru-RU" dirty="0" smtClean="0"/>
              <a:t>Степные и полупустынные районы Австралии — крупнейшие в мире области овцеводства. Овцы, находясь на частных фермах, круглый год содержатся на естественном подножном корму.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://www.vokrugsveta.ru/img/cmn/2007/03/06/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img-2005-10.photosight.ru/13/1080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0575"/>
            <a:ext cx="47244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pics.livejournal.com/kiwi_demon/pic/0003s3h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8263" y="3352800"/>
            <a:ext cx="52657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dirty="0" smtClean="0"/>
              <a:t>Транспорт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196752"/>
            <a:ext cx="4283968" cy="5472608"/>
          </a:xfrm>
        </p:spPr>
        <p:txBody>
          <a:bodyPr/>
          <a:lstStyle/>
          <a:p>
            <a:r>
              <a:rPr lang="ru-RU" b="1" dirty="0" smtClean="0">
                <a:solidFill>
                  <a:srgbClr val="7F6FF7"/>
                </a:solidFill>
              </a:rPr>
              <a:t>На железные дороги приходятся основные объёмы перевозок добытых полезных ископаемых, зерна и других сельхозпродуктов</a:t>
            </a:r>
            <a:r>
              <a:rPr lang="ru-RU" dirty="0" smtClean="0">
                <a:solidFill>
                  <a:srgbClr val="7F6FF7"/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d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1"/>
            <a:ext cx="52197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Транспорт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52578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F6FF7"/>
                </a:solidFill>
              </a:rPr>
              <a:t>В перевозках грузов и пассажиров </a:t>
            </a:r>
            <a:r>
              <a:rPr lang="ru-RU" b="1" dirty="0" err="1" smtClean="0">
                <a:solidFill>
                  <a:srgbClr val="7F6FF7"/>
                </a:solidFill>
              </a:rPr>
              <a:t>автомобиль-ный</a:t>
            </a:r>
            <a:r>
              <a:rPr lang="ru-RU" b="1" dirty="0" smtClean="0">
                <a:solidFill>
                  <a:srgbClr val="7F6FF7"/>
                </a:solidFill>
              </a:rPr>
              <a:t> транспорт явно доминирует.</a:t>
            </a:r>
            <a:r>
              <a:rPr lang="ru-RU" b="1" dirty="0" smtClean="0"/>
              <a:t> На него приходится 80% общего объёма грузовых перевозок Австралии.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d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268760"/>
            <a:ext cx="484142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/>
              <a:t>Транспорт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600200"/>
            <a:ext cx="3826768" cy="4637112"/>
          </a:xfrm>
        </p:spPr>
        <p:txBody>
          <a:bodyPr/>
          <a:lstStyle/>
          <a:p>
            <a:r>
              <a:rPr lang="ru-RU" b="1" dirty="0" smtClean="0">
                <a:solidFill>
                  <a:srgbClr val="7F6FF7"/>
                </a:solidFill>
              </a:rPr>
              <a:t>Авиация – главное средство общения жителей как с внешним миром, так и с разными районами самой Австралии.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p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96752"/>
            <a:ext cx="4788024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Транспорт 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600200"/>
            <a:ext cx="3970784" cy="485313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Крупнейший грузовой порт Австралии – Мельбурн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smtClean="0"/>
              <a:t>(25млн.т.).</a:t>
            </a:r>
          </a:p>
          <a:p>
            <a:r>
              <a:rPr lang="ru-RU" dirty="0" smtClean="0">
                <a:solidFill>
                  <a:srgbClr val="7F6FF7"/>
                </a:solidFill>
              </a:rPr>
              <a:t>На морской транспорт приходится почти вся австралийская внешняя торговля.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p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96752"/>
            <a:ext cx="484142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СИМВОЛИКА АВСТРАЛИИ</a:t>
            </a:r>
            <a:endParaRPr lang="ru-RU" sz="5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3204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47664" y="3789040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ФЛАГ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609329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ГЕРБ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016640"/>
            <a:ext cx="4104456" cy="293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Экспорт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340768"/>
            <a:ext cx="7704856" cy="468052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Австралия лидер по экспорту шерсти. </a:t>
            </a:r>
          </a:p>
          <a:p>
            <a:r>
              <a:rPr lang="ru-RU" b="1" dirty="0" smtClean="0"/>
              <a:t>Австралия — крупнейший в мире экспортер мяса.</a:t>
            </a:r>
          </a:p>
          <a:p>
            <a:r>
              <a:rPr lang="ru-RU" b="1" dirty="0" smtClean="0"/>
              <a:t>Австралия — ведущий экспортер зерна, сахара и фруктов.</a:t>
            </a:r>
          </a:p>
          <a:p>
            <a:r>
              <a:rPr lang="ru-RU" b="1" dirty="0" smtClean="0"/>
              <a:t>Австралия — мировой лидер по запасам урана , никеля, свинца, цинка, бурого угля, драгоценных опалов, циркона, тантала, рутила, тория.</a:t>
            </a:r>
          </a:p>
          <a:p>
            <a:r>
              <a:rPr lang="ru-RU" b="1" dirty="0" smtClean="0"/>
              <a:t>Ведущая отрасль австралийского экспорта — каменный уголь</a:t>
            </a:r>
            <a:endParaRPr lang="ru-R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Autofit/>
          </a:bodyPr>
          <a:lstStyle/>
          <a:p>
            <a:r>
              <a:rPr lang="ru-RU" sz="7200" b="1" dirty="0" smtClean="0"/>
              <a:t>Импорт </a:t>
            </a:r>
            <a:endParaRPr lang="ru-RU" sz="7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ru-RU" dirty="0" smtClean="0"/>
              <a:t>Главными предметами импорта в страну являются компьютеры, самолеты, автомобили, продукция химической промышленности, телекоммуникационное оборудование, лекарства, одежда. А основные импортеры — США (14%), Китай (13%), Япония (11%).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dirty="0" smtClean="0"/>
              <a:t>Географическое положение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68863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Австралия располагается в субэкваториальном, тропическом и субтропическом климатических поясах. Если рассматривать в её составе остров Тасмания, то его южная часть находится в умеренном поясе. Северное и восточное побережья Австралии омывают моря Тихого океана: </a:t>
            </a:r>
            <a:r>
              <a:rPr lang="ru-RU" dirty="0" err="1" smtClean="0"/>
              <a:t>Арафурское</a:t>
            </a:r>
            <a:r>
              <a:rPr lang="ru-RU" dirty="0" smtClean="0"/>
              <a:t>, Коралловое, </a:t>
            </a:r>
            <a:r>
              <a:rPr lang="ru-RU" dirty="0" err="1" smtClean="0"/>
              <a:t>Тасманово</a:t>
            </a:r>
            <a:r>
              <a:rPr lang="ru-RU" dirty="0" smtClean="0"/>
              <a:t>, </a:t>
            </a:r>
            <a:r>
              <a:rPr lang="ru-RU" dirty="0" err="1" smtClean="0"/>
              <a:t>Тиморское</a:t>
            </a:r>
            <a:r>
              <a:rPr lang="ru-RU" dirty="0" smtClean="0"/>
              <a:t> моря; западное и южное — Индийский океан. Близ Австралии расположены крупные острова Новая Гвинея и Тасмания. Вдоль северо-восточного побережья Австралии более чем на 2000 км тянется самый большой в мире коралловый риф — Большой Барьерный риф.</a:t>
            </a:r>
          </a:p>
          <a:p>
            <a:endParaRPr lang="ru-RU" dirty="0" smtClean="0"/>
          </a:p>
          <a:p>
            <a:r>
              <a:rPr lang="ru-RU" dirty="0" smtClean="0"/>
              <a:t>Австралия целиком расположена в Южном полушарии и удалена от всех остальных материков, что в значительной мере отразилось на уникальности её природы, а также на том, что материк долгое время оставался неизвестным для европейцев.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АВСТРАЛИЯ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Австралия является одной из развитых стран, являясь тринадцатой по размеру экономикой в мире, и имеет шестое место в мире по ВВП в расчёте на душу населения.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Австралия имеет федеративное устройство и включает в себя 6 штатов: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8892480" y="6812280"/>
            <a:ext cx="251520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28803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Тасмания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348880"/>
            <a:ext cx="28803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Южная Австралия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484784"/>
            <a:ext cx="28803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Квинсленд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2276872"/>
            <a:ext cx="26642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Виктория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63680" y="1484784"/>
            <a:ext cx="270080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Новый Южный Уэльс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348880"/>
            <a:ext cx="28803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Западная Австралия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9792" y="3356992"/>
            <a:ext cx="3168352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Территории</a:t>
            </a:r>
          </a:p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>
            <a:stCxn id="10" idx="2"/>
          </p:cNvCxnSpPr>
          <p:nvPr/>
        </p:nvCxnSpPr>
        <p:spPr>
          <a:xfrm flipH="1">
            <a:off x="3059832" y="4653136"/>
            <a:ext cx="122413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0" idx="2"/>
          </p:cNvCxnSpPr>
          <p:nvPr/>
        </p:nvCxnSpPr>
        <p:spPr>
          <a:xfrm>
            <a:off x="4283968" y="4653136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99592" y="5301208"/>
            <a:ext cx="25202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Северная территория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20072" y="5373216"/>
            <a:ext cx="28803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Австралийская Столичная территория.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Политическое и экономико-географическое положение 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6156176" cy="5373216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 smtClean="0"/>
              <a:t>Столица Австралии </a:t>
            </a:r>
            <a:r>
              <a:rPr lang="ru-RU" dirty="0" smtClean="0"/>
              <a:t>— </a:t>
            </a:r>
            <a:r>
              <a:rPr lang="ru-RU" b="1" dirty="0" smtClean="0"/>
              <a:t>г. Канберра</a:t>
            </a:r>
          </a:p>
          <a:p>
            <a:r>
              <a:rPr lang="ru-RU" u="sng" dirty="0" smtClean="0"/>
              <a:t>Австралия</a:t>
            </a:r>
            <a:r>
              <a:rPr lang="ru-RU" dirty="0" smtClean="0"/>
              <a:t> — </a:t>
            </a:r>
            <a:r>
              <a:rPr lang="ru-RU" b="1" dirty="0" smtClean="0"/>
              <a:t>федеральное государство в составе содружества, возглавляемого Великобританией.</a:t>
            </a:r>
          </a:p>
          <a:p>
            <a:r>
              <a:rPr lang="ru-RU" u="sng" dirty="0" smtClean="0"/>
              <a:t>Глава государства </a:t>
            </a:r>
            <a:r>
              <a:rPr lang="ru-RU" dirty="0" smtClean="0"/>
              <a:t>— </a:t>
            </a:r>
            <a:r>
              <a:rPr lang="ru-RU" b="1" dirty="0" smtClean="0"/>
              <a:t>английская королева.</a:t>
            </a:r>
          </a:p>
          <a:p>
            <a:r>
              <a:rPr lang="ru-RU" u="sng" dirty="0" smtClean="0"/>
              <a:t>Высший законодательный орган </a:t>
            </a:r>
            <a:r>
              <a:rPr lang="ru-RU" b="1" dirty="0" smtClean="0"/>
              <a:t>— Федеральный парламент.</a:t>
            </a:r>
          </a:p>
          <a:p>
            <a:r>
              <a:rPr lang="ru-RU" u="sng" dirty="0" smtClean="0"/>
              <a:t>Генерал-губернатор </a:t>
            </a:r>
            <a:r>
              <a:rPr lang="ru-RU" dirty="0" smtClean="0"/>
              <a:t>— </a:t>
            </a:r>
            <a:r>
              <a:rPr lang="ru-RU" b="1" dirty="0" smtClean="0"/>
              <a:t>Уильям </a:t>
            </a:r>
            <a:r>
              <a:rPr lang="ru-RU" b="1" dirty="0" err="1" smtClean="0"/>
              <a:t>Хейден</a:t>
            </a:r>
            <a:r>
              <a:rPr lang="ru-RU" b="1" dirty="0" smtClean="0"/>
              <a:t>;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u="sng" dirty="0" smtClean="0"/>
              <a:t>Премьер-министр</a:t>
            </a:r>
            <a:r>
              <a:rPr lang="ru-RU" dirty="0" smtClean="0"/>
              <a:t> — </a:t>
            </a:r>
            <a:r>
              <a:rPr lang="ru-RU" b="1" dirty="0" smtClean="0"/>
              <a:t>Пол </a:t>
            </a:r>
            <a:r>
              <a:rPr lang="ru-RU" b="1" dirty="0" err="1" smtClean="0"/>
              <a:t>Китинг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196752"/>
            <a:ext cx="2309242" cy="288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149080"/>
            <a:ext cx="3072341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dirty="0" smtClean="0"/>
              <a:t>РЕЛЬФ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91264" cy="33123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Большую часть территории страны занимают обширные пустыни и низменные территории. Наиболее известные пустыни: Большая Песчаная пустыня, Большая пустыня Виктория.</a:t>
            </a:r>
          </a:p>
          <a:p>
            <a:r>
              <a:rPr lang="ru-RU" dirty="0" smtClean="0"/>
              <a:t>Самой низкой точкой Австралии является озеро Эйр (-15 м)площадь которого составляет около 15 000 км².</a:t>
            </a:r>
          </a:p>
          <a:p>
            <a:r>
              <a:rPr lang="ru-RU" dirty="0" smtClean="0"/>
              <a:t>Гора Косцюшко — высшая точка Австралийского континента. Высшая точка страны (вулкан </a:t>
            </a:r>
            <a:r>
              <a:rPr lang="ru-RU" dirty="0" err="1" smtClean="0"/>
              <a:t>Моусон</a:t>
            </a:r>
            <a:r>
              <a:rPr lang="ru-RU" dirty="0" smtClean="0"/>
              <a:t>) находится на субантарктическом острове </a:t>
            </a:r>
            <a:r>
              <a:rPr lang="ru-RU" dirty="0" err="1" smtClean="0"/>
              <a:t>Херд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87849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1305</Words>
  <Application>Microsoft Office PowerPoint</Application>
  <PresentationFormat>Экран (4:3)</PresentationFormat>
  <Paragraphs>111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АВСТРАЛИЯ</vt:lpstr>
      <vt:lpstr>ВИЗИТНАЯ КАРТОЧКА</vt:lpstr>
      <vt:lpstr>СИМВОЛИКА АВСТРАЛИИ</vt:lpstr>
      <vt:lpstr>Географическое положение</vt:lpstr>
      <vt:lpstr>Слайд 5</vt:lpstr>
      <vt:lpstr>АВСТРАЛИЯ</vt:lpstr>
      <vt:lpstr>Австралия имеет федеративное устройство и включает в себя 6 штатов:</vt:lpstr>
      <vt:lpstr>Политическое и экономико-географическое положение .</vt:lpstr>
      <vt:lpstr>РЕЛЬФ</vt:lpstr>
      <vt:lpstr>КЛИМАТ</vt:lpstr>
      <vt:lpstr>.</vt:lpstr>
      <vt:lpstr>Слайд 12</vt:lpstr>
      <vt:lpstr>Природные ресурсы </vt:lpstr>
      <vt:lpstr>Природные ресурсы</vt:lpstr>
      <vt:lpstr>Поверхностные воды</vt:lpstr>
      <vt:lpstr>НАСЕЛЕНИЕ</vt:lpstr>
      <vt:lpstr>.</vt:lpstr>
      <vt:lpstr>ПРОМЫШЛЕННОСТЬ </vt:lpstr>
      <vt:lpstr>Горнодобывающая промышленность</vt:lpstr>
      <vt:lpstr>МАШИНОСТРОЕНИЕ</vt:lpstr>
      <vt:lpstr>Электротехническая промышленность</vt:lpstr>
      <vt:lpstr>Черная металлургия</vt:lpstr>
      <vt:lpstr>Легкая промышленность</vt:lpstr>
      <vt:lpstr>Сельское хозяйство</vt:lpstr>
      <vt:lpstr>Слайд 25</vt:lpstr>
      <vt:lpstr>Транспорт </vt:lpstr>
      <vt:lpstr>Транспорт</vt:lpstr>
      <vt:lpstr>Транспорт </vt:lpstr>
      <vt:lpstr>Транспорт </vt:lpstr>
      <vt:lpstr>Экспорт</vt:lpstr>
      <vt:lpstr>Импорт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АВСТРАЛИЯ</dc:title>
  <dc:creator>Admin</dc:creator>
  <cp:lastModifiedBy>Admin</cp:lastModifiedBy>
  <cp:revision>9</cp:revision>
  <dcterms:created xsi:type="dcterms:W3CDTF">2013-04-25T13:34:32Z</dcterms:created>
  <dcterms:modified xsi:type="dcterms:W3CDTF">2013-04-25T15:00:17Z</dcterms:modified>
</cp:coreProperties>
</file>