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Ландшафтні парки України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4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3" y="3356992"/>
            <a:ext cx="7747000" cy="31683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«Клебан-Бик»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492896"/>
            <a:ext cx="798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Розташований</a:t>
            </a:r>
            <a:r>
              <a:rPr lang="ru-RU" sz="1400" dirty="0" smtClean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 </a:t>
            </a:r>
            <a:r>
              <a:rPr lang="ru-RU" sz="1400" dirty="0" err="1"/>
              <a:t>Костянтинівського</a:t>
            </a:r>
            <a:r>
              <a:rPr lang="ru-RU" sz="1400" dirty="0"/>
              <a:t> району </a:t>
            </a:r>
            <a:r>
              <a:rPr lang="ru-RU" sz="1400" dirty="0" err="1"/>
              <a:t>Донецької</a:t>
            </a:r>
            <a:r>
              <a:rPr lang="ru-RU" sz="1400" dirty="0"/>
              <a:t> </a:t>
            </a:r>
            <a:r>
              <a:rPr lang="ru-RU" sz="1400" dirty="0" err="1" smtClean="0"/>
              <a:t>області,на</a:t>
            </a:r>
            <a:r>
              <a:rPr lang="ru-RU" sz="1400" dirty="0" smtClean="0"/>
              <a:t> </a:t>
            </a:r>
            <a:r>
              <a:rPr lang="ru-RU" sz="1400" dirty="0" err="1" smtClean="0"/>
              <a:t>обох</a:t>
            </a:r>
            <a:r>
              <a:rPr lang="ru-RU" sz="1400" dirty="0" smtClean="0"/>
              <a:t> берегах </a:t>
            </a:r>
            <a:r>
              <a:rPr lang="ru-RU" sz="1400" dirty="0" err="1" smtClean="0"/>
              <a:t>ріки</a:t>
            </a:r>
            <a:r>
              <a:rPr lang="ru-RU" sz="1400" dirty="0" smtClean="0"/>
              <a:t> </a:t>
            </a:r>
          </a:p>
          <a:p>
            <a:r>
              <a:rPr lang="ru-RU" sz="1400" dirty="0" err="1" smtClean="0"/>
              <a:t>Кривий</a:t>
            </a:r>
            <a:r>
              <a:rPr lang="ru-RU" sz="1400" dirty="0" smtClean="0"/>
              <a:t> </a:t>
            </a:r>
            <a:r>
              <a:rPr lang="ru-RU" sz="1400" dirty="0" err="1" smtClean="0"/>
              <a:t>Торець</a:t>
            </a:r>
            <a:r>
              <a:rPr lang="ru-RU" sz="1400" dirty="0" smtClean="0"/>
              <a:t> і </a:t>
            </a:r>
            <a:r>
              <a:rPr lang="ru-RU" sz="1400" dirty="0" err="1" smtClean="0"/>
              <a:t>Клебан-Бицького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водоймища</a:t>
            </a:r>
            <a:r>
              <a:rPr lang="ru-RU" sz="1400" dirty="0" smtClean="0"/>
              <a:t>. </a:t>
            </a:r>
            <a:r>
              <a:rPr lang="ru-RU" sz="1400" dirty="0" err="1" smtClean="0"/>
              <a:t>Загальна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парку </a:t>
            </a:r>
            <a:r>
              <a:rPr lang="ru-RU" sz="1400" dirty="0"/>
              <a:t>1974 га</a:t>
            </a:r>
            <a:r>
              <a:rPr lang="ru-RU" sz="1400" dirty="0" smtClean="0"/>
              <a:t>. </a:t>
            </a:r>
            <a:r>
              <a:rPr lang="ru-RU" sz="1400" dirty="0" err="1" smtClean="0"/>
              <a:t>Створений</a:t>
            </a:r>
            <a:r>
              <a:rPr lang="ru-RU" sz="1400" dirty="0" smtClean="0"/>
              <a:t> у 2000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32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4" y="2238648"/>
            <a:ext cx="6797046" cy="461935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"/>
            <a:ext cx="5241714" cy="3878263"/>
          </a:xfrm>
        </p:spPr>
      </p:pic>
    </p:spTree>
    <p:extLst>
      <p:ext uri="{BB962C8B-B14F-4D97-AF65-F5344CB8AC3E}">
        <p14:creationId xmlns:p14="http://schemas.microsoft.com/office/powerpoint/2010/main" val="4171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1071"/>
            <a:ext cx="4320480" cy="529950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56263" cy="1054250"/>
          </a:xfrm>
        </p:spPr>
        <p:txBody>
          <a:bodyPr/>
          <a:lstStyle/>
          <a:p>
            <a:r>
              <a:rPr lang="uk-UA" sz="4400" dirty="0"/>
              <a:t>Поляницький регіональний ландшафтний парк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248472" cy="52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14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7" y="188640"/>
            <a:ext cx="36741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П</a:t>
            </a:r>
            <a:r>
              <a:rPr lang="ru-RU" sz="1400" dirty="0" err="1" smtClean="0"/>
              <a:t>риродоохоронна</a:t>
            </a:r>
            <a:r>
              <a:rPr lang="ru-RU" sz="1400" dirty="0" smtClean="0"/>
              <a:t> </a:t>
            </a:r>
            <a:r>
              <a:rPr lang="ru-RU" sz="1400" dirty="0" err="1"/>
              <a:t>територія</a:t>
            </a:r>
            <a:r>
              <a:rPr lang="ru-RU" sz="1400" dirty="0"/>
              <a:t> в </a:t>
            </a:r>
            <a:r>
              <a:rPr lang="ru-RU" sz="1400" dirty="0" err="1"/>
              <a:t>Українських</a:t>
            </a:r>
            <a:r>
              <a:rPr lang="ru-RU" sz="1400" dirty="0"/>
              <a:t> Карпатах, </a:t>
            </a:r>
            <a:r>
              <a:rPr lang="ru-RU" sz="1400" dirty="0" smtClean="0"/>
              <a:t>у </a:t>
            </a:r>
            <a:r>
              <a:rPr lang="ru-RU" sz="1400" dirty="0" err="1" smtClean="0"/>
              <a:t>масиві</a:t>
            </a:r>
            <a:r>
              <a:rPr lang="ru-RU" sz="1400" dirty="0" smtClean="0"/>
              <a:t> </a:t>
            </a:r>
            <a:r>
              <a:rPr lang="ru-RU" sz="1400" dirty="0" err="1" smtClean="0"/>
              <a:t>Сколівські</a:t>
            </a:r>
            <a:r>
              <a:rPr lang="ru-RU" sz="1400" dirty="0" smtClean="0"/>
              <a:t> </a:t>
            </a:r>
            <a:r>
              <a:rPr lang="ru-RU" sz="1400" dirty="0" err="1"/>
              <a:t>Бескиди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smtClean="0"/>
              <a:t>межах </a:t>
            </a:r>
            <a:r>
              <a:rPr lang="ru-RU" sz="1400" dirty="0" err="1" smtClean="0"/>
              <a:t>Болехівської</a:t>
            </a:r>
            <a:r>
              <a:rPr lang="ru-RU" sz="1400" dirty="0" smtClean="0"/>
              <a:t> </a:t>
            </a:r>
            <a:r>
              <a:rPr lang="ru-RU" sz="1400" dirty="0" err="1"/>
              <a:t>міськради</a:t>
            </a:r>
            <a:r>
              <a:rPr lang="ru-RU" sz="1400" dirty="0"/>
              <a:t> </a:t>
            </a:r>
            <a:r>
              <a:rPr lang="ru-RU" sz="1400" dirty="0" err="1"/>
              <a:t>Івано-Франківської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, </a:t>
            </a:r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 err="1"/>
              <a:t>захід</a:t>
            </a:r>
            <a:r>
              <a:rPr lang="ru-RU" sz="1400" dirty="0"/>
              <a:t> і </a:t>
            </a:r>
            <a:r>
              <a:rPr lang="ru-RU" sz="1400" dirty="0" err="1"/>
              <a:t>південний</a:t>
            </a:r>
            <a:r>
              <a:rPr lang="ru-RU" sz="1400" dirty="0"/>
              <a:t> </a:t>
            </a:r>
            <a:r>
              <a:rPr lang="ru-RU" sz="1400" dirty="0" err="1"/>
              <a:t>захід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села </a:t>
            </a:r>
            <a:r>
              <a:rPr lang="ru-RU" sz="1400" dirty="0" err="1"/>
              <a:t>Поляниці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Площа</a:t>
            </a:r>
            <a:r>
              <a:rPr lang="ru-RU" sz="1400" dirty="0"/>
              <a:t> </a:t>
            </a:r>
            <a:r>
              <a:rPr lang="ru-RU" sz="1400" dirty="0" err="1"/>
              <a:t>природоохоронної</a:t>
            </a:r>
            <a:r>
              <a:rPr lang="ru-RU" sz="1400" dirty="0"/>
              <a:t> </a:t>
            </a:r>
            <a:r>
              <a:rPr lang="ru-RU" sz="1400" dirty="0" err="1"/>
              <a:t>території</a:t>
            </a:r>
            <a:r>
              <a:rPr lang="ru-RU" sz="1400" dirty="0"/>
              <a:t> 1032 га. </a:t>
            </a:r>
            <a:r>
              <a:rPr lang="ru-RU" sz="1400" dirty="0" err="1"/>
              <a:t>Створений</a:t>
            </a:r>
            <a:r>
              <a:rPr lang="ru-RU" sz="1400" dirty="0"/>
              <a:t> </a:t>
            </a:r>
            <a:r>
              <a:rPr lang="ru-RU" sz="1400" dirty="0" smtClean="0"/>
              <a:t>1996</a:t>
            </a:r>
            <a:r>
              <a:rPr lang="ru-RU" sz="1400" dirty="0"/>
              <a:t> </a:t>
            </a:r>
            <a:r>
              <a:rPr lang="ru-RU" sz="1400" dirty="0" smtClean="0"/>
              <a:t>р</a:t>
            </a:r>
            <a:r>
              <a:rPr lang="ru-RU" sz="1400" dirty="0"/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67" y="0"/>
            <a:ext cx="514405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77437"/>
            <a:ext cx="3735824" cy="4980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620688"/>
            <a:ext cx="162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Скелі</a:t>
            </a:r>
            <a:r>
              <a:rPr lang="ru-RU" dirty="0" smtClean="0"/>
              <a:t> </a:t>
            </a:r>
            <a:r>
              <a:rPr lang="ru-RU" dirty="0" err="1"/>
              <a:t>довбуша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380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909001"/>
            <a:ext cx="2555776" cy="3245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err="1"/>
              <a:t>Розташований</a:t>
            </a:r>
            <a:r>
              <a:rPr lang="ru-RU" sz="1400" dirty="0"/>
              <a:t> у межах </a:t>
            </a:r>
            <a:r>
              <a:rPr lang="ru-RU" sz="1400" dirty="0" err="1"/>
              <a:t>Тлумацького</a:t>
            </a:r>
            <a:r>
              <a:rPr lang="ru-RU" sz="1400" dirty="0"/>
              <a:t> </a:t>
            </a:r>
            <a:r>
              <a:rPr lang="ru-RU" sz="1400" dirty="0" smtClean="0"/>
              <a:t>та</a:t>
            </a:r>
          </a:p>
          <a:p>
            <a:pPr marL="0" indent="0">
              <a:buNone/>
            </a:pPr>
            <a:r>
              <a:rPr lang="ru-RU" sz="1400" dirty="0" err="1" smtClean="0"/>
              <a:t>Городенківського</a:t>
            </a:r>
            <a:r>
              <a:rPr lang="ru-RU" sz="1400" dirty="0"/>
              <a:t> </a:t>
            </a:r>
            <a:r>
              <a:rPr lang="ru-RU" sz="1400" dirty="0" err="1"/>
              <a:t>районів</a:t>
            </a:r>
            <a:r>
              <a:rPr lang="ru-RU" sz="1400" dirty="0"/>
              <a:t> 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err="1" smtClean="0"/>
              <a:t>Івано-Франківської</a:t>
            </a:r>
            <a:r>
              <a:rPr lang="ru-RU" sz="1400" dirty="0" smtClean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Площа</a:t>
            </a:r>
            <a:r>
              <a:rPr lang="ru-RU" sz="1400" dirty="0"/>
              <a:t> 19656,0 га. </a:t>
            </a:r>
            <a:r>
              <a:rPr lang="ru-RU" sz="1400" dirty="0" err="1"/>
              <a:t>Створений</a:t>
            </a:r>
            <a:r>
              <a:rPr lang="ru-RU" sz="1400" dirty="0"/>
              <a:t> у 1993 </a:t>
            </a:r>
            <a:r>
              <a:rPr lang="ru-RU" sz="1400" dirty="0" err="1"/>
              <a:t>році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Територія</a:t>
            </a:r>
            <a:r>
              <a:rPr lang="ru-RU" sz="1400" dirty="0"/>
              <a:t> ландшафтного парку </a:t>
            </a:r>
            <a:r>
              <a:rPr lang="ru-RU" sz="1400" dirty="0" err="1"/>
              <a:t>простягається</a:t>
            </a:r>
            <a:r>
              <a:rPr lang="ru-RU" sz="1400" dirty="0"/>
              <a:t> </a:t>
            </a:r>
            <a:r>
              <a:rPr lang="ru-RU" sz="1400" dirty="0" err="1"/>
              <a:t>порівняно</a:t>
            </a:r>
            <a:r>
              <a:rPr lang="ru-RU" sz="1400" dirty="0"/>
              <a:t> </a:t>
            </a:r>
            <a:r>
              <a:rPr lang="ru-RU" sz="1400" dirty="0" err="1"/>
              <a:t>вузькою</a:t>
            </a:r>
            <a:r>
              <a:rPr lang="ru-RU" sz="1400" dirty="0"/>
              <a:t> </a:t>
            </a:r>
            <a:r>
              <a:rPr lang="ru-RU" sz="1400" dirty="0" err="1"/>
              <a:t>смугою</a:t>
            </a:r>
            <a:r>
              <a:rPr lang="ru-RU" sz="1400" dirty="0"/>
              <a:t> </a:t>
            </a:r>
            <a:r>
              <a:rPr lang="ru-RU" sz="1400" dirty="0" err="1"/>
              <a:t>вздовж</a:t>
            </a:r>
            <a:r>
              <a:rPr lang="ru-RU" sz="1400" dirty="0"/>
              <a:t> правого берега </a:t>
            </a:r>
            <a:r>
              <a:rPr lang="ru-RU" sz="1400" dirty="0" err="1"/>
              <a:t>річки</a:t>
            </a:r>
            <a:r>
              <a:rPr lang="ru-RU" sz="1400" dirty="0"/>
              <a:t> </a:t>
            </a:r>
            <a:r>
              <a:rPr lang="ru-RU" sz="1400" dirty="0" err="1"/>
              <a:t>Дністер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«Дністровський»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48880"/>
            <a:ext cx="6493728" cy="43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310548" cy="27479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1054250"/>
          </a:xfrm>
        </p:spPr>
        <p:txBody>
          <a:bodyPr/>
          <a:lstStyle/>
          <a:p>
            <a:r>
              <a:rPr lang="uk-UA" sz="4400" dirty="0" smtClean="0"/>
              <a:t>«</a:t>
            </a:r>
            <a:r>
              <a:rPr lang="uk-UA" sz="4400" dirty="0"/>
              <a:t>Верхньодністровські Бескиди</a:t>
            </a:r>
            <a:r>
              <a:rPr lang="uk-UA" sz="4400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3116467" cy="4155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944" y="5157192"/>
            <a:ext cx="500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озташований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південно-східній</a:t>
            </a:r>
            <a:r>
              <a:rPr lang="ru-RU" sz="1400" dirty="0"/>
              <a:t> </a:t>
            </a:r>
            <a:r>
              <a:rPr lang="ru-RU" sz="1400" dirty="0" err="1"/>
              <a:t>частині</a:t>
            </a:r>
            <a:r>
              <a:rPr lang="ru-RU" sz="1400" dirty="0"/>
              <a:t> </a:t>
            </a:r>
            <a:r>
              <a:rPr lang="ru-RU" sz="1400" dirty="0" err="1"/>
              <a:t>Львівської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 </a:t>
            </a:r>
            <a:r>
              <a:rPr lang="ru-RU" sz="1400" dirty="0" err="1"/>
              <a:t>біля</a:t>
            </a:r>
            <a:r>
              <a:rPr lang="ru-RU" sz="1400" dirty="0"/>
              <a:t> кордону з </a:t>
            </a:r>
            <a:r>
              <a:rPr lang="ru-RU" sz="1400" dirty="0" err="1" smtClean="0"/>
              <a:t>Польщею.Парк</a:t>
            </a:r>
            <a:r>
              <a:rPr lang="ru-RU" sz="1400" dirty="0" smtClean="0"/>
              <a:t> </a:t>
            </a:r>
            <a:r>
              <a:rPr lang="ru-RU" sz="1400" dirty="0" err="1"/>
              <a:t>перебуває</a:t>
            </a:r>
            <a:r>
              <a:rPr lang="ru-RU" sz="1400" dirty="0"/>
              <a:t> у </a:t>
            </a:r>
            <a:r>
              <a:rPr lang="ru-RU" sz="1400" dirty="0" err="1"/>
              <a:t>однойменній</a:t>
            </a:r>
            <a:r>
              <a:rPr lang="ru-RU" sz="1400" dirty="0"/>
              <a:t> </a:t>
            </a:r>
            <a:endParaRPr lang="ru-RU" sz="1400" dirty="0" smtClean="0"/>
          </a:p>
          <a:p>
            <a:r>
              <a:rPr lang="ru-RU" sz="1400" dirty="0" err="1" smtClean="0"/>
              <a:t>частині</a:t>
            </a:r>
            <a:r>
              <a:rPr lang="ru-RU" sz="1400" dirty="0" smtClean="0"/>
              <a:t> </a:t>
            </a:r>
            <a:r>
              <a:rPr lang="ru-RU" sz="1400" dirty="0" err="1"/>
              <a:t>гірського</a:t>
            </a:r>
            <a:r>
              <a:rPr lang="ru-RU" sz="1400" dirty="0"/>
              <a:t> </a:t>
            </a:r>
            <a:r>
              <a:rPr lang="ru-RU" sz="1400" dirty="0" err="1"/>
              <a:t>масиву</a:t>
            </a:r>
            <a:r>
              <a:rPr lang="ru-RU" sz="1400" dirty="0"/>
              <a:t> </a:t>
            </a:r>
            <a:r>
              <a:rPr lang="ru-RU" sz="1400" dirty="0" err="1"/>
              <a:t>Східні</a:t>
            </a:r>
            <a:r>
              <a:rPr lang="ru-RU" sz="1400" dirty="0"/>
              <a:t> </a:t>
            </a:r>
            <a:r>
              <a:rPr lang="ru-RU" sz="1400" dirty="0" err="1"/>
              <a:t>Бескиди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Площа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err="1" smtClean="0"/>
              <a:t>природоохоронної</a:t>
            </a:r>
            <a:r>
              <a:rPr lang="ru-RU" sz="1400" dirty="0" smtClean="0"/>
              <a:t> </a:t>
            </a:r>
            <a:r>
              <a:rPr lang="ru-RU" sz="1400" dirty="0" err="1"/>
              <a:t>території</a:t>
            </a:r>
            <a:r>
              <a:rPr lang="ru-RU" sz="1400" dirty="0"/>
              <a:t> — 8356 га. </a:t>
            </a:r>
            <a:r>
              <a:rPr lang="ru-RU" sz="1400" dirty="0" err="1"/>
              <a:t>Створений</a:t>
            </a:r>
            <a:r>
              <a:rPr lang="ru-RU" sz="1400" dirty="0"/>
              <a:t>  </a:t>
            </a:r>
            <a:r>
              <a:rPr lang="ru-RU" sz="1400" dirty="0" smtClean="0"/>
              <a:t>1997 р.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205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672606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«Знесіння»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4116288" cy="308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299447"/>
            <a:ext cx="8915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 у </a:t>
            </a:r>
            <a:r>
              <a:rPr lang="ru-RU" sz="1400" dirty="0" err="1"/>
              <a:t>Львові</a:t>
            </a:r>
            <a:r>
              <a:rPr lang="ru-RU" sz="1400" dirty="0"/>
              <a:t>. </a:t>
            </a:r>
            <a:r>
              <a:rPr lang="ru-RU" sz="1400" dirty="0" err="1"/>
              <a:t>Площею</a:t>
            </a:r>
            <a:r>
              <a:rPr lang="ru-RU" sz="1400" dirty="0"/>
              <a:t> 312,1 </a:t>
            </a:r>
            <a:r>
              <a:rPr lang="ru-RU" sz="1400" dirty="0" smtClean="0"/>
              <a:t>га.</a:t>
            </a:r>
            <a:r>
              <a:rPr lang="ru-RU" sz="1400" dirty="0"/>
              <a:t> </a:t>
            </a:r>
            <a:r>
              <a:rPr lang="ru-RU" sz="1400" dirty="0" err="1"/>
              <a:t>Розташований</a:t>
            </a:r>
            <a:r>
              <a:rPr lang="ru-RU" sz="1400" dirty="0"/>
              <a:t> </a:t>
            </a:r>
            <a:r>
              <a:rPr lang="ru-RU" sz="1400" dirty="0" err="1"/>
              <a:t>неподалік</a:t>
            </a:r>
            <a:r>
              <a:rPr lang="ru-RU" sz="1400" dirty="0"/>
              <a:t> (на </a:t>
            </a:r>
            <a:r>
              <a:rPr lang="ru-RU" sz="1400" dirty="0" err="1"/>
              <a:t>схід</a:t>
            </a:r>
            <a:r>
              <a:rPr lang="ru-RU" sz="1400" dirty="0"/>
              <a:t>) </a:t>
            </a:r>
            <a:r>
              <a:rPr lang="ru-RU" sz="1400" dirty="0" err="1"/>
              <a:t>від</a:t>
            </a:r>
            <a:r>
              <a:rPr lang="ru-RU" sz="1400" dirty="0"/>
              <a:t> центру </a:t>
            </a:r>
            <a:r>
              <a:rPr lang="ru-RU" sz="1400" dirty="0" smtClean="0"/>
              <a:t>Львова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869091" y="5795391"/>
            <a:ext cx="1874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Заснований 1993 року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612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538132" cy="44973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«Надсянський»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33469" y="6165304"/>
            <a:ext cx="920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озташований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південно-західній</a:t>
            </a:r>
            <a:r>
              <a:rPr lang="ru-RU" sz="1400" dirty="0"/>
              <a:t> </a:t>
            </a:r>
            <a:r>
              <a:rPr lang="ru-RU" sz="1400" dirty="0" err="1"/>
              <a:t>частині</a:t>
            </a:r>
            <a:r>
              <a:rPr lang="ru-RU" sz="1400" dirty="0"/>
              <a:t> </a:t>
            </a:r>
            <a:r>
              <a:rPr lang="ru-RU" sz="1400" dirty="0" err="1"/>
              <a:t>Львівської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, в межах </a:t>
            </a:r>
            <a:r>
              <a:rPr lang="ru-RU" sz="1400" dirty="0" err="1"/>
              <a:t>Турківського</a:t>
            </a:r>
            <a:r>
              <a:rPr lang="ru-RU" sz="1400" dirty="0"/>
              <a:t> району, </a:t>
            </a:r>
            <a:r>
              <a:rPr lang="ru-RU" sz="1400" dirty="0" err="1"/>
              <a:t>біля</a:t>
            </a:r>
            <a:r>
              <a:rPr lang="ru-RU" sz="1400" dirty="0"/>
              <a:t> кордону з </a:t>
            </a:r>
            <a:r>
              <a:rPr lang="ru-RU" sz="1400" dirty="0" err="1"/>
              <a:t>Польщею</a:t>
            </a:r>
            <a:r>
              <a:rPr lang="ru-RU" sz="1400" dirty="0" smtClean="0"/>
              <a:t>.</a:t>
            </a:r>
          </a:p>
          <a:p>
            <a:r>
              <a:rPr lang="uk-UA" sz="1400" dirty="0" smtClean="0"/>
              <a:t>Площа - </a:t>
            </a:r>
            <a:r>
              <a:rPr lang="ru-RU" sz="1400" dirty="0"/>
              <a:t>19428 </a:t>
            </a:r>
            <a:r>
              <a:rPr lang="ru-RU" sz="1400" dirty="0" smtClean="0"/>
              <a:t>га. </a:t>
            </a:r>
            <a:r>
              <a:rPr lang="ru-RU" sz="1400" dirty="0" err="1" smtClean="0"/>
              <a:t>Заснований</a:t>
            </a:r>
            <a:r>
              <a:rPr lang="ru-RU" sz="1400" dirty="0" smtClean="0"/>
              <a:t> у 1997 </a:t>
            </a:r>
            <a:r>
              <a:rPr lang="ru-RU" sz="1400" dirty="0" err="1" smtClean="0"/>
              <a:t>році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90" y="0"/>
            <a:ext cx="477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832"/>
            <a:ext cx="4628332" cy="47971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«Равське Розточчя</a:t>
            </a:r>
            <a:r>
              <a:rPr lang="uk-UA" sz="4400" dirty="0" smtClean="0"/>
              <a:t>»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" y="1916832"/>
            <a:ext cx="445310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850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Объект 1"/>
          <p:cNvSpPr txBox="1">
            <a:spLocks/>
          </p:cNvSpPr>
          <p:nvPr/>
        </p:nvSpPr>
        <p:spPr>
          <a:xfrm>
            <a:off x="539552" y="332656"/>
            <a:ext cx="8003232" cy="381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mtClean="0"/>
              <a:t>Ландшафтні парки </a:t>
            </a:r>
            <a:r>
              <a:rPr lang="ru-RU" smtClean="0"/>
              <a:t>є природоохоронними рекреаційними установами місцевого чи регіонального значення, що створюються з метою збереження в природному стані типових або унікальних природних комплексів та об'єктів, а також забезпечення умов для організованого відпочинку населення.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8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5820139" cy="4365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4753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err="1"/>
              <a:t>західній</a:t>
            </a:r>
            <a:r>
              <a:rPr lang="ru-RU" sz="1400" dirty="0"/>
              <a:t> </a:t>
            </a:r>
            <a:r>
              <a:rPr lang="ru-RU" sz="1400" dirty="0" err="1"/>
              <a:t>частині</a:t>
            </a:r>
            <a:r>
              <a:rPr lang="ru-RU" sz="1400" dirty="0"/>
              <a:t> </a:t>
            </a:r>
            <a:r>
              <a:rPr lang="ru-RU" sz="1400" dirty="0" err="1"/>
              <a:t>Львівської</a:t>
            </a:r>
            <a:r>
              <a:rPr lang="ru-RU" sz="1400" dirty="0"/>
              <a:t> </a:t>
            </a:r>
            <a:r>
              <a:rPr lang="ru-RU" sz="1400" dirty="0" err="1" smtClean="0"/>
              <a:t>області</a:t>
            </a:r>
            <a:r>
              <a:rPr lang="ru-RU" sz="1400" dirty="0" smtClean="0"/>
              <a:t>, на </a:t>
            </a:r>
            <a:r>
              <a:rPr lang="ru-RU" sz="1400" dirty="0" err="1"/>
              <a:t>північно-східних</a:t>
            </a:r>
            <a:r>
              <a:rPr lang="ru-RU" sz="1400" dirty="0"/>
              <a:t> </a:t>
            </a:r>
            <a:r>
              <a:rPr lang="ru-RU" sz="1400" dirty="0" err="1"/>
              <a:t>схилах</a:t>
            </a:r>
            <a:r>
              <a:rPr lang="ru-RU" sz="1400" dirty="0"/>
              <a:t> </a:t>
            </a:r>
            <a:r>
              <a:rPr lang="ru-RU" sz="1400" dirty="0" err="1"/>
              <a:t>горбистого</a:t>
            </a:r>
            <a:r>
              <a:rPr lang="ru-RU" sz="1400" dirty="0"/>
              <a:t> пасма </a:t>
            </a:r>
            <a:r>
              <a:rPr lang="ru-RU" sz="1400" dirty="0" err="1"/>
              <a:t>Розточчя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Ландшафтний</a:t>
            </a:r>
            <a:r>
              <a:rPr lang="ru-RU" sz="1400" dirty="0" smtClean="0"/>
              <a:t> </a:t>
            </a:r>
            <a:r>
              <a:rPr lang="ru-RU" sz="1400" dirty="0"/>
              <a:t>парк </a:t>
            </a:r>
            <a:r>
              <a:rPr lang="ru-RU" sz="1400" dirty="0" err="1"/>
              <a:t>створений</a:t>
            </a:r>
            <a:r>
              <a:rPr lang="ru-RU" sz="1400" dirty="0"/>
              <a:t> у межах </a:t>
            </a:r>
            <a:r>
              <a:rPr lang="ru-RU" sz="1400" dirty="0" err="1"/>
              <a:t>двох</a:t>
            </a:r>
            <a:r>
              <a:rPr lang="ru-RU" sz="1400" dirty="0"/>
              <a:t> </a:t>
            </a:r>
            <a:r>
              <a:rPr lang="ru-RU" sz="1400" dirty="0" err="1"/>
              <a:t>адміністративних</a:t>
            </a:r>
            <a:r>
              <a:rPr lang="ru-RU" sz="1400" dirty="0"/>
              <a:t> </a:t>
            </a:r>
            <a:r>
              <a:rPr lang="ru-RU" sz="1400" dirty="0" err="1"/>
              <a:t>районів</a:t>
            </a:r>
            <a:r>
              <a:rPr lang="ru-RU" sz="1400" dirty="0"/>
              <a:t> </a:t>
            </a:r>
            <a:r>
              <a:rPr lang="ru-RU" sz="1400" dirty="0" smtClean="0"/>
              <a:t>— </a:t>
            </a:r>
            <a:r>
              <a:rPr lang="ru-RU" sz="1400" dirty="0" err="1" smtClean="0"/>
              <a:t>Жовківського</a:t>
            </a:r>
            <a:r>
              <a:rPr lang="ru-RU" sz="1400" dirty="0"/>
              <a:t> і </a:t>
            </a:r>
            <a:r>
              <a:rPr lang="ru-RU" sz="1400" dirty="0" err="1"/>
              <a:t>Яворівського</a:t>
            </a:r>
            <a:r>
              <a:rPr lang="ru-RU" sz="1400" dirty="0"/>
              <a:t>, </a:t>
            </a:r>
            <a:endParaRPr lang="ru-RU" sz="1400" dirty="0" smtClean="0"/>
          </a:p>
          <a:p>
            <a:r>
              <a:rPr lang="ru-RU" sz="1400" dirty="0" err="1" smtClean="0"/>
              <a:t>він</a:t>
            </a:r>
            <a:r>
              <a:rPr lang="ru-RU" sz="1400" dirty="0" smtClean="0"/>
              <a:t> </a:t>
            </a:r>
            <a:r>
              <a:rPr lang="ru-RU" sz="1400" dirty="0" err="1"/>
              <a:t>простягається</a:t>
            </a:r>
            <a:r>
              <a:rPr lang="ru-RU" sz="1400" dirty="0"/>
              <a:t> на </a:t>
            </a:r>
            <a:r>
              <a:rPr lang="ru-RU" sz="1400" dirty="0" err="1"/>
              <a:t>понад</a:t>
            </a:r>
            <a:r>
              <a:rPr lang="ru-RU" sz="1400" dirty="0"/>
              <a:t> 30 км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smtClean="0"/>
              <a:t>заходу </a:t>
            </a:r>
            <a:r>
              <a:rPr lang="ru-RU" sz="1400" dirty="0"/>
              <a:t>на </a:t>
            </a:r>
            <a:r>
              <a:rPr lang="ru-RU" sz="1400" dirty="0" err="1"/>
              <a:t>схід</a:t>
            </a:r>
            <a:r>
              <a:rPr lang="ru-RU" sz="1400" dirty="0"/>
              <a:t>, </a:t>
            </a:r>
            <a:r>
              <a:rPr lang="ru-RU" sz="1400" dirty="0" err="1"/>
              <a:t>його</a:t>
            </a:r>
            <a:r>
              <a:rPr lang="ru-RU" sz="1400" dirty="0"/>
              <a:t> максимальна ширина — </a:t>
            </a:r>
            <a:r>
              <a:rPr lang="ru-RU" sz="1400" dirty="0" err="1"/>
              <a:t>бл</a:t>
            </a:r>
            <a:r>
              <a:rPr lang="ru-RU" sz="1400" dirty="0"/>
              <a:t>. 10 км.</a:t>
            </a:r>
          </a:p>
          <a:p>
            <a:r>
              <a:rPr lang="ru-RU" sz="1400" dirty="0"/>
              <a:t>На </a:t>
            </a:r>
            <a:r>
              <a:rPr lang="ru-RU" sz="1400" dirty="0" err="1"/>
              <a:t>заході</a:t>
            </a:r>
            <a:r>
              <a:rPr lang="ru-RU" sz="1400" dirty="0"/>
              <a:t> парк </a:t>
            </a:r>
            <a:r>
              <a:rPr lang="ru-RU" sz="1400" dirty="0" err="1"/>
              <a:t>прилягає</a:t>
            </a:r>
            <a:r>
              <a:rPr lang="ru-RU" sz="1400" dirty="0"/>
              <a:t> до кордону з </a:t>
            </a:r>
            <a:r>
              <a:rPr lang="ru-RU" sz="1400" dirty="0" err="1"/>
              <a:t>Польщею</a:t>
            </a:r>
            <a:r>
              <a:rPr lang="ru-RU" sz="1400" dirty="0"/>
              <a:t>, на </a:t>
            </a:r>
            <a:r>
              <a:rPr lang="ru-RU" sz="1400" dirty="0" err="1"/>
              <a:t>півдні</a:t>
            </a:r>
            <a:r>
              <a:rPr lang="ru-RU" sz="1400" dirty="0"/>
              <a:t> </a:t>
            </a:r>
            <a:r>
              <a:rPr lang="ru-RU" sz="1400" dirty="0" err="1"/>
              <a:t>межує</a:t>
            </a:r>
            <a:r>
              <a:rPr lang="ru-RU" sz="1400" dirty="0"/>
              <a:t> з </a:t>
            </a:r>
            <a:r>
              <a:rPr lang="ru-RU" sz="1400" dirty="0" err="1" smtClean="0"/>
              <a:t>територією</a:t>
            </a:r>
            <a:r>
              <a:rPr lang="ru-RU" sz="1400" dirty="0"/>
              <a:t> </a:t>
            </a:r>
            <a:r>
              <a:rPr lang="ru-RU" sz="1400" dirty="0" err="1"/>
              <a:t>Яворівського</a:t>
            </a:r>
            <a:r>
              <a:rPr lang="ru-RU" sz="1400" dirty="0"/>
              <a:t> </a:t>
            </a:r>
            <a:r>
              <a:rPr lang="ru-RU" sz="1400" dirty="0" err="1"/>
              <a:t>полігону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ru-RU" sz="1400" dirty="0" err="1"/>
              <a:t>південному</a:t>
            </a:r>
            <a:r>
              <a:rPr lang="ru-RU" sz="1400" dirty="0"/>
              <a:t> </a:t>
            </a:r>
            <a:r>
              <a:rPr lang="ru-RU" sz="1400" dirty="0" err="1"/>
              <a:t>сході</a:t>
            </a:r>
            <a:r>
              <a:rPr lang="ru-RU" sz="1400" dirty="0"/>
              <a:t> — з </a:t>
            </a:r>
            <a:r>
              <a:rPr lang="ru-RU" sz="1400" dirty="0" err="1"/>
              <a:t>Яворівським</a:t>
            </a:r>
            <a:r>
              <a:rPr lang="ru-RU" sz="1400" dirty="0"/>
              <a:t> </a:t>
            </a:r>
            <a:r>
              <a:rPr lang="ru-RU" sz="1400" dirty="0" err="1"/>
              <a:t>національним</a:t>
            </a:r>
            <a:r>
              <a:rPr lang="ru-RU" sz="1400" dirty="0"/>
              <a:t> </a:t>
            </a:r>
            <a:r>
              <a:rPr lang="ru-RU" sz="1400" dirty="0" err="1"/>
              <a:t>природним</a:t>
            </a:r>
            <a:r>
              <a:rPr lang="ru-RU" sz="1400" dirty="0"/>
              <a:t> парком.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44207" y="3880212"/>
            <a:ext cx="198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Площа - </a:t>
            </a:r>
            <a:r>
              <a:rPr lang="ru-RU" sz="1400" dirty="0"/>
              <a:t>19103 </a:t>
            </a:r>
            <a:r>
              <a:rPr lang="ru-RU" sz="1400" dirty="0" smtClean="0"/>
              <a:t>га</a:t>
            </a:r>
            <a:br>
              <a:rPr lang="ru-RU" sz="1400" dirty="0" smtClean="0"/>
            </a:br>
            <a:r>
              <a:rPr lang="ru-RU" sz="1400" dirty="0" err="1" smtClean="0"/>
              <a:t>Заснований</a:t>
            </a:r>
            <a:r>
              <a:rPr lang="ru-RU" sz="1400" dirty="0" smtClean="0"/>
              <a:t> у 2007 </a:t>
            </a:r>
            <a:r>
              <a:rPr lang="ru-RU" sz="1400" dirty="0" err="1" smtClean="0"/>
              <a:t>році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773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48347"/>
            <a:ext cx="8352927" cy="2404789"/>
          </a:xfrm>
        </p:spPr>
        <p:txBody>
          <a:bodyPr>
            <a:normAutofit/>
          </a:bodyPr>
          <a:lstStyle/>
          <a:p>
            <a:r>
              <a:rPr lang="uk-UA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 на </a:t>
            </a:r>
            <a:r>
              <a:rPr lang="ru-RU" sz="1400" dirty="0" err="1"/>
              <a:t>північному</a:t>
            </a:r>
            <a:r>
              <a:rPr lang="ru-RU" sz="1400" dirty="0"/>
              <a:t> </a:t>
            </a:r>
            <a:r>
              <a:rPr lang="ru-RU" sz="1400" dirty="0" err="1"/>
              <a:t>заході</a:t>
            </a:r>
            <a:r>
              <a:rPr lang="ru-RU" sz="1400" dirty="0"/>
              <a:t> 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 </a:t>
            </a:r>
            <a:r>
              <a:rPr lang="ru-RU" sz="1400" dirty="0" err="1"/>
              <a:t>України</a:t>
            </a:r>
            <a:r>
              <a:rPr lang="ru-RU" sz="1400" dirty="0"/>
              <a:t>. Парк </a:t>
            </a:r>
            <a:r>
              <a:rPr lang="ru-RU" sz="1400" dirty="0" err="1"/>
              <a:t>охоплює</a:t>
            </a:r>
            <a:r>
              <a:rPr lang="ru-RU" sz="1400" dirty="0"/>
              <a:t> </a:t>
            </a:r>
            <a:r>
              <a:rPr lang="ru-RU" sz="1400" dirty="0" err="1"/>
              <a:t>річкову</a:t>
            </a:r>
            <a:r>
              <a:rPr lang="ru-RU" sz="1400" dirty="0"/>
              <a:t> долину </a:t>
            </a:r>
            <a:r>
              <a:rPr lang="ru-RU" sz="1400" dirty="0" err="1"/>
              <a:t>Південного</a:t>
            </a:r>
            <a:r>
              <a:rPr lang="ru-RU" sz="1400" dirty="0"/>
              <a:t> Бугу і </a:t>
            </a:r>
            <a:r>
              <a:rPr lang="ru-RU" sz="1400" dirty="0" err="1"/>
              <a:t>каньйоноподібні</a:t>
            </a:r>
            <a:r>
              <a:rPr lang="ru-RU" sz="1400" dirty="0"/>
              <a:t> </a:t>
            </a:r>
            <a:r>
              <a:rPr lang="ru-RU" sz="1400" dirty="0" err="1"/>
              <a:t>долини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приток — </a:t>
            </a:r>
            <a:r>
              <a:rPr lang="ru-RU" sz="1400" dirty="0" err="1"/>
              <a:t>Великої</a:t>
            </a:r>
            <a:r>
              <a:rPr lang="ru-RU" sz="1400" dirty="0"/>
              <a:t> </a:t>
            </a:r>
            <a:r>
              <a:rPr lang="ru-RU" sz="1400" dirty="0" err="1"/>
              <a:t>Корабельної</a:t>
            </a:r>
            <a:r>
              <a:rPr lang="ru-RU" sz="1400" dirty="0" smtClean="0"/>
              <a:t>, </a:t>
            </a:r>
            <a:r>
              <a:rPr lang="ru-RU" sz="1400" dirty="0" err="1" smtClean="0"/>
              <a:t>Бакшали</a:t>
            </a:r>
            <a:r>
              <a:rPr lang="ru-RU" sz="1400" dirty="0"/>
              <a:t>, </a:t>
            </a:r>
            <a:r>
              <a:rPr lang="ru-RU" sz="1400" dirty="0" err="1"/>
              <a:t>Мертвоводу</a:t>
            </a:r>
            <a:r>
              <a:rPr lang="ru-RU" sz="1400" dirty="0"/>
              <a:t>. </a:t>
            </a:r>
            <a:r>
              <a:rPr lang="ru-RU" sz="1400" dirty="0" err="1"/>
              <a:t>Простягається</a:t>
            </a:r>
            <a:r>
              <a:rPr lang="ru-RU" sz="1400" dirty="0"/>
              <a:t> на 70 км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південної</a:t>
            </a:r>
            <a:r>
              <a:rPr lang="ru-RU" sz="1400" dirty="0"/>
              <a:t> </a:t>
            </a:r>
            <a:r>
              <a:rPr lang="ru-RU" sz="1400" dirty="0" err="1"/>
              <a:t>частини</a:t>
            </a:r>
            <a:r>
              <a:rPr lang="ru-RU" sz="1400" dirty="0"/>
              <a:t> </a:t>
            </a:r>
            <a:r>
              <a:rPr lang="ru-RU" sz="1400" dirty="0" err="1"/>
              <a:t>Первомайська</a:t>
            </a:r>
            <a:r>
              <a:rPr lang="ru-RU" sz="1400" dirty="0"/>
              <a:t> до села </a:t>
            </a:r>
            <a:r>
              <a:rPr lang="ru-RU" sz="1400" dirty="0" err="1" smtClean="0"/>
              <a:t>Олександрівка</a:t>
            </a:r>
            <a:r>
              <a:rPr lang="ru-RU" sz="1400" dirty="0" smtClean="0"/>
              <a:t> </a:t>
            </a:r>
            <a:r>
              <a:rPr lang="ru-RU" sz="1400" dirty="0" err="1" smtClean="0"/>
              <a:t>Вознесенського</a:t>
            </a:r>
            <a:r>
              <a:rPr lang="ru-RU" sz="1400" dirty="0" smtClean="0"/>
              <a:t> </a:t>
            </a:r>
            <a:r>
              <a:rPr lang="ru-RU" sz="1400" dirty="0"/>
              <a:t>району. </a:t>
            </a:r>
            <a:r>
              <a:rPr lang="ru-RU" sz="1400" dirty="0" err="1"/>
              <a:t>Розташований</a:t>
            </a:r>
            <a:r>
              <a:rPr lang="ru-RU" sz="1400" dirty="0"/>
              <a:t> у межах природного комплексу </a:t>
            </a:r>
            <a:r>
              <a:rPr lang="ru-RU" sz="1400" dirty="0" err="1"/>
              <a:t>Гранітно-степове</a:t>
            </a:r>
            <a:r>
              <a:rPr lang="ru-RU" sz="1400" dirty="0"/>
              <a:t> </a:t>
            </a:r>
            <a:r>
              <a:rPr lang="ru-RU" sz="1400" dirty="0" err="1"/>
              <a:t>Побужжя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є </a:t>
            </a:r>
            <a:r>
              <a:rPr lang="ru-RU" sz="1400" dirty="0" err="1"/>
              <a:t>однією</a:t>
            </a:r>
            <a:r>
              <a:rPr lang="ru-RU" sz="1400" dirty="0"/>
              <a:t> з </a:t>
            </a:r>
            <a:r>
              <a:rPr lang="ru-RU" sz="1400" dirty="0" err="1"/>
              <a:t>найдавніших</a:t>
            </a:r>
            <a:r>
              <a:rPr lang="ru-RU" sz="1400" dirty="0"/>
              <a:t> </a:t>
            </a:r>
            <a:r>
              <a:rPr lang="ru-RU" sz="1400" dirty="0" err="1"/>
              <a:t>ділянок</a:t>
            </a:r>
            <a:r>
              <a:rPr lang="ru-RU" sz="1400" dirty="0"/>
              <a:t> </a:t>
            </a:r>
            <a:r>
              <a:rPr lang="ru-RU" sz="1400" dirty="0" err="1"/>
              <a:t>суші</a:t>
            </a:r>
            <a:r>
              <a:rPr lang="ru-RU" sz="1400" dirty="0"/>
              <a:t> </a:t>
            </a:r>
            <a:r>
              <a:rPr lang="ru-RU" sz="1400" dirty="0" err="1"/>
              <a:t>Євразії</a:t>
            </a:r>
            <a:r>
              <a:rPr lang="ru-RU" sz="1400" dirty="0"/>
              <a:t>, яка не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покрита</a:t>
            </a:r>
            <a:r>
              <a:rPr lang="ru-RU" sz="1400" dirty="0"/>
              <a:t> морем </a:t>
            </a:r>
            <a:r>
              <a:rPr lang="ru-RU" sz="1400" dirty="0" err="1"/>
              <a:t>протягом</a:t>
            </a:r>
            <a:r>
              <a:rPr lang="ru-RU" sz="1400" dirty="0"/>
              <a:t> 60 </a:t>
            </a:r>
            <a:r>
              <a:rPr lang="ru-RU" sz="1400" dirty="0" err="1"/>
              <a:t>мільйонів</a:t>
            </a:r>
            <a:r>
              <a:rPr lang="ru-RU" sz="1400" dirty="0"/>
              <a:t> </a:t>
            </a:r>
            <a:r>
              <a:rPr lang="ru-RU" sz="1400" dirty="0" err="1"/>
              <a:t>років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Регіональний</a:t>
            </a:r>
            <a:r>
              <a:rPr lang="ru-RU" sz="1400" dirty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 </a:t>
            </a:r>
            <a:r>
              <a:rPr lang="ru-RU" sz="1400" dirty="0" err="1"/>
              <a:t>утворений</a:t>
            </a:r>
            <a:r>
              <a:rPr lang="ru-RU" sz="1400" dirty="0"/>
              <a:t> в 1994 р. </a:t>
            </a:r>
            <a:r>
              <a:rPr lang="ru-RU" sz="1400" dirty="0" err="1"/>
              <a:t>рішенням</a:t>
            </a:r>
            <a:r>
              <a:rPr lang="ru-RU" sz="1400" dirty="0"/>
              <a:t> 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обласної</a:t>
            </a:r>
            <a:r>
              <a:rPr lang="ru-RU" sz="1400" dirty="0"/>
              <a:t> ради, і </a:t>
            </a:r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 </a:t>
            </a:r>
            <a:r>
              <a:rPr lang="ru-RU" sz="1400" dirty="0" err="1"/>
              <a:t>Первомайського</a:t>
            </a:r>
            <a:r>
              <a:rPr lang="ru-RU" sz="1400" dirty="0"/>
              <a:t>, </a:t>
            </a:r>
            <a:r>
              <a:rPr lang="ru-RU" sz="1400" dirty="0" err="1"/>
              <a:t>Арбузинського</a:t>
            </a:r>
            <a:r>
              <a:rPr lang="ru-RU" sz="1400" dirty="0"/>
              <a:t>, </a:t>
            </a:r>
            <a:r>
              <a:rPr lang="ru-RU" sz="1400" dirty="0" err="1"/>
              <a:t>Доманівського</a:t>
            </a:r>
            <a:r>
              <a:rPr lang="ru-RU" sz="1400" dirty="0"/>
              <a:t> та </a:t>
            </a:r>
            <a:r>
              <a:rPr lang="ru-RU" sz="1400" dirty="0" err="1"/>
              <a:t>Вознесенського</a:t>
            </a:r>
            <a:r>
              <a:rPr lang="ru-RU" sz="1400" dirty="0"/>
              <a:t> </a:t>
            </a:r>
            <a:r>
              <a:rPr lang="ru-RU" sz="1400" dirty="0" err="1"/>
              <a:t>районів</a:t>
            </a:r>
            <a:r>
              <a:rPr lang="ru-RU" sz="1400" dirty="0"/>
              <a:t>. </a:t>
            </a:r>
            <a:r>
              <a:rPr lang="ru-RU" sz="1400" dirty="0" err="1"/>
              <a:t>Площа</a:t>
            </a:r>
            <a:r>
              <a:rPr lang="ru-RU" sz="1400" dirty="0"/>
              <a:t> парку — 6267 га.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054250"/>
          </a:xfrm>
        </p:spPr>
        <p:txBody>
          <a:bodyPr/>
          <a:lstStyle/>
          <a:p>
            <a:r>
              <a:rPr lang="uk-UA" dirty="0"/>
              <a:t>Гранітно-Степове </a:t>
            </a:r>
            <a:r>
              <a:rPr lang="uk-UA" dirty="0" smtClean="0"/>
              <a:t>Побужжя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2999" y="2204864"/>
            <a:ext cx="7745505" cy="1612701"/>
          </a:xfrm>
        </p:spPr>
        <p:txBody>
          <a:bodyPr>
            <a:normAutofit/>
          </a:bodyPr>
          <a:lstStyle/>
          <a:p>
            <a:r>
              <a:rPr lang="ru-RU" sz="1400" dirty="0" err="1"/>
              <a:t>П</a:t>
            </a:r>
            <a:r>
              <a:rPr lang="ru-RU" sz="1400" dirty="0" err="1" smtClean="0"/>
              <a:t>іщана</a:t>
            </a:r>
            <a:r>
              <a:rPr lang="ru-RU" sz="1400" dirty="0"/>
              <a:t> коса, </a:t>
            </a:r>
            <a:r>
              <a:rPr lang="ru-RU" sz="1400" dirty="0" err="1"/>
              <a:t>розташована</a:t>
            </a:r>
            <a:r>
              <a:rPr lang="ru-RU" sz="1400" dirty="0"/>
              <a:t> в </a:t>
            </a:r>
            <a:r>
              <a:rPr lang="ru-RU" sz="1400" dirty="0" err="1"/>
              <a:t>Очаківському</a:t>
            </a:r>
            <a:r>
              <a:rPr lang="ru-RU" sz="1400" dirty="0"/>
              <a:t> </a:t>
            </a:r>
            <a:r>
              <a:rPr lang="ru-RU" sz="1400" dirty="0" err="1"/>
              <a:t>районі</a:t>
            </a:r>
            <a:r>
              <a:rPr lang="ru-RU" sz="1400" dirty="0"/>
              <a:t> 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 </a:t>
            </a:r>
            <a:r>
              <a:rPr lang="ru-RU" sz="1400" dirty="0" err="1"/>
              <a:t>Займає</a:t>
            </a:r>
            <a:r>
              <a:rPr lang="ru-RU" sz="1400" dirty="0"/>
              <a:t> </a:t>
            </a:r>
            <a:r>
              <a:rPr lang="ru-RU" sz="1400" dirty="0" err="1"/>
              <a:t>крайню</a:t>
            </a:r>
            <a:r>
              <a:rPr lang="ru-RU" sz="1400" dirty="0"/>
              <a:t> </a:t>
            </a:r>
            <a:r>
              <a:rPr lang="ru-RU" sz="1400" dirty="0" err="1"/>
              <a:t>західну</a:t>
            </a:r>
            <a:r>
              <a:rPr lang="ru-RU" sz="1400" dirty="0"/>
              <a:t> </a:t>
            </a:r>
            <a:r>
              <a:rPr lang="ru-RU" sz="1400" dirty="0" err="1"/>
              <a:t>частину</a:t>
            </a:r>
            <a:r>
              <a:rPr lang="ru-RU" sz="1400" dirty="0"/>
              <a:t> </a:t>
            </a:r>
            <a:r>
              <a:rPr lang="ru-RU" sz="1400" dirty="0" err="1"/>
              <a:t>Кінбурнського</a:t>
            </a:r>
            <a:r>
              <a:rPr lang="ru-RU" sz="1400" dirty="0"/>
              <a:t> </a:t>
            </a:r>
            <a:r>
              <a:rPr lang="ru-RU" sz="1400" dirty="0" err="1"/>
              <a:t>півострова</a:t>
            </a:r>
            <a:r>
              <a:rPr lang="ru-RU" sz="1400" dirty="0"/>
              <a:t> </a:t>
            </a:r>
            <a:r>
              <a:rPr lang="ru-RU" sz="1400" dirty="0" err="1"/>
              <a:t>між</a:t>
            </a:r>
            <a:r>
              <a:rPr lang="ru-RU" sz="1400" dirty="0"/>
              <a:t> </a:t>
            </a:r>
            <a:r>
              <a:rPr lang="ru-RU" sz="1400" dirty="0" err="1"/>
              <a:t>Дніпровсько-Бузьким</a:t>
            </a:r>
            <a:r>
              <a:rPr lang="ru-RU" sz="1400" dirty="0"/>
              <a:t> лиманом і </a:t>
            </a:r>
            <a:r>
              <a:rPr lang="ru-RU" sz="1400" dirty="0" err="1"/>
              <a:t>Ягорлицькою</a:t>
            </a:r>
            <a:r>
              <a:rPr lang="ru-RU" sz="1400" dirty="0"/>
              <a:t> </a:t>
            </a:r>
            <a:r>
              <a:rPr lang="ru-RU" sz="1400" dirty="0" err="1"/>
              <a:t>затокою</a:t>
            </a:r>
            <a:r>
              <a:rPr lang="ru-RU" sz="1400" dirty="0"/>
              <a:t> </a:t>
            </a:r>
            <a:r>
              <a:rPr lang="ru-RU" sz="1400" dirty="0" err="1"/>
              <a:t>Чорного</a:t>
            </a:r>
            <a:r>
              <a:rPr lang="ru-RU" sz="1400" dirty="0"/>
              <a:t> моря. </a:t>
            </a:r>
            <a:r>
              <a:rPr lang="ru-RU" sz="1400" dirty="0" err="1"/>
              <a:t>Довжина</a:t>
            </a:r>
            <a:r>
              <a:rPr lang="ru-RU" sz="1400" dirty="0"/>
              <a:t> — </a:t>
            </a:r>
            <a:r>
              <a:rPr lang="ru-RU" sz="1400" dirty="0" err="1"/>
              <a:t>близько</a:t>
            </a:r>
            <a:r>
              <a:rPr lang="ru-RU" sz="1400" dirty="0"/>
              <a:t> 40 км, ширина — 8-10 км. На </a:t>
            </a:r>
            <a:r>
              <a:rPr lang="ru-RU" sz="1400" dirty="0" err="1"/>
              <a:t>півдні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«</a:t>
            </a:r>
            <a:r>
              <a:rPr lang="ru-RU" sz="1400" dirty="0" err="1"/>
              <a:t>Кінбурнською</a:t>
            </a:r>
            <a:r>
              <a:rPr lang="ru-RU" sz="1400" dirty="0"/>
              <a:t> косою» </a:t>
            </a:r>
            <a:r>
              <a:rPr lang="ru-RU" sz="1400" dirty="0" err="1"/>
              <a:t>частіше</a:t>
            </a:r>
            <a:r>
              <a:rPr lang="ru-RU" sz="1400" dirty="0"/>
              <a:t> </a:t>
            </a:r>
            <a:r>
              <a:rPr lang="ru-RU" sz="1400" dirty="0" err="1"/>
              <a:t>називають</a:t>
            </a:r>
            <a:r>
              <a:rPr lang="ru-RU" sz="1400" dirty="0"/>
              <a:t> весь </a:t>
            </a:r>
            <a:r>
              <a:rPr lang="ru-RU" sz="1400" dirty="0" err="1"/>
              <a:t>Кінбурнський</a:t>
            </a:r>
            <a:r>
              <a:rPr lang="ru-RU" sz="1400" dirty="0"/>
              <a:t> </a:t>
            </a:r>
            <a:r>
              <a:rPr lang="ru-RU" sz="1400" dirty="0" err="1"/>
              <a:t>півострів</a:t>
            </a:r>
            <a:r>
              <a:rPr lang="ru-RU" sz="1400" dirty="0" smtClean="0"/>
              <a:t>.</a:t>
            </a:r>
            <a:r>
              <a:rPr lang="ru-RU" sz="1400" dirty="0"/>
              <a:t> Коса є </a:t>
            </a:r>
            <a:r>
              <a:rPr lang="ru-RU" sz="1400" dirty="0" err="1"/>
              <a:t>частиною</a:t>
            </a:r>
            <a:r>
              <a:rPr lang="ru-RU" sz="1400" dirty="0"/>
              <a:t> </a:t>
            </a:r>
            <a:r>
              <a:rPr lang="ru-RU" sz="1400" dirty="0" err="1"/>
              <a:t>Чорноморського</a:t>
            </a:r>
            <a:r>
              <a:rPr lang="ru-RU" sz="1400" dirty="0"/>
              <a:t> </a:t>
            </a:r>
            <a:r>
              <a:rPr lang="ru-RU" sz="1400" dirty="0" err="1"/>
              <a:t>біосферного</a:t>
            </a:r>
            <a:r>
              <a:rPr lang="ru-RU" sz="1400" dirty="0"/>
              <a:t> </a:t>
            </a:r>
            <a:r>
              <a:rPr lang="ru-RU" sz="1400" dirty="0" err="1"/>
              <a:t>заповідника</a:t>
            </a:r>
            <a:r>
              <a:rPr lang="ru-RU" sz="1400" dirty="0"/>
              <a:t>. </a:t>
            </a:r>
            <a:r>
              <a:rPr lang="ru-RU" sz="1400" dirty="0" err="1"/>
              <a:t>Завдяки</a:t>
            </a:r>
            <a:r>
              <a:rPr lang="ru-RU" sz="1400" dirty="0"/>
              <a:t> </a:t>
            </a:r>
            <a:r>
              <a:rPr lang="ru-RU" sz="1400" dirty="0" err="1"/>
              <a:t>своєму</a:t>
            </a:r>
            <a:r>
              <a:rPr lang="ru-RU" sz="1400" dirty="0"/>
              <a:t> </a:t>
            </a:r>
            <a:r>
              <a:rPr lang="ru-RU" sz="1400" dirty="0" err="1"/>
              <a:t>розташуванню</a:t>
            </a:r>
            <a:r>
              <a:rPr lang="ru-RU" sz="1400" dirty="0"/>
              <a:t> — одного боку вона </a:t>
            </a:r>
            <a:r>
              <a:rPr lang="ru-RU" sz="1400" dirty="0" err="1"/>
              <a:t>омивається</a:t>
            </a:r>
            <a:r>
              <a:rPr lang="ru-RU" sz="1400" dirty="0"/>
              <a:t> </a:t>
            </a:r>
            <a:r>
              <a:rPr lang="ru-RU" sz="1400" dirty="0" err="1"/>
              <a:t>морською</a:t>
            </a:r>
            <a:r>
              <a:rPr lang="ru-RU" sz="1400" dirty="0"/>
              <a:t> водою, з </a:t>
            </a:r>
            <a:r>
              <a:rPr lang="ru-RU" sz="1400" dirty="0" err="1"/>
              <a:t>іншого</a:t>
            </a:r>
            <a:r>
              <a:rPr lang="ru-RU" sz="1400" dirty="0"/>
              <a:t> — </a:t>
            </a:r>
            <a:r>
              <a:rPr lang="ru-RU" sz="1400" dirty="0" err="1"/>
              <a:t>прісними</a:t>
            </a:r>
            <a:r>
              <a:rPr lang="ru-RU" sz="1400" dirty="0"/>
              <a:t> водами </a:t>
            </a:r>
            <a:r>
              <a:rPr lang="ru-RU" sz="1400" dirty="0" err="1"/>
              <a:t>Дніпра</a:t>
            </a:r>
            <a:r>
              <a:rPr lang="ru-RU" sz="1400" dirty="0"/>
              <a:t>, — </a:t>
            </a:r>
            <a:r>
              <a:rPr lang="ru-RU" sz="1400" dirty="0" err="1"/>
              <a:t>Кінбурнська</a:t>
            </a:r>
            <a:r>
              <a:rPr lang="ru-RU" sz="1400" dirty="0"/>
              <a:t> коса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свій</a:t>
            </a:r>
            <a:r>
              <a:rPr lang="ru-RU" sz="1400" dirty="0"/>
              <a:t> </a:t>
            </a:r>
            <a:r>
              <a:rPr lang="ru-RU" sz="1400" dirty="0" err="1"/>
              <a:t>неповторний</a:t>
            </a:r>
            <a:r>
              <a:rPr lang="ru-RU" sz="1400" dirty="0"/>
              <a:t> </a:t>
            </a:r>
            <a:r>
              <a:rPr lang="ru-RU" sz="1400" dirty="0" err="1"/>
              <a:t>мікроклімат</a:t>
            </a:r>
            <a:r>
              <a:rPr lang="ru-RU" sz="14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Кінбурнська </a:t>
            </a:r>
            <a:r>
              <a:rPr lang="uk-UA" dirty="0" smtClean="0"/>
              <a:t>коса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05064"/>
            <a:ext cx="6444208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836712"/>
            <a:ext cx="9144000" cy="2718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473"/>
            <a:ext cx="9144000" cy="5411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307848"/>
            <a:ext cx="4681728" cy="624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32856"/>
            <a:ext cx="8033537" cy="1612701"/>
          </a:xfrm>
        </p:spPr>
        <p:txBody>
          <a:bodyPr/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 в </a:t>
            </a:r>
            <a:r>
              <a:rPr lang="ru-RU" sz="1400" dirty="0" err="1"/>
              <a:t>Україні</a:t>
            </a:r>
            <a:r>
              <a:rPr lang="ru-RU" sz="1400" dirty="0"/>
              <a:t>, в межах </a:t>
            </a:r>
            <a:r>
              <a:rPr lang="ru-RU" sz="1400" dirty="0" err="1"/>
              <a:t>Новобузького</a:t>
            </a:r>
            <a:r>
              <a:rPr lang="ru-RU" sz="1400" dirty="0"/>
              <a:t> району 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Площа</a:t>
            </a:r>
            <a:r>
              <a:rPr lang="ru-RU" sz="1400" dirty="0"/>
              <a:t> 3152,7 га. </a:t>
            </a:r>
            <a:r>
              <a:rPr lang="ru-RU" sz="1400" dirty="0" err="1"/>
              <a:t>Створений</a:t>
            </a:r>
            <a:r>
              <a:rPr lang="ru-RU" sz="1400" dirty="0"/>
              <a:t> </a:t>
            </a:r>
            <a:r>
              <a:rPr lang="ru-RU" sz="1400" dirty="0" err="1"/>
              <a:t>рішенням</a:t>
            </a:r>
            <a:r>
              <a:rPr lang="ru-RU" sz="1400" dirty="0"/>
              <a:t> 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обласної</a:t>
            </a:r>
            <a:r>
              <a:rPr lang="ru-RU" sz="1400" dirty="0"/>
              <a:t> ради </a:t>
            </a:r>
            <a:r>
              <a:rPr lang="ru-RU" sz="1400" dirty="0" err="1"/>
              <a:t>від</a:t>
            </a:r>
            <a:r>
              <a:rPr lang="ru-RU" sz="1400" dirty="0"/>
              <a:t> 17 </a:t>
            </a:r>
            <a:r>
              <a:rPr lang="ru-RU" sz="1400" dirty="0" err="1"/>
              <a:t>грудня</a:t>
            </a:r>
            <a:r>
              <a:rPr lang="ru-RU" sz="1400" dirty="0"/>
              <a:t> 2002 р. </a:t>
            </a:r>
            <a:r>
              <a:rPr lang="ru-RU" sz="1400" dirty="0" err="1"/>
              <a:t>Регіональний</a:t>
            </a:r>
            <a:r>
              <a:rPr lang="ru-RU" sz="1400" dirty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 «</a:t>
            </a:r>
            <a:r>
              <a:rPr lang="ru-RU" sz="1400" dirty="0" err="1"/>
              <a:t>Приінгульський</a:t>
            </a:r>
            <a:r>
              <a:rPr lang="ru-RU" sz="1400" dirty="0"/>
              <a:t>» — </a:t>
            </a:r>
            <a:r>
              <a:rPr lang="ru-RU" sz="1400" dirty="0" err="1"/>
              <a:t>складова</a:t>
            </a:r>
            <a:r>
              <a:rPr lang="ru-RU" sz="1400" dirty="0"/>
              <a:t> </a:t>
            </a:r>
            <a:r>
              <a:rPr lang="ru-RU" sz="1400" dirty="0" err="1"/>
              <a:t>частина</a:t>
            </a:r>
            <a:r>
              <a:rPr lang="ru-RU" sz="1400" dirty="0"/>
              <a:t> природно-</a:t>
            </a:r>
            <a:r>
              <a:rPr lang="ru-RU" sz="1400" dirty="0" err="1"/>
              <a:t>заповідного</a:t>
            </a:r>
            <a:r>
              <a:rPr lang="ru-RU" sz="1400" dirty="0"/>
              <a:t> фонду </a:t>
            </a:r>
            <a:r>
              <a:rPr lang="ru-RU" sz="1400" dirty="0" err="1"/>
              <a:t>України</a:t>
            </a:r>
            <a:r>
              <a:rPr lang="ru-RU" sz="1400" dirty="0" smtClean="0"/>
              <a:t>.</a:t>
            </a:r>
            <a:r>
              <a:rPr lang="ru-RU" sz="1400" dirty="0"/>
              <a:t> Парк </a:t>
            </a:r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ділянці</a:t>
            </a:r>
            <a:r>
              <a:rPr lang="ru-RU" sz="1400" dirty="0"/>
              <a:t> </a:t>
            </a:r>
            <a:r>
              <a:rPr lang="ru-RU" sz="1400" dirty="0" err="1"/>
              <a:t>долини</a:t>
            </a:r>
            <a:r>
              <a:rPr lang="ru-RU" sz="1400" dirty="0"/>
              <a:t> </a:t>
            </a:r>
            <a:r>
              <a:rPr lang="ru-RU" sz="1400" dirty="0" err="1"/>
              <a:t>річки</a:t>
            </a:r>
            <a:r>
              <a:rPr lang="ru-RU" sz="1400" dirty="0"/>
              <a:t> </a:t>
            </a:r>
            <a:r>
              <a:rPr lang="ru-RU" sz="1400" dirty="0" err="1" smtClean="0"/>
              <a:t>Інгул</a:t>
            </a:r>
            <a:r>
              <a:rPr lang="ru-RU" sz="1400" dirty="0" smtClean="0"/>
              <a:t>, </a:t>
            </a:r>
            <a:r>
              <a:rPr lang="ru-RU" sz="1400" dirty="0" err="1"/>
              <a:t>неподалік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 </a:t>
            </a:r>
            <a:r>
              <a:rPr lang="ru-RU" sz="1400" dirty="0" err="1"/>
              <a:t>Новий</a:t>
            </a:r>
            <a:r>
              <a:rPr lang="ru-RU" sz="1400" dirty="0"/>
              <a:t> </a:t>
            </a:r>
            <a:r>
              <a:rPr lang="ru-RU" sz="1400" dirty="0" smtClean="0"/>
              <a:t>Буг.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парку до </a:t>
            </a:r>
            <a:r>
              <a:rPr lang="ru-RU" sz="1400" dirty="0" err="1"/>
              <a:t>міста</a:t>
            </a:r>
            <a:r>
              <a:rPr lang="ru-RU" sz="1400" dirty="0"/>
              <a:t> </a:t>
            </a:r>
            <a:r>
              <a:rPr lang="ru-RU" sz="1400" dirty="0" err="1"/>
              <a:t>Миколаєва</a:t>
            </a:r>
            <a:r>
              <a:rPr lang="ru-RU" sz="1400" dirty="0"/>
              <a:t> — 95 км, до Кривого Рогу — 80 км, </a:t>
            </a:r>
            <a:r>
              <a:rPr lang="ru-RU" sz="1400" dirty="0" smtClean="0"/>
              <a:t>до </a:t>
            </a:r>
            <a:r>
              <a:rPr lang="ru-RU" sz="1400" dirty="0" err="1" smtClean="0"/>
              <a:t>Кіровограда</a:t>
            </a:r>
            <a:r>
              <a:rPr lang="ru-RU" sz="1400" dirty="0"/>
              <a:t> — 85 км.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37249" cy="1054250"/>
          </a:xfrm>
        </p:spPr>
        <p:txBody>
          <a:bodyPr/>
          <a:lstStyle/>
          <a:p>
            <a:r>
              <a:rPr lang="uk-UA" dirty="0"/>
              <a:t>Регіональний ландшафтний парк «Приінгульський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01552"/>
            <a:ext cx="5904706" cy="340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2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" y="676656"/>
            <a:ext cx="7196328" cy="5504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908720"/>
            <a:ext cx="225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Гранітні</a:t>
            </a:r>
            <a:r>
              <a:rPr lang="ru-RU" dirty="0"/>
              <a:t> </a:t>
            </a:r>
            <a:r>
              <a:rPr lang="ru-RU" dirty="0" err="1"/>
              <a:t>відслонення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1093386"/>
            <a:ext cx="354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Гребля </a:t>
            </a:r>
            <a:r>
              <a:rPr lang="ru-RU" dirty="0" err="1"/>
              <a:t>Софіївського</a:t>
            </a:r>
            <a:r>
              <a:rPr lang="ru-RU" dirty="0"/>
              <a:t> </a:t>
            </a:r>
            <a:r>
              <a:rPr lang="ru-RU" dirty="0" err="1"/>
              <a:t>водосховища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176" y="908720"/>
            <a:ext cx="260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Софіївське</a:t>
            </a:r>
            <a:r>
              <a:rPr lang="ru-RU" dirty="0"/>
              <a:t> </a:t>
            </a:r>
            <a:r>
              <a:rPr lang="ru-RU" dirty="0" err="1"/>
              <a:t>водосховище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4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248347"/>
            <a:ext cx="8208912" cy="964629"/>
          </a:xfrm>
        </p:spPr>
        <p:txBody>
          <a:bodyPr>
            <a:norm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 на </a:t>
            </a:r>
            <a:r>
              <a:rPr lang="ru-RU" sz="1400" dirty="0" err="1"/>
              <a:t>східному</a:t>
            </a:r>
            <a:r>
              <a:rPr lang="ru-RU" sz="1400" dirty="0"/>
              <a:t> </a:t>
            </a:r>
            <a:r>
              <a:rPr lang="ru-RU" sz="1400" dirty="0" err="1"/>
              <a:t>узбережжі</a:t>
            </a:r>
            <a:r>
              <a:rPr lang="ru-RU" sz="1400" dirty="0"/>
              <a:t> </a:t>
            </a:r>
            <a:r>
              <a:rPr lang="ru-RU" sz="1400" dirty="0" err="1"/>
              <a:t>Тилігульського</a:t>
            </a:r>
            <a:r>
              <a:rPr lang="ru-RU" sz="1400" dirty="0"/>
              <a:t> лиману і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акваторії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в </a:t>
            </a:r>
            <a:r>
              <a:rPr lang="ru-RU" sz="1400" dirty="0" err="1"/>
              <a:t>Березанському</a:t>
            </a:r>
            <a:r>
              <a:rPr lang="ru-RU" sz="1400" dirty="0"/>
              <a:t> </a:t>
            </a:r>
            <a:r>
              <a:rPr lang="ru-RU" sz="1400" dirty="0" err="1"/>
              <a:t>районі</a:t>
            </a:r>
            <a:r>
              <a:rPr lang="ru-RU" sz="1400" dirty="0"/>
              <a:t> </a:t>
            </a:r>
            <a:r>
              <a:rPr lang="ru-RU" sz="1400" dirty="0" err="1"/>
              <a:t>Миколаївської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 </a:t>
            </a:r>
            <a:r>
              <a:rPr lang="ru-RU" sz="1400" dirty="0" err="1"/>
              <a:t>Площа</a:t>
            </a:r>
            <a:r>
              <a:rPr lang="ru-RU" sz="1400" dirty="0"/>
              <a:t> парку — 8195,4 га. Парк створено в1995 </a:t>
            </a:r>
            <a:r>
              <a:rPr lang="ru-RU" sz="1400" dirty="0" err="1"/>
              <a:t>році</a:t>
            </a:r>
            <a:r>
              <a:rPr lang="ru-RU" sz="14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1054250"/>
          </a:xfrm>
        </p:spPr>
        <p:txBody>
          <a:bodyPr/>
          <a:lstStyle/>
          <a:p>
            <a:r>
              <a:rPr lang="uk-UA" dirty="0"/>
              <a:t>Регіональний ландшафтний парк «Тилігульський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49512"/>
            <a:ext cx="5238750" cy="3495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9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19" cy="3877815"/>
          </a:xfrm>
        </p:spPr>
        <p:txBody>
          <a:bodyPr>
            <a:normAutofit/>
          </a:bodyPr>
          <a:lstStyle/>
          <a:p>
            <a:r>
              <a:rPr lang="ru-RU" sz="1400" dirty="0" err="1"/>
              <a:t>О</a:t>
            </a:r>
            <a:r>
              <a:rPr lang="ru-RU" sz="1400" dirty="0" err="1" smtClean="0"/>
              <a:t>б'єкт</a:t>
            </a:r>
            <a:r>
              <a:rPr lang="ru-RU" sz="1400" dirty="0" smtClean="0"/>
              <a:t> </a:t>
            </a:r>
            <a:r>
              <a:rPr lang="ru-RU" sz="1400" dirty="0"/>
              <a:t>природно-</a:t>
            </a:r>
            <a:r>
              <a:rPr lang="ru-RU" sz="1400" dirty="0" err="1"/>
              <a:t>заповідного</a:t>
            </a:r>
            <a:r>
              <a:rPr lang="ru-RU" sz="1400" dirty="0"/>
              <a:t> фонду, </a:t>
            </a:r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err="1"/>
              <a:t>північно-східній</a:t>
            </a:r>
            <a:r>
              <a:rPr lang="ru-RU" sz="1400" dirty="0"/>
              <a:t> </a:t>
            </a:r>
            <a:r>
              <a:rPr lang="ru-RU" sz="1400" dirty="0" err="1"/>
              <a:t>частині</a:t>
            </a:r>
            <a:r>
              <a:rPr lang="ru-RU" sz="1400" dirty="0"/>
              <a:t> </a:t>
            </a:r>
            <a:r>
              <a:rPr lang="ru-RU" sz="1400" dirty="0" err="1"/>
              <a:t>Полтавської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 в </a:t>
            </a:r>
            <a:r>
              <a:rPr lang="ru-RU" sz="1400" dirty="0" err="1"/>
              <a:t>Диканському</a:t>
            </a:r>
            <a:r>
              <a:rPr lang="ru-RU" sz="1400" dirty="0"/>
              <a:t> </a:t>
            </a:r>
            <a:r>
              <a:rPr lang="ru-RU" sz="1400" dirty="0" err="1"/>
              <a:t>районі</a:t>
            </a:r>
            <a:r>
              <a:rPr lang="ru-RU" sz="1400" dirty="0"/>
              <a:t> </a:t>
            </a:r>
            <a:r>
              <a:rPr lang="ru-RU" sz="1400" dirty="0" err="1"/>
              <a:t>між</a:t>
            </a:r>
            <a:r>
              <a:rPr lang="ru-RU" sz="1400" dirty="0"/>
              <a:t> селищем Диканька та р. </a:t>
            </a:r>
            <a:r>
              <a:rPr lang="ru-RU" sz="1400" dirty="0" err="1"/>
              <a:t>Ворскла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 </a:t>
            </a:r>
            <a:r>
              <a:rPr lang="ru-RU" sz="1400" dirty="0" err="1"/>
              <a:t>Диканського</a:t>
            </a:r>
            <a:r>
              <a:rPr lang="ru-RU" sz="1400" dirty="0"/>
              <a:t> </a:t>
            </a:r>
            <a:r>
              <a:rPr lang="ru-RU" sz="1400" dirty="0" smtClean="0"/>
              <a:t>району. </a:t>
            </a:r>
            <a:r>
              <a:rPr lang="ru-RU" sz="1400" dirty="0" err="1" smtClean="0"/>
              <a:t>Заснований</a:t>
            </a:r>
            <a:r>
              <a:rPr lang="ru-RU" sz="1400" dirty="0" smtClean="0"/>
              <a:t> у 1994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.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11945</a:t>
            </a:r>
            <a:r>
              <a:rPr lang="ru-RU" sz="1400" dirty="0"/>
              <a:t> </a:t>
            </a:r>
            <a:r>
              <a:rPr lang="ru-RU" sz="1400" dirty="0" smtClean="0"/>
              <a:t>га.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054250"/>
          </a:xfrm>
        </p:spPr>
        <p:txBody>
          <a:bodyPr/>
          <a:lstStyle/>
          <a:p>
            <a:r>
              <a:rPr lang="uk-UA" dirty="0"/>
              <a:t>Регіональний ландшафтний парк «Диканський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5220072" cy="3717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1618" y="3068960"/>
            <a:ext cx="301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Миколаївська</a:t>
            </a:r>
            <a:r>
              <a:rPr lang="ru-RU" sz="1400" dirty="0"/>
              <a:t> </a:t>
            </a:r>
            <a:r>
              <a:rPr lang="ru-RU" sz="1400" dirty="0" err="1"/>
              <a:t>церква</a:t>
            </a:r>
            <a:r>
              <a:rPr lang="ru-RU" sz="1400" dirty="0"/>
              <a:t> у </a:t>
            </a:r>
            <a:r>
              <a:rPr lang="ru-RU" sz="1400" dirty="0" err="1"/>
              <a:t>смт</a:t>
            </a:r>
            <a:r>
              <a:rPr lang="ru-RU" sz="1400" dirty="0"/>
              <a:t> Диканька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51784"/>
            <a:ext cx="333375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346" y="3943336"/>
            <a:ext cx="1700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Тріумфальні</a:t>
            </a:r>
            <a:r>
              <a:rPr lang="ru-RU" sz="1400" dirty="0"/>
              <a:t> ворота</a:t>
            </a:r>
          </a:p>
        </p:txBody>
      </p:sp>
    </p:spTree>
    <p:extLst>
      <p:ext uri="{BB962C8B-B14F-4D97-AF65-F5344CB8AC3E}">
        <p14:creationId xmlns:p14="http://schemas.microsoft.com/office/powerpoint/2010/main" val="26040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6216" y="188640"/>
            <a:ext cx="261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Дзвіниця</a:t>
            </a:r>
            <a:r>
              <a:rPr lang="ru-RU" sz="1400" dirty="0"/>
              <a:t> </a:t>
            </a:r>
            <a:r>
              <a:rPr lang="ru-RU" sz="1400" dirty="0" err="1"/>
              <a:t>Миколаївської</a:t>
            </a:r>
            <a:r>
              <a:rPr lang="ru-RU" sz="1400" dirty="0"/>
              <a:t> церкви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9100" cy="635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4914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558"/>
            <a:ext cx="9144000" cy="3663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2599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6176" y="340842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Фесенкові</a:t>
            </a:r>
            <a:r>
              <a:rPr lang="ru-RU" dirty="0"/>
              <a:t> Горби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40466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Парасоцький</a:t>
            </a:r>
            <a:r>
              <a:rPr lang="ru-RU" dirty="0"/>
              <a:t> </a:t>
            </a:r>
            <a:r>
              <a:rPr lang="ru-RU" dirty="0" err="1"/>
              <a:t>ліс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404664"/>
            <a:ext cx="196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Кочубеївські</a:t>
            </a:r>
            <a:r>
              <a:rPr lang="ru-RU" dirty="0"/>
              <a:t> дуби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188640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Свято-</a:t>
            </a:r>
            <a:r>
              <a:rPr lang="ru-RU" dirty="0" err="1"/>
              <a:t>Троїцька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, </a:t>
            </a:r>
            <a:r>
              <a:rPr lang="ru-RU" dirty="0" err="1"/>
              <a:t>Великі</a:t>
            </a:r>
            <a:r>
              <a:rPr lang="ru-RU" dirty="0"/>
              <a:t> Будища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0266" y="6381328"/>
            <a:ext cx="330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Миколаївська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, Диканька</a:t>
            </a:r>
          </a:p>
        </p:txBody>
      </p:sp>
    </p:spTree>
    <p:extLst>
      <p:ext uri="{BB962C8B-B14F-4D97-AF65-F5344CB8AC3E}">
        <p14:creationId xmlns:p14="http://schemas.microsoft.com/office/powerpoint/2010/main" val="264906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636912"/>
            <a:ext cx="2880319" cy="3489250"/>
          </a:xfrm>
        </p:spPr>
        <p:txBody>
          <a:bodyPr/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парк, </a:t>
            </a:r>
            <a:r>
              <a:rPr lang="ru-RU" sz="1400" dirty="0" err="1"/>
              <a:t>об'єкт</a:t>
            </a:r>
            <a:r>
              <a:rPr lang="ru-RU" sz="1400" dirty="0"/>
              <a:t> природно-</a:t>
            </a:r>
            <a:r>
              <a:rPr lang="ru-RU" sz="1400" dirty="0" err="1"/>
              <a:t>заповідного</a:t>
            </a:r>
            <a:r>
              <a:rPr lang="ru-RU" sz="1400" dirty="0"/>
              <a:t> фонду </a:t>
            </a:r>
            <a:r>
              <a:rPr lang="ru-RU" sz="1400" dirty="0" err="1"/>
              <a:t>України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Площа</a:t>
            </a:r>
            <a:r>
              <a:rPr lang="ru-RU" sz="1400" dirty="0"/>
              <a:t> 19837 га. </a:t>
            </a:r>
            <a:r>
              <a:rPr lang="ru-RU" sz="1400" dirty="0" err="1"/>
              <a:t>Створений</a:t>
            </a:r>
            <a:r>
              <a:rPr lang="ru-RU" sz="1400" dirty="0"/>
              <a:t> </a:t>
            </a:r>
            <a:r>
              <a:rPr lang="ru-RU" sz="1400" dirty="0" err="1"/>
              <a:t>згідно</a:t>
            </a:r>
            <a:r>
              <a:rPr lang="ru-RU" sz="1400" dirty="0"/>
              <a:t> з </a:t>
            </a:r>
            <a:r>
              <a:rPr lang="ru-RU" sz="1400" dirty="0" err="1"/>
              <a:t>рішенням</a:t>
            </a:r>
            <a:r>
              <a:rPr lang="ru-RU" sz="1400" dirty="0"/>
              <a:t> </a:t>
            </a:r>
            <a:r>
              <a:rPr lang="ru-RU" sz="1400" dirty="0" err="1"/>
              <a:t>Рівненської</a:t>
            </a:r>
            <a:r>
              <a:rPr lang="ru-RU" sz="1400" dirty="0"/>
              <a:t> </a:t>
            </a:r>
            <a:r>
              <a:rPr lang="ru-RU" sz="1400" dirty="0" err="1"/>
              <a:t>обласної</a:t>
            </a:r>
            <a:r>
              <a:rPr lang="ru-RU" sz="1400" dirty="0"/>
              <a:t> ради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smtClean="0"/>
              <a:t>28.02.2002.</a:t>
            </a:r>
            <a:endParaRPr lang="ru-RU" sz="1400" dirty="0"/>
          </a:p>
          <a:p>
            <a:r>
              <a:rPr lang="ru-RU" sz="1400" dirty="0" err="1"/>
              <a:t>Розташований</a:t>
            </a:r>
            <a:r>
              <a:rPr lang="ru-RU" sz="1400" dirty="0"/>
              <a:t> у </a:t>
            </a:r>
            <a:r>
              <a:rPr lang="ru-RU" sz="1400" dirty="0" err="1"/>
              <a:t>Рівненській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, на </a:t>
            </a:r>
            <a:r>
              <a:rPr lang="ru-RU" sz="1400" dirty="0" err="1"/>
              <a:t>території</a:t>
            </a:r>
            <a:r>
              <a:rPr lang="ru-RU" sz="1400" dirty="0"/>
              <a:t> </a:t>
            </a:r>
            <a:r>
              <a:rPr lang="ru-RU" sz="1400" dirty="0" err="1"/>
              <a:t>Здолбунівського</a:t>
            </a:r>
            <a:r>
              <a:rPr lang="ru-RU" sz="1400" dirty="0"/>
              <a:t> </a:t>
            </a:r>
            <a:r>
              <a:rPr lang="ru-RU" sz="1400" dirty="0" smtClean="0"/>
              <a:t>району.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54250"/>
          </a:xfrm>
        </p:spPr>
        <p:txBody>
          <a:bodyPr/>
          <a:lstStyle/>
          <a:p>
            <a:r>
              <a:rPr lang="uk-UA" sz="4800" dirty="0"/>
              <a:t>Дермансько-Мостівський регіональний ландшафтний </a:t>
            </a:r>
            <a:r>
              <a:rPr lang="uk-UA" sz="4800" dirty="0" smtClean="0"/>
              <a:t>парк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20888"/>
            <a:ext cx="4762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188640"/>
            <a:ext cx="7756263" cy="1054250"/>
          </a:xfrm>
        </p:spPr>
        <p:txBody>
          <a:bodyPr>
            <a:noAutofit/>
          </a:bodyPr>
          <a:lstStyle/>
          <a:p>
            <a:r>
              <a:rPr lang="uk-UA" sz="4400" dirty="0"/>
              <a:t>Регіональний ландшафтний парк «Дністер</a:t>
            </a:r>
            <a:r>
              <a:rPr lang="uk-UA" sz="4400" dirty="0" smtClean="0"/>
              <a:t>»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1" y="614596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Розташований</a:t>
            </a:r>
            <a:r>
              <a:rPr lang="ru-RU" sz="1400" dirty="0"/>
              <a:t> на </a:t>
            </a:r>
            <a:r>
              <a:rPr lang="ru-RU" sz="1400" dirty="0" err="1"/>
              <a:t>території</a:t>
            </a:r>
            <a:r>
              <a:rPr lang="ru-RU" sz="1400" dirty="0"/>
              <a:t> </a:t>
            </a:r>
            <a:r>
              <a:rPr lang="ru-RU" sz="1400" dirty="0" err="1"/>
              <a:t>Могилів-Подільського</a:t>
            </a:r>
            <a:r>
              <a:rPr lang="ru-RU" sz="1400" dirty="0"/>
              <a:t> та </a:t>
            </a:r>
            <a:r>
              <a:rPr lang="ru-RU" sz="1400" dirty="0" err="1"/>
              <a:t>Ямпільського</a:t>
            </a:r>
            <a:r>
              <a:rPr lang="ru-RU" sz="1400" dirty="0"/>
              <a:t> </a:t>
            </a:r>
            <a:r>
              <a:rPr lang="ru-RU" sz="1400" dirty="0" err="1"/>
              <a:t>районів</a:t>
            </a:r>
            <a:r>
              <a:rPr lang="ru-RU" sz="1400" dirty="0"/>
              <a:t> </a:t>
            </a:r>
            <a:r>
              <a:rPr lang="ru-RU" sz="1400" dirty="0" err="1"/>
              <a:t>Вінницької</a:t>
            </a:r>
            <a:r>
              <a:rPr lang="ru-RU" sz="1400" dirty="0"/>
              <a:t> </a:t>
            </a:r>
            <a:r>
              <a:rPr lang="ru-RU" sz="1400" dirty="0" err="1" smtClean="0"/>
              <a:t>області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Створений</a:t>
            </a:r>
            <a:r>
              <a:rPr lang="ru-RU" sz="1400" dirty="0"/>
              <a:t> у 2009 р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Площа</a:t>
            </a:r>
            <a:r>
              <a:rPr lang="ru-RU" sz="1400" dirty="0"/>
              <a:t> 6700 га.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47900"/>
            <a:ext cx="6912768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70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2708920"/>
            <a:ext cx="3152672" cy="3417242"/>
          </a:xfrm>
        </p:spPr>
        <p:txBody>
          <a:bodyPr>
            <a:normAutofit/>
          </a:bodyPr>
          <a:lstStyle/>
          <a:p>
            <a:r>
              <a:rPr lang="ru-RU" sz="1400" dirty="0" err="1"/>
              <a:t>П</a:t>
            </a:r>
            <a:r>
              <a:rPr lang="ru-RU" sz="1400" dirty="0" err="1" smtClean="0"/>
              <a:t>риродоохоронна</a:t>
            </a:r>
            <a:r>
              <a:rPr lang="ru-RU" sz="1400" dirty="0" smtClean="0"/>
              <a:t> </a:t>
            </a:r>
            <a:r>
              <a:rPr lang="ru-RU" sz="1400" dirty="0" err="1"/>
              <a:t>територія</a:t>
            </a:r>
            <a:r>
              <a:rPr lang="ru-RU" sz="1400" dirty="0"/>
              <a:t> в </a:t>
            </a:r>
            <a:r>
              <a:rPr lang="ru-RU" sz="1400" dirty="0" err="1"/>
              <a:t>Березнівському</a:t>
            </a:r>
            <a:r>
              <a:rPr lang="ru-RU" sz="1400" dirty="0"/>
              <a:t> </a:t>
            </a:r>
            <a:r>
              <a:rPr lang="ru-RU" sz="1400" dirty="0" err="1"/>
              <a:t>районі</a:t>
            </a:r>
            <a:r>
              <a:rPr lang="ru-RU" sz="1400" dirty="0"/>
              <a:t> </a:t>
            </a:r>
            <a:r>
              <a:rPr lang="ru-RU" sz="1400" dirty="0" err="1"/>
              <a:t>Рівненської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err="1"/>
              <a:t>долині</a:t>
            </a:r>
            <a:r>
              <a:rPr lang="ru-RU" sz="1400" dirty="0"/>
              <a:t> </a:t>
            </a:r>
            <a:r>
              <a:rPr lang="ru-RU" sz="1400" dirty="0" err="1"/>
              <a:t>річки</a:t>
            </a:r>
            <a:r>
              <a:rPr lang="ru-RU" sz="1400" dirty="0"/>
              <a:t> </a:t>
            </a:r>
            <a:r>
              <a:rPr lang="ru-RU" sz="1400" dirty="0" err="1"/>
              <a:t>Случ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Землі</a:t>
            </a:r>
            <a:r>
              <a:rPr lang="ru-RU" sz="1400" dirty="0"/>
              <a:t> парку </a:t>
            </a:r>
            <a:r>
              <a:rPr lang="ru-RU" sz="1400" dirty="0" err="1"/>
              <a:t>займають</a:t>
            </a:r>
            <a:r>
              <a:rPr lang="ru-RU" sz="1400" dirty="0"/>
              <a:t> </a:t>
            </a:r>
            <a:r>
              <a:rPr lang="ru-RU" sz="1400" dirty="0" err="1"/>
              <a:t>площу</a:t>
            </a:r>
            <a:r>
              <a:rPr lang="ru-RU" sz="1400" dirty="0"/>
              <a:t> 17000 га. </a:t>
            </a:r>
            <a:r>
              <a:rPr lang="ru-RU" sz="1400" dirty="0" err="1"/>
              <a:t>Створений</a:t>
            </a:r>
            <a:r>
              <a:rPr lang="ru-RU" sz="1400" dirty="0"/>
              <a:t> у 2000 </a:t>
            </a:r>
            <a:r>
              <a:rPr lang="ru-RU" sz="1400" dirty="0" err="1"/>
              <a:t>році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На </a:t>
            </a:r>
            <a:r>
              <a:rPr lang="ru-RU" sz="1400" dirty="0" err="1"/>
              <a:t>території</a:t>
            </a:r>
            <a:r>
              <a:rPr lang="ru-RU" sz="1400" dirty="0"/>
              <a:t> парку </a:t>
            </a:r>
            <a:r>
              <a:rPr lang="ru-RU" sz="1400" dirty="0" err="1"/>
              <a:t>розташований</a:t>
            </a:r>
            <a:r>
              <a:rPr lang="ru-RU" sz="1400" dirty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заказник </a:t>
            </a:r>
            <a:r>
              <a:rPr lang="ru-RU" sz="1400" dirty="0" err="1"/>
              <a:t>місцевого</a:t>
            </a:r>
            <a:r>
              <a:rPr lang="ru-RU" sz="1400" dirty="0"/>
              <a:t> </a:t>
            </a:r>
            <a:r>
              <a:rPr lang="ru-RU" sz="1400" dirty="0" err="1"/>
              <a:t>значення</a:t>
            </a:r>
            <a:r>
              <a:rPr lang="ru-RU" sz="1400" dirty="0"/>
              <a:t> — «</a:t>
            </a:r>
            <a:r>
              <a:rPr lang="ru-RU" sz="1400" dirty="0" err="1"/>
              <a:t>Соколині</a:t>
            </a:r>
            <a:r>
              <a:rPr lang="ru-RU" sz="1400" dirty="0"/>
              <a:t> Гори</a:t>
            </a:r>
            <a:r>
              <a:rPr lang="ru-RU" sz="1400" dirty="0" smtClean="0"/>
              <a:t>».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1054250"/>
          </a:xfrm>
        </p:spPr>
        <p:txBody>
          <a:bodyPr/>
          <a:lstStyle/>
          <a:p>
            <a:r>
              <a:rPr lang="uk-UA" sz="4800" dirty="0"/>
              <a:t>Надслучанський регіональний ландшафтний </a:t>
            </a:r>
            <a:r>
              <a:rPr lang="uk-UA" sz="4800" dirty="0" smtClean="0"/>
              <a:t>парк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10812"/>
            <a:ext cx="4654624" cy="34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1255" y="2492896"/>
            <a:ext cx="3008657" cy="3877815"/>
          </a:xfrm>
        </p:spPr>
        <p:txBody>
          <a:bodyPr>
            <a:normAutofit/>
          </a:bodyPr>
          <a:lstStyle/>
          <a:p>
            <a:r>
              <a:rPr lang="ru-RU" sz="1400" dirty="0" err="1"/>
              <a:t>П</a:t>
            </a:r>
            <a:r>
              <a:rPr lang="ru-RU" sz="1400" dirty="0" err="1" smtClean="0"/>
              <a:t>ам'ятка</a:t>
            </a:r>
            <a:r>
              <a:rPr lang="ru-RU" sz="1400" dirty="0" smtClean="0"/>
              <a:t> </a:t>
            </a:r>
            <a:r>
              <a:rPr lang="ru-RU" sz="1400" dirty="0"/>
              <a:t>садово-паркового </a:t>
            </a:r>
            <a:r>
              <a:rPr lang="ru-RU" sz="1400" dirty="0" err="1"/>
              <a:t>мистецтва</a:t>
            </a:r>
            <a:r>
              <a:rPr lang="ru-RU" sz="1400" dirty="0"/>
              <a:t> державного </a:t>
            </a:r>
            <a:r>
              <a:rPr lang="ru-RU" sz="1400" dirty="0" err="1"/>
              <a:t>значення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err="1"/>
              <a:t>селі</a:t>
            </a:r>
            <a:r>
              <a:rPr lang="ru-RU" sz="1400" dirty="0"/>
              <a:t> </a:t>
            </a:r>
            <a:r>
              <a:rPr lang="ru-RU" sz="1400" dirty="0" err="1"/>
              <a:t>Більче</a:t>
            </a:r>
            <a:r>
              <a:rPr lang="ru-RU" sz="1400" dirty="0"/>
              <a:t>-Золоте </a:t>
            </a:r>
            <a:r>
              <a:rPr lang="ru-RU" sz="1400" dirty="0" err="1"/>
              <a:t>Борщівського</a:t>
            </a:r>
            <a:r>
              <a:rPr lang="ru-RU" sz="1400" dirty="0"/>
              <a:t> </a:t>
            </a:r>
            <a:r>
              <a:rPr lang="ru-RU" sz="1400" dirty="0" smtClean="0"/>
              <a:t>району </a:t>
            </a:r>
            <a:r>
              <a:rPr lang="ru-RU" sz="1400" dirty="0" err="1" smtClean="0"/>
              <a:t>Тернопільської</a:t>
            </a:r>
            <a:r>
              <a:rPr lang="ru-RU" sz="1400" dirty="0" smtClean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Площа</a:t>
            </a:r>
            <a:r>
              <a:rPr lang="ru-RU" sz="1400" dirty="0"/>
              <a:t> парку — 11 га</a:t>
            </a:r>
            <a:r>
              <a:rPr lang="ru-RU" sz="1400" dirty="0" smtClean="0"/>
              <a:t>.</a:t>
            </a:r>
            <a:r>
              <a:rPr lang="ru-RU" sz="1400" dirty="0"/>
              <a:t> Парк разом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палацом</a:t>
            </a:r>
            <a:r>
              <a:rPr lang="ru-RU" sz="1400" dirty="0"/>
              <a:t> </a:t>
            </a:r>
            <a:r>
              <a:rPr lang="ru-RU" sz="1400" dirty="0" err="1"/>
              <a:t>закладений</a:t>
            </a:r>
            <a:r>
              <a:rPr lang="ru-RU" sz="1400" dirty="0"/>
              <a:t> на початку 19 </a:t>
            </a:r>
            <a:r>
              <a:rPr lang="ru-RU" sz="1400" dirty="0" err="1"/>
              <a:t>століття</a:t>
            </a:r>
            <a:r>
              <a:rPr lang="ru-RU" sz="1400" dirty="0"/>
              <a:t> (</a:t>
            </a:r>
            <a:r>
              <a:rPr lang="ru-RU" sz="1400" dirty="0" err="1"/>
              <a:t>під</a:t>
            </a:r>
            <a:r>
              <a:rPr lang="ru-RU" sz="1400" dirty="0"/>
              <a:t> час </a:t>
            </a:r>
            <a:r>
              <a:rPr lang="ru-RU" sz="1400" dirty="0" err="1"/>
              <a:t>Другої</a:t>
            </a:r>
            <a:r>
              <a:rPr lang="ru-RU" sz="1400" dirty="0"/>
              <a:t> </a:t>
            </a:r>
            <a:r>
              <a:rPr lang="ru-RU" sz="1400" dirty="0" err="1"/>
              <a:t>світової</a:t>
            </a:r>
            <a:r>
              <a:rPr lang="ru-RU" sz="1400" dirty="0"/>
              <a:t> </a:t>
            </a:r>
            <a:r>
              <a:rPr lang="ru-RU" sz="1400" dirty="0" err="1"/>
              <a:t>війни</a:t>
            </a:r>
            <a:r>
              <a:rPr lang="ru-RU" sz="1400" dirty="0"/>
              <a:t> палац </a:t>
            </a:r>
            <a:r>
              <a:rPr lang="ru-RU" sz="1400" dirty="0" err="1"/>
              <a:t>зруйнований</a:t>
            </a:r>
            <a:r>
              <a:rPr lang="ru-RU" sz="1400" dirty="0"/>
              <a:t>); у </a:t>
            </a:r>
            <a:r>
              <a:rPr lang="ru-RU" sz="1400" dirty="0" smtClean="0"/>
              <a:t>1839</a:t>
            </a:r>
            <a:r>
              <a:rPr lang="ru-RU" sz="1400" dirty="0"/>
              <a:t>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 </a:t>
            </a:r>
            <a:r>
              <a:rPr lang="ru-RU" sz="1400" dirty="0" err="1"/>
              <a:t>побудований</a:t>
            </a:r>
            <a:r>
              <a:rPr lang="ru-RU" sz="1400" dirty="0"/>
              <a:t> </a:t>
            </a:r>
            <a:r>
              <a:rPr lang="ru-RU" sz="1400" dirty="0" err="1"/>
              <a:t>костьол</a:t>
            </a:r>
            <a:r>
              <a:rPr lang="ru-RU" sz="1400" dirty="0"/>
              <a:t> з </a:t>
            </a:r>
            <a:r>
              <a:rPr lang="ru-RU" sz="1400" dirty="0" err="1"/>
              <a:t>усипальницею</a:t>
            </a:r>
            <a:r>
              <a:rPr lang="ru-RU" sz="1400" dirty="0"/>
              <a:t>.</a:t>
            </a:r>
          </a:p>
          <a:p>
            <a:r>
              <a:rPr lang="ru-RU" sz="1400" dirty="0"/>
              <a:t>Парк створено у ландшафтному </a:t>
            </a:r>
            <a:r>
              <a:rPr lang="ru-RU" sz="1400" dirty="0" err="1" smtClean="0"/>
              <a:t>стилі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1054250"/>
          </a:xfrm>
        </p:spPr>
        <p:txBody>
          <a:bodyPr/>
          <a:lstStyle/>
          <a:p>
            <a:r>
              <a:rPr lang="uk-UA" dirty="0"/>
              <a:t>Більче-Золотецький </a:t>
            </a:r>
            <a:r>
              <a:rPr lang="uk-UA" dirty="0" smtClean="0"/>
              <a:t>парк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6" y="2348880"/>
            <a:ext cx="5715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6237312"/>
            <a:ext cx="8640959" cy="464914"/>
          </a:xfrm>
        </p:spPr>
        <p:txBody>
          <a:bodyPr>
            <a:normAutofit fontScale="92500"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 в </a:t>
            </a:r>
            <a:r>
              <a:rPr lang="ru-RU" sz="1400" dirty="0" err="1"/>
              <a:t>Україні</a:t>
            </a:r>
            <a:r>
              <a:rPr lang="ru-RU" sz="1400" dirty="0"/>
              <a:t>. </a:t>
            </a:r>
            <a:r>
              <a:rPr lang="ru-RU" sz="1400" dirty="0" err="1"/>
              <a:t>Розташований</a:t>
            </a:r>
            <a:r>
              <a:rPr lang="ru-RU" sz="1400" dirty="0"/>
              <a:t> у </a:t>
            </a:r>
            <a:r>
              <a:rPr lang="ru-RU" sz="1400" dirty="0" err="1"/>
              <a:t>місті</a:t>
            </a:r>
            <a:r>
              <a:rPr lang="ru-RU" sz="1400" dirty="0"/>
              <a:t> </a:t>
            </a:r>
            <a:r>
              <a:rPr lang="ru-RU" sz="1400" dirty="0" err="1" smtClean="0"/>
              <a:t>Тернополі</a:t>
            </a:r>
            <a:r>
              <a:rPr lang="ru-RU" sz="1400" dirty="0" smtClean="0"/>
              <a:t>.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– 630 га. </a:t>
            </a:r>
            <a:r>
              <a:rPr lang="ru-RU" sz="1400" dirty="0" err="1" smtClean="0"/>
              <a:t>Заснований</a:t>
            </a:r>
            <a:r>
              <a:rPr lang="ru-RU" sz="1400" dirty="0" smtClean="0"/>
              <a:t> у 1994 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uk-UA" dirty="0"/>
              <a:t>Парк «Загребелля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0" y="1340768"/>
            <a:ext cx="7068277" cy="47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248347"/>
            <a:ext cx="8121224" cy="3877815"/>
          </a:xfrm>
        </p:spPr>
        <p:txBody>
          <a:bodyPr>
            <a:norm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парк, один з </a:t>
            </a:r>
            <a:r>
              <a:rPr lang="ru-RU" sz="1400" dirty="0" err="1"/>
              <a:t>об'єктів</a:t>
            </a:r>
            <a:r>
              <a:rPr lang="ru-RU" sz="1400" dirty="0"/>
              <a:t> природно-</a:t>
            </a:r>
            <a:r>
              <a:rPr lang="ru-RU" sz="1400" dirty="0" err="1"/>
              <a:t>заповідного</a:t>
            </a:r>
            <a:r>
              <a:rPr lang="ru-RU" sz="1400" dirty="0"/>
              <a:t> фонду </a:t>
            </a:r>
            <a:r>
              <a:rPr lang="ru-RU" sz="1400" dirty="0" err="1"/>
              <a:t>України</a:t>
            </a:r>
            <a:r>
              <a:rPr lang="ru-RU" sz="1400" dirty="0"/>
              <a:t> на </a:t>
            </a:r>
            <a:r>
              <a:rPr lang="ru-RU" sz="1400" dirty="0" err="1" smtClean="0"/>
              <a:t>території</a:t>
            </a:r>
            <a:r>
              <a:rPr lang="ru-RU" sz="1400" dirty="0" smtClean="0"/>
              <a:t> </a:t>
            </a:r>
            <a:r>
              <a:rPr lang="ru-RU" sz="1400" dirty="0" err="1" smtClean="0"/>
              <a:t>Великобурлуцького</a:t>
            </a:r>
            <a:r>
              <a:rPr lang="ru-RU" sz="1400" dirty="0" smtClean="0"/>
              <a:t> </a:t>
            </a:r>
            <a:r>
              <a:rPr lang="ru-RU" sz="1400" dirty="0"/>
              <a:t>району </a:t>
            </a:r>
            <a:r>
              <a:rPr lang="ru-RU" sz="1400" dirty="0" err="1"/>
              <a:t>Харківської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. </a:t>
            </a:r>
            <a:r>
              <a:rPr lang="ru-RU" sz="1400" dirty="0" err="1" smtClean="0"/>
              <a:t>Створений</a:t>
            </a:r>
            <a:r>
              <a:rPr lang="ru-RU" sz="1400" dirty="0" smtClean="0"/>
              <a:t> 2000 року.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- </a:t>
            </a:r>
            <a:r>
              <a:rPr lang="ru-RU" sz="1400" dirty="0"/>
              <a:t>2 042,6 </a:t>
            </a:r>
            <a:r>
              <a:rPr lang="ru-RU" sz="1400" dirty="0" smtClean="0"/>
              <a:t>га.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Великобурлуцький степ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84984"/>
            <a:ext cx="691276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36912"/>
            <a:ext cx="2376264" cy="3489250"/>
          </a:xfrm>
        </p:spPr>
        <p:txBody>
          <a:bodyPr>
            <a:norm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парк, </a:t>
            </a:r>
            <a:r>
              <a:rPr lang="ru-RU" sz="1400" dirty="0" err="1"/>
              <a:t>об'єкт</a:t>
            </a:r>
            <a:r>
              <a:rPr lang="ru-RU" sz="1400" dirty="0"/>
              <a:t> природно-</a:t>
            </a:r>
            <a:r>
              <a:rPr lang="ru-RU" sz="1400" dirty="0" err="1"/>
              <a:t>заповідного</a:t>
            </a:r>
            <a:r>
              <a:rPr lang="ru-RU" sz="1400" dirty="0"/>
              <a:t> фонду </a:t>
            </a:r>
            <a:r>
              <a:rPr lang="ru-RU" sz="1400" dirty="0" err="1"/>
              <a:t>Харківської</a:t>
            </a:r>
            <a:r>
              <a:rPr lang="ru-RU" sz="1400" dirty="0"/>
              <a:t> </a:t>
            </a:r>
            <a:r>
              <a:rPr lang="ru-RU" sz="1400" dirty="0" err="1" smtClean="0"/>
              <a:t>області</a:t>
            </a:r>
            <a:r>
              <a:rPr lang="ru-RU" sz="1400" dirty="0" smtClean="0"/>
              <a:t> </a:t>
            </a:r>
            <a:r>
              <a:rPr lang="ru-RU" sz="1400" dirty="0" err="1" smtClean="0"/>
              <a:t>загальною</a:t>
            </a:r>
            <a:r>
              <a:rPr lang="ru-RU" sz="1400" dirty="0" smtClean="0"/>
              <a:t> </a:t>
            </a:r>
            <a:r>
              <a:rPr lang="ru-RU" sz="1400" dirty="0" err="1"/>
              <a:t>площею</a:t>
            </a:r>
            <a:r>
              <a:rPr lang="ru-RU" sz="1400" dirty="0"/>
              <a:t> 465,5 га,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розташовано</a:t>
            </a:r>
            <a:r>
              <a:rPr lang="ru-RU" sz="1400" dirty="0"/>
              <a:t> </a:t>
            </a:r>
            <a:r>
              <a:rPr lang="ru-RU" sz="1400" dirty="0" err="1"/>
              <a:t>біля</a:t>
            </a:r>
            <a:r>
              <a:rPr lang="ru-RU" sz="1400" dirty="0"/>
              <a:t> с. </a:t>
            </a:r>
            <a:r>
              <a:rPr lang="ru-RU" sz="1400" dirty="0" err="1"/>
              <a:t>Руська</a:t>
            </a:r>
            <a:r>
              <a:rPr lang="ru-RU" sz="1400" dirty="0"/>
              <a:t> </a:t>
            </a:r>
            <a:r>
              <a:rPr lang="ru-RU" sz="1400" dirty="0" err="1"/>
              <a:t>Лозова</a:t>
            </a:r>
            <a:r>
              <a:rPr lang="ru-RU" sz="1400" dirty="0" smtClean="0"/>
              <a:t>. </a:t>
            </a:r>
            <a:r>
              <a:rPr lang="ru-RU" sz="1400" dirty="0" err="1" smtClean="0"/>
              <a:t>Заснований</a:t>
            </a:r>
            <a:r>
              <a:rPr lang="ru-RU" sz="1400" dirty="0" smtClean="0"/>
              <a:t> у 2009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54250"/>
          </a:xfrm>
        </p:spPr>
        <p:txBody>
          <a:bodyPr/>
          <a:lstStyle/>
          <a:p>
            <a:r>
              <a:rPr lang="ru-RU" dirty="0"/>
              <a:t>Парк </a:t>
            </a:r>
            <a:r>
              <a:rPr lang="ru-RU" dirty="0" err="1"/>
              <a:t>дикої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«</a:t>
            </a:r>
            <a:r>
              <a:rPr lang="ru-RU" dirty="0" err="1"/>
              <a:t>Вільхова</a:t>
            </a:r>
            <a:r>
              <a:rPr lang="ru-RU" dirty="0"/>
              <a:t> балка»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6061680" cy="51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08104" y="2924944"/>
            <a:ext cx="3563888" cy="2304256"/>
          </a:xfrm>
        </p:spPr>
        <p:txBody>
          <a:bodyPr>
            <a:normAutofit/>
          </a:bodyPr>
          <a:lstStyle/>
          <a:p>
            <a:r>
              <a:rPr lang="ru-RU" sz="1400" dirty="0" err="1"/>
              <a:t>П</a:t>
            </a:r>
            <a:r>
              <a:rPr lang="ru-RU" sz="1400" dirty="0" err="1" smtClean="0"/>
              <a:t>риродоохоронна</a:t>
            </a:r>
            <a:r>
              <a:rPr lang="ru-RU" sz="1400" dirty="0" smtClean="0"/>
              <a:t> </a:t>
            </a:r>
            <a:r>
              <a:rPr lang="ru-RU" sz="1400" dirty="0" err="1"/>
              <a:t>територія</a:t>
            </a:r>
            <a:r>
              <a:rPr lang="ru-RU" sz="1400" dirty="0"/>
              <a:t> в </a:t>
            </a:r>
            <a:r>
              <a:rPr lang="ru-RU" sz="1400" dirty="0" err="1"/>
              <a:t>Україні</a:t>
            </a:r>
            <a:r>
              <a:rPr lang="ru-RU" sz="1400" dirty="0"/>
              <a:t>, в межах </a:t>
            </a:r>
            <a:r>
              <a:rPr lang="ru-RU" sz="1400" dirty="0" err="1" smtClean="0"/>
              <a:t>Шепетівського</a:t>
            </a:r>
            <a:r>
              <a:rPr lang="ru-RU" sz="1400" dirty="0" smtClean="0"/>
              <a:t> та</a:t>
            </a:r>
            <a:r>
              <a:rPr lang="ru-RU" sz="1400" dirty="0"/>
              <a:t> </a:t>
            </a:r>
            <a:r>
              <a:rPr lang="ru-RU" sz="1400" dirty="0" err="1"/>
              <a:t>Полонського</a:t>
            </a:r>
            <a:r>
              <a:rPr lang="ru-RU" sz="1400" dirty="0"/>
              <a:t> районах </a:t>
            </a:r>
            <a:r>
              <a:rPr lang="ru-RU" sz="1400" dirty="0" err="1"/>
              <a:t>Хмельницької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. </a:t>
            </a:r>
            <a:r>
              <a:rPr lang="ru-RU" sz="1400" dirty="0" err="1"/>
              <a:t>Створений</a:t>
            </a:r>
            <a:r>
              <a:rPr lang="ru-RU" sz="1400" dirty="0"/>
              <a:t> у 1998 </a:t>
            </a:r>
            <a:r>
              <a:rPr lang="ru-RU" sz="1400" dirty="0" err="1"/>
              <a:t>році</a:t>
            </a:r>
            <a:r>
              <a:rPr lang="ru-RU" sz="1400" dirty="0"/>
              <a:t> </a:t>
            </a:r>
            <a:r>
              <a:rPr lang="ru-RU" sz="1400" dirty="0" err="1"/>
              <a:t>загальною</a:t>
            </a:r>
            <a:r>
              <a:rPr lang="ru-RU" sz="1400" dirty="0"/>
              <a:t> </a:t>
            </a:r>
            <a:r>
              <a:rPr lang="ru-RU" sz="1400" dirty="0" err="1"/>
              <a:t>площею</a:t>
            </a:r>
            <a:r>
              <a:rPr lang="ru-RU" sz="1400" dirty="0"/>
              <a:t> 7560 </a:t>
            </a:r>
            <a:r>
              <a:rPr lang="ru-RU" sz="1400" dirty="0" smtClean="0"/>
              <a:t>га.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37249" cy="1054250"/>
          </a:xfrm>
        </p:spPr>
        <p:txBody>
          <a:bodyPr/>
          <a:lstStyle/>
          <a:p>
            <a:r>
              <a:rPr lang="ru-RU" dirty="0" err="1"/>
              <a:t>Регіональний</a:t>
            </a:r>
            <a:r>
              <a:rPr lang="ru-RU" dirty="0"/>
              <a:t> </a:t>
            </a:r>
            <a:r>
              <a:rPr lang="ru-RU" dirty="0" err="1"/>
              <a:t>ландшафтний</a:t>
            </a:r>
            <a:r>
              <a:rPr lang="ru-RU" dirty="0"/>
              <a:t> парк «Мальованка»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401056" cy="359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81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3868" y="20616"/>
            <a:ext cx="7756263" cy="1054250"/>
          </a:xfrm>
        </p:spPr>
        <p:txBody>
          <a:bodyPr/>
          <a:lstStyle/>
          <a:p>
            <a:r>
              <a:rPr lang="uk-UA" dirty="0"/>
              <a:t>Сатанівська </a:t>
            </a:r>
            <a:r>
              <a:rPr lang="uk-UA" dirty="0" smtClean="0"/>
              <a:t>перлина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1052736"/>
            <a:ext cx="9141614" cy="58052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052736"/>
            <a:ext cx="3923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Ландшафтний</a:t>
            </a:r>
            <a:r>
              <a:rPr lang="ru-RU" sz="1400" dirty="0"/>
              <a:t> парк у </a:t>
            </a:r>
            <a:r>
              <a:rPr lang="ru-RU" sz="1400" dirty="0" err="1" smtClean="0"/>
              <a:t>смт</a:t>
            </a:r>
            <a:r>
              <a:rPr lang="ru-RU" sz="1400" dirty="0"/>
              <a:t> </a:t>
            </a:r>
            <a:r>
              <a:rPr lang="ru-RU" sz="1400" dirty="0" err="1"/>
              <a:t>Сатанів</a:t>
            </a:r>
            <a:r>
              <a:rPr lang="ru-RU" sz="1400" dirty="0"/>
              <a:t> </a:t>
            </a:r>
            <a:r>
              <a:rPr lang="ru-RU" sz="1400" dirty="0" err="1"/>
              <a:t>Городоцького</a:t>
            </a:r>
            <a:r>
              <a:rPr lang="ru-RU" sz="1400" dirty="0"/>
              <a:t> району </a:t>
            </a:r>
            <a:r>
              <a:rPr lang="ru-RU" sz="1400" dirty="0" err="1"/>
              <a:t>Хмельницької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/>
              <a:t>. Парк-</a:t>
            </a:r>
            <a:r>
              <a:rPr lang="ru-RU" sz="1400" dirty="0" err="1"/>
              <a:t>пам'ятка</a:t>
            </a:r>
            <a:r>
              <a:rPr lang="ru-RU" sz="1400" dirty="0"/>
              <a:t> садово-паркового </a:t>
            </a:r>
            <a:r>
              <a:rPr lang="ru-RU" sz="1400" dirty="0" err="1"/>
              <a:t>мистецтва</a:t>
            </a:r>
            <a:r>
              <a:rPr lang="ru-RU" sz="1400" dirty="0"/>
              <a:t> </a:t>
            </a:r>
            <a:r>
              <a:rPr lang="ru-RU" sz="1400" dirty="0" err="1"/>
              <a:t>загальнодержавного</a:t>
            </a:r>
            <a:r>
              <a:rPr lang="ru-RU" sz="1400" dirty="0"/>
              <a:t> </a:t>
            </a:r>
            <a:r>
              <a:rPr lang="ru-RU" sz="1400" dirty="0" err="1" smtClean="0"/>
              <a:t>значення</a:t>
            </a:r>
            <a:r>
              <a:rPr lang="ru-RU" sz="1400" dirty="0" smtClean="0"/>
              <a:t>. </a:t>
            </a:r>
            <a:r>
              <a:rPr lang="ru-RU" sz="1400" dirty="0"/>
              <a:t>Парк </a:t>
            </a:r>
            <a:r>
              <a:rPr lang="ru-RU" sz="1400" dirty="0" err="1"/>
              <a:t>площею</a:t>
            </a:r>
            <a:r>
              <a:rPr lang="ru-RU" sz="1400" dirty="0"/>
              <a:t> 22 га, </a:t>
            </a:r>
            <a:r>
              <a:rPr lang="ru-RU" sz="1400" dirty="0" err="1"/>
              <a:t>тягнеться</a:t>
            </a:r>
            <a:r>
              <a:rPr lang="ru-RU" sz="1400" dirty="0"/>
              <a:t> </a:t>
            </a:r>
            <a:r>
              <a:rPr lang="ru-RU" sz="1400" dirty="0" err="1"/>
              <a:t>понад</a:t>
            </a:r>
            <a:r>
              <a:rPr lang="ru-RU" sz="1400" dirty="0"/>
              <a:t> Збручем. </a:t>
            </a:r>
            <a:r>
              <a:rPr lang="ru-RU" sz="1400" dirty="0" err="1"/>
              <a:t>Закладено</a:t>
            </a:r>
            <a:r>
              <a:rPr lang="ru-RU" sz="1400" dirty="0"/>
              <a:t> 1984 року.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524328" y="2793786"/>
            <a:ext cx="1424481" cy="387781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1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04864"/>
            <a:ext cx="5275835" cy="38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«Мурафа»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6" y="2204864"/>
            <a:ext cx="306693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8695" y="4653136"/>
            <a:ext cx="3509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Розташований</a:t>
            </a:r>
            <a:r>
              <a:rPr lang="ru-RU" sz="1400" dirty="0"/>
              <a:t> у межах </a:t>
            </a:r>
            <a:r>
              <a:rPr lang="ru-RU" sz="1400" dirty="0" err="1" smtClean="0"/>
              <a:t>Чернівецького</a:t>
            </a:r>
            <a:endParaRPr lang="ru-RU" sz="1400" dirty="0" smtClean="0"/>
          </a:p>
          <a:p>
            <a:r>
              <a:rPr lang="ru-RU" sz="1400" dirty="0" smtClean="0"/>
              <a:t>та</a:t>
            </a:r>
            <a:r>
              <a:rPr lang="ru-RU" sz="1400" dirty="0"/>
              <a:t> </a:t>
            </a:r>
            <a:r>
              <a:rPr lang="ru-RU" sz="1400" dirty="0" err="1"/>
              <a:t>Могилів-Подільського</a:t>
            </a:r>
            <a:r>
              <a:rPr lang="ru-RU" sz="1400" dirty="0"/>
              <a:t> </a:t>
            </a:r>
            <a:r>
              <a:rPr lang="ru-RU" sz="1400" dirty="0" err="1" smtClean="0"/>
              <a:t>районів</a:t>
            </a:r>
            <a:endParaRPr lang="ru-RU" sz="1400" dirty="0" smtClean="0"/>
          </a:p>
          <a:p>
            <a:r>
              <a:rPr lang="ru-RU" sz="1400" dirty="0" err="1" smtClean="0"/>
              <a:t>Вінницької</a:t>
            </a:r>
            <a:r>
              <a:rPr lang="ru-RU" sz="1400" dirty="0" smtClean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Створений</a:t>
            </a:r>
            <a:r>
              <a:rPr lang="ru-RU" sz="1400" dirty="0"/>
              <a:t> у 2008 </a:t>
            </a:r>
            <a:r>
              <a:rPr lang="ru-RU" sz="1400" dirty="0" err="1"/>
              <a:t>році</a:t>
            </a:r>
            <a:r>
              <a:rPr lang="ru-RU" sz="1400" dirty="0" smtClean="0"/>
              <a:t>.</a:t>
            </a:r>
          </a:p>
          <a:p>
            <a:r>
              <a:rPr lang="ru-RU" sz="1400" dirty="0" err="1"/>
              <a:t>Площа</a:t>
            </a:r>
            <a:r>
              <a:rPr lang="ru-RU" sz="1400" dirty="0"/>
              <a:t> 3452,7 га</a:t>
            </a:r>
          </a:p>
        </p:txBody>
      </p:sp>
    </p:spTree>
    <p:extLst>
      <p:ext uri="{BB962C8B-B14F-4D97-AF65-F5344CB8AC3E}">
        <p14:creationId xmlns:p14="http://schemas.microsoft.com/office/powerpoint/2010/main" val="400635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5171017" cy="387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«Середнє Побужжя»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6299447"/>
            <a:ext cx="2750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Канавські</a:t>
            </a:r>
            <a:r>
              <a:rPr lang="ru-RU" sz="1400" dirty="0"/>
              <a:t> пороги (</a:t>
            </a:r>
            <a:r>
              <a:rPr lang="ru-RU" sz="1400" dirty="0" err="1"/>
              <a:t>біля</a:t>
            </a:r>
            <a:r>
              <a:rPr lang="ru-RU" sz="1400" dirty="0"/>
              <a:t> с. Канава)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4335" y="3573016"/>
            <a:ext cx="3696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Розташований</a:t>
            </a:r>
            <a:r>
              <a:rPr lang="ru-RU" sz="1400" dirty="0"/>
              <a:t> у межах </a:t>
            </a:r>
            <a:r>
              <a:rPr lang="ru-RU" sz="1400" dirty="0" err="1" smtClean="0"/>
              <a:t>Тиврівського</a:t>
            </a:r>
            <a:endParaRPr lang="ru-RU" sz="1400" dirty="0" smtClean="0"/>
          </a:p>
          <a:p>
            <a:r>
              <a:rPr lang="ru-RU" sz="1400" dirty="0" smtClean="0"/>
              <a:t>та </a:t>
            </a:r>
            <a:r>
              <a:rPr lang="ru-RU" sz="1400" dirty="0" err="1" smtClean="0"/>
              <a:t>Немирівського</a:t>
            </a:r>
            <a:r>
              <a:rPr lang="ru-RU" sz="1400" dirty="0"/>
              <a:t> </a:t>
            </a:r>
            <a:r>
              <a:rPr lang="ru-RU" sz="1400" dirty="0" err="1"/>
              <a:t>районів</a:t>
            </a:r>
            <a:r>
              <a:rPr lang="ru-RU" sz="1400" dirty="0"/>
              <a:t> </a:t>
            </a:r>
            <a:r>
              <a:rPr lang="ru-RU" sz="1400" dirty="0" err="1"/>
              <a:t>Вінницької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,</a:t>
            </a:r>
          </a:p>
          <a:p>
            <a:r>
              <a:rPr lang="ru-RU" sz="1400" dirty="0" err="1" smtClean="0"/>
              <a:t>вздовж</a:t>
            </a:r>
            <a:r>
              <a:rPr lang="ru-RU" sz="1400" dirty="0" smtClean="0"/>
              <a:t> </a:t>
            </a:r>
            <a:r>
              <a:rPr lang="ru-RU" sz="1400" dirty="0" err="1"/>
              <a:t>річки</a:t>
            </a:r>
            <a:r>
              <a:rPr lang="ru-RU" sz="1400" dirty="0"/>
              <a:t> </a:t>
            </a:r>
            <a:r>
              <a:rPr lang="ru-RU" sz="1400" dirty="0" err="1"/>
              <a:t>Південний</a:t>
            </a:r>
            <a:r>
              <a:rPr lang="ru-RU" sz="1400" dirty="0"/>
              <a:t> Буг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Створений</a:t>
            </a:r>
            <a:r>
              <a:rPr lang="ru-RU" sz="1400" dirty="0" smtClean="0"/>
              <a:t> </a:t>
            </a:r>
            <a:r>
              <a:rPr lang="ru-RU" sz="1400" dirty="0"/>
              <a:t>у 2008 р</a:t>
            </a:r>
            <a:r>
              <a:rPr lang="ru-RU" sz="1400" dirty="0" smtClean="0"/>
              <a:t>.</a:t>
            </a:r>
            <a:r>
              <a:rPr lang="ru-RU" sz="1400" dirty="0"/>
              <a:t> </a:t>
            </a:r>
            <a:r>
              <a:rPr lang="ru-RU" sz="1400" dirty="0" err="1"/>
              <a:t>Площа</a:t>
            </a:r>
            <a:r>
              <a:rPr lang="ru-RU" sz="1400" dirty="0"/>
              <a:t> 2618,2 га</a:t>
            </a:r>
          </a:p>
        </p:txBody>
      </p:sp>
    </p:spTree>
    <p:extLst>
      <p:ext uri="{BB962C8B-B14F-4D97-AF65-F5344CB8AC3E}">
        <p14:creationId xmlns:p14="http://schemas.microsoft.com/office/powerpoint/2010/main" val="6450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692696"/>
            <a:ext cx="355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Вигляд</a:t>
            </a:r>
            <a:r>
              <a:rPr lang="ru-RU" sz="1400" dirty="0"/>
              <a:t> на </a:t>
            </a:r>
            <a:r>
              <a:rPr lang="ru-RU" sz="1400" dirty="0" err="1"/>
              <a:t>Південний</a:t>
            </a:r>
            <a:r>
              <a:rPr lang="ru-RU" sz="1400" dirty="0"/>
              <a:t> </a:t>
            </a:r>
            <a:r>
              <a:rPr lang="ru-RU" sz="1400" dirty="0" smtClean="0"/>
              <a:t>Буг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 err="1"/>
              <a:t>канавської</a:t>
            </a:r>
            <a:r>
              <a:rPr lang="ru-RU" sz="1400" dirty="0"/>
              <a:t> </a:t>
            </a:r>
            <a:r>
              <a:rPr lang="ru-RU" sz="1400" dirty="0" err="1"/>
              <a:t>скелі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46" y="692696"/>
            <a:ext cx="6667500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71952" y="846584"/>
            <a:ext cx="2604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Рафтинг на канавських порогах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282" y="476672"/>
            <a:ext cx="1382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Біля</a:t>
            </a:r>
            <a:r>
              <a:rPr lang="ru-RU" sz="1400" dirty="0"/>
              <a:t> </a:t>
            </a:r>
            <a:r>
              <a:rPr lang="ru-RU" sz="1400" dirty="0" err="1"/>
              <a:t>смт</a:t>
            </a:r>
            <a:r>
              <a:rPr lang="ru-RU" sz="1400" dirty="0"/>
              <a:t> </a:t>
            </a:r>
            <a:r>
              <a:rPr lang="ru-RU" sz="1400" dirty="0" err="1"/>
              <a:t>Тиврів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125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76872"/>
            <a:ext cx="5171017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56263" cy="1054250"/>
          </a:xfrm>
        </p:spPr>
        <p:txBody>
          <a:bodyPr/>
          <a:lstStyle/>
          <a:p>
            <a:r>
              <a:rPr lang="uk-UA" sz="4400" dirty="0"/>
              <a:t>Донецький </a:t>
            </a:r>
            <a:r>
              <a:rPr lang="uk-UA" sz="4400" dirty="0" smtClean="0"/>
              <a:t>кряж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12712" y="3573016"/>
            <a:ext cx="29494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Розташований</a:t>
            </a:r>
            <a:r>
              <a:rPr lang="ru-RU" sz="1400" dirty="0" smtClean="0"/>
              <a:t> </a:t>
            </a:r>
            <a:r>
              <a:rPr lang="ru-RU" sz="1400" dirty="0"/>
              <a:t>у </a:t>
            </a:r>
            <a:r>
              <a:rPr lang="ru-RU" sz="1400" dirty="0" err="1" smtClean="0"/>
              <a:t>Шахтарському</a:t>
            </a:r>
            <a:endParaRPr lang="ru-RU" sz="1400" dirty="0" smtClean="0"/>
          </a:p>
          <a:p>
            <a:r>
              <a:rPr lang="ru-RU" sz="1400" dirty="0" smtClean="0"/>
              <a:t>та</a:t>
            </a:r>
            <a:r>
              <a:rPr lang="ru-RU" sz="1400" dirty="0"/>
              <a:t> </a:t>
            </a:r>
            <a:r>
              <a:rPr lang="ru-RU" sz="1400" dirty="0" err="1"/>
              <a:t>Амвросіївському</a:t>
            </a:r>
            <a:r>
              <a:rPr lang="ru-RU" sz="1400" dirty="0"/>
              <a:t> районах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err="1" smtClean="0"/>
              <a:t>загальна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</a:t>
            </a:r>
            <a:r>
              <a:rPr lang="ru-RU" sz="1400" dirty="0" err="1"/>
              <a:t>майже</a:t>
            </a:r>
            <a:r>
              <a:rPr lang="ru-RU" sz="1400" dirty="0"/>
              <a:t> 10000 </a:t>
            </a:r>
            <a:r>
              <a:rPr lang="ru-RU" sz="1400" dirty="0" err="1" smtClean="0"/>
              <a:t>тис.га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2" y="2204864"/>
            <a:ext cx="8551776" cy="4406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865917" cy="297953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uk-UA" sz="4400" dirty="0"/>
              <a:t>Краматорський регіональний ландшафтний </a:t>
            </a:r>
            <a:r>
              <a:rPr lang="uk-UA" sz="4400" dirty="0" smtClean="0"/>
              <a:t>парк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50344"/>
            <a:ext cx="4422626" cy="331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2276872"/>
            <a:ext cx="41329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О</a:t>
            </a:r>
            <a:r>
              <a:rPr lang="ru-RU" sz="1400" dirty="0" smtClean="0"/>
              <a:t>дин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наймолодших</a:t>
            </a:r>
            <a:r>
              <a:rPr lang="ru-RU" sz="1400" dirty="0"/>
              <a:t> </a:t>
            </a:r>
            <a:r>
              <a:rPr lang="ru-RU" sz="1400" dirty="0" err="1"/>
              <a:t>парків</a:t>
            </a:r>
            <a:r>
              <a:rPr lang="ru-RU" sz="1400" dirty="0"/>
              <a:t> у </a:t>
            </a:r>
            <a:r>
              <a:rPr lang="ru-RU" sz="1400" dirty="0" err="1"/>
              <a:t>Донецькій</a:t>
            </a:r>
            <a:r>
              <a:rPr lang="ru-RU" sz="1400" dirty="0"/>
              <a:t> </a:t>
            </a:r>
            <a:r>
              <a:rPr lang="ru-RU" sz="1400" dirty="0" err="1"/>
              <a:t>області</a:t>
            </a:r>
            <a:r>
              <a:rPr lang="ru-RU" sz="1400" dirty="0" smtClean="0"/>
              <a:t>.</a:t>
            </a:r>
          </a:p>
          <a:p>
            <a:r>
              <a:rPr lang="ru-RU" sz="1400" dirty="0" err="1"/>
              <a:t>Створений</a:t>
            </a:r>
            <a:r>
              <a:rPr lang="ru-RU" sz="1400" dirty="0"/>
              <a:t>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у 2004 </a:t>
            </a:r>
            <a:r>
              <a:rPr lang="ru-RU" sz="1400" dirty="0" err="1"/>
              <a:t>році</a:t>
            </a:r>
            <a:r>
              <a:rPr lang="ru-RU" sz="1400" dirty="0"/>
              <a:t> з метою </a:t>
            </a:r>
            <a:r>
              <a:rPr lang="ru-RU" sz="1400" dirty="0" err="1"/>
              <a:t>збереження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err="1" smtClean="0"/>
              <a:t>унікальних</a:t>
            </a:r>
            <a:r>
              <a:rPr lang="ru-RU" sz="1400" dirty="0" smtClean="0"/>
              <a:t> </a:t>
            </a:r>
            <a:r>
              <a:rPr lang="ru-RU" sz="1400" dirty="0" err="1"/>
              <a:t>природних</a:t>
            </a:r>
            <a:r>
              <a:rPr lang="ru-RU" sz="1400" dirty="0"/>
              <a:t> </a:t>
            </a:r>
            <a:r>
              <a:rPr lang="ru-RU" sz="1400" dirty="0" err="1" smtClean="0"/>
              <a:t>об'єктів</a:t>
            </a:r>
            <a:r>
              <a:rPr lang="ru-RU" sz="1400" dirty="0" smtClean="0"/>
              <a:t>. Парк </a:t>
            </a:r>
            <a:r>
              <a:rPr lang="ru-RU" sz="1400" dirty="0" err="1"/>
              <a:t>цікавий</a:t>
            </a:r>
            <a:r>
              <a:rPr lang="ru-RU" sz="1400" dirty="0"/>
              <a:t>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endParaRPr lang="ru-RU" sz="1400" dirty="0" smtClean="0"/>
          </a:p>
          <a:p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/>
              <a:t>розташований</a:t>
            </a:r>
            <a:r>
              <a:rPr lang="ru-RU" sz="1400" dirty="0"/>
              <a:t> в </a:t>
            </a:r>
            <a:r>
              <a:rPr lang="ru-RU" sz="1400" dirty="0" err="1"/>
              <a:t>межі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 </a:t>
            </a:r>
            <a:r>
              <a:rPr lang="ru-RU" sz="1400" dirty="0" err="1"/>
              <a:t>Краматорська</a:t>
            </a:r>
            <a:r>
              <a:rPr lang="ru-RU" sz="1400" dirty="0"/>
              <a:t> </a:t>
            </a:r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 err="1"/>
              <a:t>площі</a:t>
            </a:r>
            <a:r>
              <a:rPr lang="ru-RU" sz="1400" dirty="0"/>
              <a:t> 1738,82 </a:t>
            </a:r>
            <a:r>
              <a:rPr lang="ru-RU" sz="1400" dirty="0" smtClean="0"/>
              <a:t>гектара.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946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624736" cy="4559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054250"/>
          </a:xfrm>
        </p:spPr>
        <p:txBody>
          <a:bodyPr/>
          <a:lstStyle/>
          <a:p>
            <a:r>
              <a:rPr lang="uk-UA" sz="4400" dirty="0"/>
              <a:t>Регіональний ландшафтний парк «Зуївський»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6381327"/>
            <a:ext cx="7994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</a:t>
            </a:r>
            <a:r>
              <a:rPr lang="ru-RU" sz="1400" dirty="0" err="1" smtClean="0"/>
              <a:t>егіональний</a:t>
            </a:r>
            <a:r>
              <a:rPr lang="ru-RU" sz="1400" dirty="0" smtClean="0"/>
              <a:t> </a:t>
            </a:r>
            <a:r>
              <a:rPr lang="ru-RU" sz="1400" dirty="0" err="1"/>
              <a:t>ландшафтний</a:t>
            </a:r>
            <a:r>
              <a:rPr lang="ru-RU" sz="1400" dirty="0"/>
              <a:t> парк на </a:t>
            </a:r>
            <a:r>
              <a:rPr lang="ru-RU" sz="1400" dirty="0" err="1" smtClean="0"/>
              <a:t>Донеччині</a:t>
            </a:r>
            <a:r>
              <a:rPr lang="ru-RU" sz="1400" dirty="0" smtClean="0"/>
              <a:t>,</a:t>
            </a:r>
            <a:r>
              <a:rPr lang="ru-RU" sz="1400" dirty="0"/>
              <a:t> </a:t>
            </a:r>
            <a:r>
              <a:rPr lang="ru-RU" sz="1400" dirty="0" err="1"/>
              <a:t>біля</a:t>
            </a:r>
            <a:r>
              <a:rPr lang="ru-RU" sz="1400" dirty="0"/>
              <a:t> села </a:t>
            </a:r>
            <a:r>
              <a:rPr lang="ru-RU" sz="1400" dirty="0" err="1" smtClean="0"/>
              <a:t>Ведмеже</a:t>
            </a:r>
            <a:r>
              <a:rPr lang="ru-RU" sz="1400" dirty="0" smtClean="0"/>
              <a:t>. </a:t>
            </a:r>
            <a:r>
              <a:rPr lang="ru-RU" sz="1400" dirty="0" err="1" smtClean="0"/>
              <a:t>Площа</a:t>
            </a:r>
            <a:r>
              <a:rPr lang="ru-RU" sz="1400" dirty="0" smtClean="0"/>
              <a:t> парку становить </a:t>
            </a:r>
            <a:r>
              <a:rPr lang="ru-RU" sz="1400" dirty="0"/>
              <a:t>1214,2 га.</a:t>
            </a:r>
          </a:p>
        </p:txBody>
      </p:sp>
    </p:spTree>
    <p:extLst>
      <p:ext uri="{BB962C8B-B14F-4D97-AF65-F5344CB8AC3E}">
        <p14:creationId xmlns:p14="http://schemas.microsoft.com/office/powerpoint/2010/main" val="2590248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487</TotalTime>
  <Words>293</Words>
  <Application>Microsoft Office PowerPoint</Application>
  <PresentationFormat>Экран (4:3)</PresentationFormat>
  <Paragraphs>105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Твердый переплет</vt:lpstr>
      <vt:lpstr>Ландшафтні парки України</vt:lpstr>
      <vt:lpstr>Презентация PowerPoint</vt:lpstr>
      <vt:lpstr>Регіональний ландшафтний парк «Дністер»</vt:lpstr>
      <vt:lpstr>Регіональний ландшафтний парк «Мурафа» </vt:lpstr>
      <vt:lpstr>Регіональний ландшафтний парк «Середнє Побужжя» </vt:lpstr>
      <vt:lpstr>Презентация PowerPoint</vt:lpstr>
      <vt:lpstr>Донецький кряж</vt:lpstr>
      <vt:lpstr>Краматорський регіональний ландшафтний парк</vt:lpstr>
      <vt:lpstr>Регіональний ландшафтний парк «Зуївський» </vt:lpstr>
      <vt:lpstr>Регіональний ландшафтний парк «Клебан-Бик» </vt:lpstr>
      <vt:lpstr>Презентация PowerPoint</vt:lpstr>
      <vt:lpstr>Поляницький регіональний ландшафтний парк </vt:lpstr>
      <vt:lpstr>Презентация PowerPoint</vt:lpstr>
      <vt:lpstr>Регіональний ландшафтний парк «Дністровський» </vt:lpstr>
      <vt:lpstr>«Верхньодністровські Бескиди»</vt:lpstr>
      <vt:lpstr>Регіональний ландшафтний парк «Знесіння» </vt:lpstr>
      <vt:lpstr>Презентация PowerPoint</vt:lpstr>
      <vt:lpstr>Регіональний ландшафтний парк «Надсянський» </vt:lpstr>
      <vt:lpstr>Регіональний ландшафтний парк «Равське Розточчя»</vt:lpstr>
      <vt:lpstr>Презентация PowerPoint</vt:lpstr>
      <vt:lpstr>Гранітно-Степове Побужжя</vt:lpstr>
      <vt:lpstr>Кінбурнська коса</vt:lpstr>
      <vt:lpstr>Регіональний ландшафтний парк «Приінгульський»</vt:lpstr>
      <vt:lpstr>Презентация PowerPoint</vt:lpstr>
      <vt:lpstr>Регіональний ландшафтний парк «Тилігульський»</vt:lpstr>
      <vt:lpstr>Регіональний ландшафтний парк «Диканський»</vt:lpstr>
      <vt:lpstr>Презентация PowerPoint</vt:lpstr>
      <vt:lpstr>Презентация PowerPoint</vt:lpstr>
      <vt:lpstr>Дермансько-Мостівський регіональний ландшафтний парк</vt:lpstr>
      <vt:lpstr>Надслучанський регіональний ландшафтний парк</vt:lpstr>
      <vt:lpstr>Більче-Золотецький парк</vt:lpstr>
      <vt:lpstr>Парк «Загребелля»</vt:lpstr>
      <vt:lpstr>Великобурлуцький степ</vt:lpstr>
      <vt:lpstr>Парк дикої природи «Вільхова балка» </vt:lpstr>
      <vt:lpstr>Регіональний ландшафтний парк «Мальованка»</vt:lpstr>
      <vt:lpstr>Сатанівська перлина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Ландшафтні парки України</dc:title>
  <cp:lastModifiedBy>Dasha</cp:lastModifiedBy>
  <cp:revision>27</cp:revision>
  <dcterms:modified xsi:type="dcterms:W3CDTF">2015-01-27T20:34:08Z</dcterms:modified>
</cp:coreProperties>
</file>