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16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2430" autoAdjust="0"/>
  </p:normalViewPr>
  <p:slideViewPr>
    <p:cSldViewPr>
      <p:cViewPr varScale="1">
        <p:scale>
          <a:sx n="58" d="100"/>
          <a:sy n="58" d="100"/>
        </p:scale>
        <p:origin x="-714" y="-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D23658-74AA-4D6A-8B02-836018D4A9FB}" type="datetimeFigureOut">
              <a:rPr lang="ru-RU" smtClean="0"/>
              <a:t>23.03.2013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C48694-0DFA-4960-A200-97666E9562B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D23658-74AA-4D6A-8B02-836018D4A9FB}" type="datetimeFigureOut">
              <a:rPr lang="ru-RU" smtClean="0"/>
              <a:t>23.03.2013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C48694-0DFA-4960-A200-97666E9562B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D23658-74AA-4D6A-8B02-836018D4A9FB}" type="datetimeFigureOut">
              <a:rPr lang="ru-RU" smtClean="0"/>
              <a:t>23.03.2013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C48694-0DFA-4960-A200-97666E9562BB}" type="slidenum">
              <a:rPr lang="ru-RU" smtClean="0"/>
              <a:t>‹#›</a:t>
            </a:fld>
            <a:endParaRPr lang="ru-RU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D23658-74AA-4D6A-8B02-836018D4A9FB}" type="datetimeFigureOut">
              <a:rPr lang="ru-RU" smtClean="0"/>
              <a:t>23.03.2013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C48694-0DFA-4960-A200-97666E9562BB}" type="slidenum">
              <a:rPr lang="ru-RU" smtClean="0"/>
              <a:t>‹#›</a:t>
            </a:fld>
            <a:endParaRPr lang="ru-RU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D23658-74AA-4D6A-8B02-836018D4A9FB}" type="datetimeFigureOut">
              <a:rPr lang="ru-RU" smtClean="0"/>
              <a:t>23.03.2013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C48694-0DFA-4960-A200-97666E9562B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D23658-74AA-4D6A-8B02-836018D4A9FB}" type="datetimeFigureOut">
              <a:rPr lang="ru-RU" smtClean="0"/>
              <a:t>23.03.2013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C48694-0DFA-4960-A200-97666E9562BB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D23658-74AA-4D6A-8B02-836018D4A9FB}" type="datetimeFigureOut">
              <a:rPr lang="ru-RU" smtClean="0"/>
              <a:t>23.03.2013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C48694-0DFA-4960-A200-97666E9562B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D23658-74AA-4D6A-8B02-836018D4A9FB}" type="datetimeFigureOut">
              <a:rPr lang="ru-RU" smtClean="0"/>
              <a:t>23.03.2013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C48694-0DFA-4960-A200-97666E9562B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D23658-74AA-4D6A-8B02-836018D4A9FB}" type="datetimeFigureOut">
              <a:rPr lang="ru-RU" smtClean="0"/>
              <a:t>23.03.2013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C48694-0DFA-4960-A200-97666E9562B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D23658-74AA-4D6A-8B02-836018D4A9FB}" type="datetimeFigureOut">
              <a:rPr lang="ru-RU" smtClean="0"/>
              <a:t>23.03.2013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C48694-0DFA-4960-A200-97666E9562BB}" type="slidenum">
              <a:rPr lang="ru-RU" smtClean="0"/>
              <a:t>‹#›</a:t>
            </a:fld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D23658-74AA-4D6A-8B02-836018D4A9FB}" type="datetimeFigureOut">
              <a:rPr lang="ru-RU" smtClean="0"/>
              <a:t>23.03.2013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C48694-0DFA-4960-A200-97666E9562BB}" type="slidenum">
              <a:rPr lang="ru-RU" smtClean="0"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D3D23658-74AA-4D6A-8B02-836018D4A9FB}" type="datetimeFigureOut">
              <a:rPr lang="ru-RU" smtClean="0"/>
              <a:t>23.03.2013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FBC48694-0DFA-4960-A200-97666E9562BB}" type="slidenum">
              <a:rPr lang="ru-RU" smtClean="0"/>
              <a:t>‹#›</a:t>
            </a:fld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17" r:id="rId1"/>
    <p:sldLayoutId id="2147483818" r:id="rId2"/>
    <p:sldLayoutId id="2147483819" r:id="rId3"/>
    <p:sldLayoutId id="2147483820" r:id="rId4"/>
    <p:sldLayoutId id="2147483821" r:id="rId5"/>
    <p:sldLayoutId id="2147483822" r:id="rId6"/>
    <p:sldLayoutId id="2147483823" r:id="rId7"/>
    <p:sldLayoutId id="2147483824" r:id="rId8"/>
    <p:sldLayoutId id="2147483825" r:id="rId9"/>
    <p:sldLayoutId id="2147483826" r:id="rId10"/>
    <p:sldLayoutId id="214748382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9.jpeg"/><Relationship Id="rId4" Type="http://schemas.openxmlformats.org/officeDocument/2006/relationships/image" Target="../media/image38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2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hyperlink" Target="http://uk.wikipedia.org/wiki/&#1058;&#1074;&#1072;&#1088;&#1080;&#1085;&#1080;" TargetMode="External"/><Relationship Id="rId7" Type="http://schemas.openxmlformats.org/officeDocument/2006/relationships/hyperlink" Target="http://uk.wikipedia.org/wiki/&#1064;&#1077;&#1083;&#1100;&#1092;" TargetMode="External"/><Relationship Id="rId2" Type="http://schemas.openxmlformats.org/officeDocument/2006/relationships/hyperlink" Target="http://uk.wikipedia.org/wiki/&#1042;&#1080;&#1076;_(&#1073;&#1110;&#1086;&#1083;&#1086;&#1075;&#1110;&#1103;)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uk.wikipedia.org/wiki/&#1058;&#1077;&#1088;&#1080;&#1090;&#1086;&#1088;&#1110;&#1072;&#1083;&#1100;&#1085;&#1110;_&#1074;&#1086;&#1076;&#1080;" TargetMode="External"/><Relationship Id="rId5" Type="http://schemas.openxmlformats.org/officeDocument/2006/relationships/hyperlink" Target="http://uk.wikipedia.org/wiki/&#1059;&#1082;&#1088;&#1072;&#1111;&#1085;&#1072;" TargetMode="External"/><Relationship Id="rId4" Type="http://schemas.openxmlformats.org/officeDocument/2006/relationships/hyperlink" Target="http://uk.wikipedia.org/wiki/&#1056;&#1086;&#1089;&#1083;&#1080;&#1085;&#1080;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hyperlink" Target="http://uk.wikipedia.org/wiki/&#1053;&#1086;&#1075;&#1086;&#1093;&#1074;&#1110;&#1089;&#1090;&#1082;&#1080;" TargetMode="External"/><Relationship Id="rId13" Type="http://schemas.openxmlformats.org/officeDocument/2006/relationships/hyperlink" Target="http://uk.wikipedia.org/wiki/&#1047;&#1077;&#1084;&#1085;&#1086;&#1074;&#1086;&#1076;&#1085;&#1110;" TargetMode="External"/><Relationship Id="rId18" Type="http://schemas.openxmlformats.org/officeDocument/2006/relationships/image" Target="../media/image7.jpeg"/><Relationship Id="rId3" Type="http://schemas.openxmlformats.org/officeDocument/2006/relationships/hyperlink" Target="http://uk.wikipedia.org/wiki/&#1050;&#1088;&#1091;&#1075;&#1083;&#1110;_&#1095;&#1077;&#1088;&#1074;&#1080;" TargetMode="External"/><Relationship Id="rId7" Type="http://schemas.openxmlformats.org/officeDocument/2006/relationships/hyperlink" Target="http://uk.wikipedia.org/wiki/&#1041;&#1072;&#1075;&#1072;&#1090;&#1086;&#1085;&#1110;&#1078;&#1082;&#1080;" TargetMode="External"/><Relationship Id="rId12" Type="http://schemas.openxmlformats.org/officeDocument/2006/relationships/hyperlink" Target="http://uk.wikipedia.org/wiki/&#1056;&#1080;&#1073;&#1080;" TargetMode="External"/><Relationship Id="rId17" Type="http://schemas.openxmlformats.org/officeDocument/2006/relationships/image" Target="../media/image6.jpeg"/><Relationship Id="rId2" Type="http://schemas.openxmlformats.org/officeDocument/2006/relationships/hyperlink" Target="http://uk.wikipedia.org/wiki/&#1043;&#1110;&#1076;&#1088;&#1086;&#1111;&#1076;&#1085;&#1110;" TargetMode="External"/><Relationship Id="rId16" Type="http://schemas.openxmlformats.org/officeDocument/2006/relationships/hyperlink" Target="http://uk.wikipedia.org/wiki/&#1057;&#1089;&#1072;&#1074;&#1094;&#1110;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uk.wikipedia.org/wiki/&#1055;&#1072;&#1074;&#1091;&#1082;&#1086;&#1087;&#1086;&#1076;&#1110;&#1073;&#1085;&#1110;" TargetMode="External"/><Relationship Id="rId11" Type="http://schemas.openxmlformats.org/officeDocument/2006/relationships/hyperlink" Target="http://uk.wikipedia.org/wiki/&#1050;&#1088;&#1091;&#1075;&#1083;&#1086;&#1088;&#1086;&#1090;&#1110;" TargetMode="External"/><Relationship Id="rId5" Type="http://schemas.openxmlformats.org/officeDocument/2006/relationships/hyperlink" Target="http://uk.wikipedia.org/wiki/&#1056;&#1072;&#1082;&#1086;&#1087;&#1086;&#1076;&#1110;&#1073;&#1085;&#1110;" TargetMode="External"/><Relationship Id="rId15" Type="http://schemas.openxmlformats.org/officeDocument/2006/relationships/hyperlink" Target="http://uk.wikipedia.org/wiki/&#1055;&#1090;&#1072;&#1093;&#1080;" TargetMode="External"/><Relationship Id="rId10" Type="http://schemas.openxmlformats.org/officeDocument/2006/relationships/hyperlink" Target="http://uk.wikipedia.org/wiki/&#1052;&#1086;&#1083;&#1102;&#1089;&#1082;&#1080;" TargetMode="External"/><Relationship Id="rId19" Type="http://schemas.openxmlformats.org/officeDocument/2006/relationships/image" Target="../media/image8.jpeg"/><Relationship Id="rId4" Type="http://schemas.openxmlformats.org/officeDocument/2006/relationships/hyperlink" Target="http://uk.wikipedia.org/wiki/&#1050;&#1110;&#1083;&#1100;&#1095;&#1072;&#1089;&#1090;&#1110;_&#1095;&#1077;&#1088;&#1074;&#1080;" TargetMode="External"/><Relationship Id="rId9" Type="http://schemas.openxmlformats.org/officeDocument/2006/relationships/hyperlink" Target="http://uk.wikipedia.org/wiki/&#1050;&#1086;&#1084;&#1072;&#1093;&#1080;" TargetMode="External"/><Relationship Id="rId14" Type="http://schemas.openxmlformats.org/officeDocument/2006/relationships/hyperlink" Target="http://uk.wikipedia.org/wiki/&#1055;&#1083;&#1072;&#1079;&#1091;&#1085;&#1080;" TargetMode="Externa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hyperlink" Target="http://uk.wikipedia.org/wiki/&#1042;&#1086;&#1076;&#1086;&#1088;&#1086;&#1089;&#1090;&#1110;" TargetMode="External"/><Relationship Id="rId7" Type="http://schemas.openxmlformats.org/officeDocument/2006/relationships/image" Target="../media/image9.jpeg"/><Relationship Id="rId2" Type="http://schemas.openxmlformats.org/officeDocument/2006/relationships/hyperlink" Target="http://uk.wikipedia.org/wiki/&#1057;&#1091;&#1076;&#1080;&#1085;&#1085;&#1110;_&#1088;&#1086;&#1089;&#1083;&#1080;&#1085;&#1080;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uk.wikipedia.org/wiki/&#1043;&#1088;&#1080;&#1073;&#1080;" TargetMode="External"/><Relationship Id="rId5" Type="http://schemas.openxmlformats.org/officeDocument/2006/relationships/hyperlink" Target="http://uk.wikipedia.org/wiki/&#1051;&#1080;&#1096;&#1072;&#1081;&#1085;&#1080;&#1082;&#1080;" TargetMode="External"/><Relationship Id="rId10" Type="http://schemas.openxmlformats.org/officeDocument/2006/relationships/image" Target="../media/image12.jpeg"/><Relationship Id="rId4" Type="http://schemas.openxmlformats.org/officeDocument/2006/relationships/hyperlink" Target="http://uk.wikipedia.org/wiki/&#1052;&#1086;&#1093;&#1086;&#1087;&#1086;&#1076;&#1110;&#1073;&#1085;&#1110;" TargetMode="External"/><Relationship Id="rId9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044608" y="1124744"/>
            <a:ext cx="7772400" cy="1780108"/>
          </a:xfrm>
        </p:spPr>
        <p:txBody>
          <a:bodyPr/>
          <a:lstStyle/>
          <a:p>
            <a:r>
              <a:rPr lang="uk-UA" dirty="0" smtClean="0">
                <a:solidFill>
                  <a:schemeClr val="tx1"/>
                </a:solidFill>
              </a:rPr>
              <a:t>л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endParaRPr lang="uk-UA" dirty="0">
              <a:solidFill>
                <a:schemeClr val="tx1"/>
              </a:solidFill>
            </a:endParaRPr>
          </a:p>
          <a:p>
            <a:r>
              <a:rPr lang="uk-UA" sz="7200" dirty="0" smtClean="0">
                <a:solidFill>
                  <a:schemeClr val="tx1"/>
                </a:solidFill>
              </a:rPr>
              <a:t>ЧЕРВОНА </a:t>
            </a:r>
            <a:br>
              <a:rPr lang="uk-UA" sz="7200" dirty="0" smtClean="0">
                <a:solidFill>
                  <a:schemeClr val="tx1"/>
                </a:solidFill>
              </a:rPr>
            </a:br>
            <a:r>
              <a:rPr lang="uk-UA" sz="7200" dirty="0" smtClean="0">
                <a:solidFill>
                  <a:schemeClr val="tx1"/>
                </a:solidFill>
              </a:rPr>
              <a:t>КНИГА </a:t>
            </a:r>
            <a:br>
              <a:rPr lang="uk-UA" sz="7200" dirty="0" smtClean="0">
                <a:solidFill>
                  <a:schemeClr val="tx1"/>
                </a:solidFill>
              </a:rPr>
            </a:br>
            <a:r>
              <a:rPr lang="uk-UA" sz="7200" dirty="0" smtClean="0">
                <a:solidFill>
                  <a:schemeClr val="tx1"/>
                </a:solidFill>
              </a:rPr>
              <a:t>УКРАЇНИ</a:t>
            </a:r>
          </a:p>
          <a:p>
            <a:r>
              <a:rPr lang="uk-UA" dirty="0" smtClean="0">
                <a:solidFill>
                  <a:schemeClr val="tx1"/>
                </a:solidFill>
              </a:rPr>
              <a:t>                                                       </a:t>
            </a:r>
          </a:p>
          <a:p>
            <a:endParaRPr lang="uk-UA" dirty="0">
              <a:solidFill>
                <a:schemeClr val="tx1"/>
              </a:solidFill>
            </a:endParaRPr>
          </a:p>
          <a:p>
            <a:endParaRPr lang="uk-UA" dirty="0" smtClean="0">
              <a:solidFill>
                <a:schemeClr val="tx1"/>
              </a:solidFill>
            </a:endParaRPr>
          </a:p>
          <a:p>
            <a:r>
              <a:rPr lang="uk-UA" dirty="0">
                <a:solidFill>
                  <a:schemeClr val="tx1"/>
                </a:solidFill>
              </a:rPr>
              <a:t> </a:t>
            </a:r>
            <a:r>
              <a:rPr lang="uk-UA" dirty="0" smtClean="0">
                <a:solidFill>
                  <a:schemeClr val="tx1"/>
                </a:solidFill>
              </a:rPr>
              <a:t>                                                                                                              </a:t>
            </a:r>
            <a:r>
              <a:rPr lang="uk-UA" dirty="0" err="1" smtClean="0">
                <a:solidFill>
                  <a:schemeClr val="tx1"/>
                </a:solidFill>
              </a:rPr>
              <a:t>Підготувавав</a:t>
            </a:r>
            <a:r>
              <a:rPr lang="uk-UA" dirty="0" smtClean="0">
                <a:solidFill>
                  <a:schemeClr val="tx1"/>
                </a:solidFill>
              </a:rPr>
              <a:t> </a:t>
            </a:r>
          </a:p>
          <a:p>
            <a:r>
              <a:rPr lang="uk-UA" dirty="0" smtClean="0">
                <a:solidFill>
                  <a:schemeClr val="tx1"/>
                </a:solidFill>
              </a:rPr>
              <a:t>                                                                                                               студент групи ПВ-19</a:t>
            </a:r>
          </a:p>
          <a:p>
            <a:r>
              <a:rPr lang="uk-UA" dirty="0" smtClean="0">
                <a:solidFill>
                  <a:schemeClr val="tx1"/>
                </a:solidFill>
              </a:rPr>
              <a:t>                                                                                                               </a:t>
            </a:r>
            <a:r>
              <a:rPr lang="uk-UA" dirty="0" err="1" smtClean="0">
                <a:solidFill>
                  <a:schemeClr val="tx1"/>
                </a:solidFill>
              </a:rPr>
              <a:t>Габовда</a:t>
            </a:r>
            <a:r>
              <a:rPr lang="uk-UA" dirty="0" smtClean="0">
                <a:solidFill>
                  <a:schemeClr val="tx1"/>
                </a:solidFill>
              </a:rPr>
              <a:t> Олександр</a:t>
            </a: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1026" name="Picture 2" descr="C:\Users\Sasha\Desktop\10ily8_bio_60-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3933056"/>
            <a:ext cx="3781425" cy="2667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9398218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0" y="0"/>
            <a:ext cx="9143999" cy="685800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uk-UA" sz="1200" dirty="0" smtClean="0"/>
              <a:t>    </a:t>
            </a:r>
          </a:p>
          <a:p>
            <a:pPr marL="0" indent="0">
              <a:buNone/>
            </a:pPr>
            <a:endParaRPr lang="uk-UA" sz="1200" b="1" dirty="0">
              <a:latin typeface="sans-serif"/>
            </a:endParaRPr>
          </a:p>
          <a:p>
            <a:pPr marL="0" indent="0">
              <a:buNone/>
            </a:pPr>
            <a:endParaRPr lang="uk-UA" sz="1200" b="1" dirty="0" smtClean="0">
              <a:latin typeface="sans-serif"/>
            </a:endParaRPr>
          </a:p>
          <a:p>
            <a:pPr marL="0" indent="0">
              <a:buNone/>
            </a:pPr>
            <a:endParaRPr lang="uk-UA" sz="1200" b="1" dirty="0">
              <a:latin typeface="sans-serif"/>
            </a:endParaRPr>
          </a:p>
          <a:p>
            <a:pPr marL="0" indent="0">
              <a:buNone/>
            </a:pPr>
            <a:endParaRPr lang="uk-UA" sz="1200" b="1" dirty="0" smtClean="0">
              <a:latin typeface="sans-serif"/>
            </a:endParaRPr>
          </a:p>
          <a:p>
            <a:pPr marL="0" indent="0">
              <a:buNone/>
            </a:pPr>
            <a:endParaRPr lang="uk-UA" sz="1200" b="1" dirty="0">
              <a:latin typeface="sans-serif"/>
            </a:endParaRPr>
          </a:p>
          <a:p>
            <a:pPr marL="0" indent="0">
              <a:buNone/>
            </a:pPr>
            <a:endParaRPr lang="uk-UA" sz="1200" b="1" dirty="0" smtClean="0">
              <a:latin typeface="sans-serif"/>
            </a:endParaRPr>
          </a:p>
          <a:p>
            <a:pPr marL="0" indent="0">
              <a:buNone/>
            </a:pPr>
            <a:endParaRPr lang="uk-UA" sz="1200" b="1" dirty="0">
              <a:latin typeface="sans-serif"/>
            </a:endParaRPr>
          </a:p>
          <a:p>
            <a:pPr marL="0" indent="0">
              <a:buNone/>
            </a:pPr>
            <a:endParaRPr lang="uk-UA" sz="1200" b="1" dirty="0" smtClean="0">
              <a:latin typeface="sans-serif"/>
            </a:endParaRPr>
          </a:p>
          <a:p>
            <a:pPr marL="0" indent="0">
              <a:buNone/>
            </a:pPr>
            <a:endParaRPr lang="uk-UA" sz="1200" b="1" dirty="0">
              <a:latin typeface="sans-serif"/>
            </a:endParaRPr>
          </a:p>
          <a:p>
            <a:pPr marL="0" indent="0">
              <a:buNone/>
            </a:pPr>
            <a:endParaRPr lang="uk-UA" sz="1200" b="1" dirty="0" smtClean="0">
              <a:latin typeface="sans-serif"/>
            </a:endParaRPr>
          </a:p>
          <a:p>
            <a:pPr marL="0" indent="0">
              <a:buNone/>
            </a:pPr>
            <a:endParaRPr lang="uk-UA" sz="1200" b="1" dirty="0">
              <a:latin typeface="sans-serif"/>
            </a:endParaRPr>
          </a:p>
          <a:p>
            <a:pPr marL="0" indent="0">
              <a:buNone/>
            </a:pPr>
            <a:endParaRPr lang="uk-UA" sz="1200" b="1" dirty="0" smtClean="0">
              <a:latin typeface="sans-serif"/>
            </a:endParaRPr>
          </a:p>
          <a:p>
            <a:pPr marL="0" indent="0">
              <a:buNone/>
            </a:pPr>
            <a:endParaRPr lang="uk-UA" sz="1200" b="1" dirty="0">
              <a:latin typeface="sans-serif"/>
            </a:endParaRPr>
          </a:p>
          <a:p>
            <a:pPr marL="0" indent="0">
              <a:buNone/>
            </a:pPr>
            <a:endParaRPr lang="uk-UA" sz="1200" b="1" dirty="0" smtClean="0">
              <a:latin typeface="sans-serif"/>
            </a:endParaRPr>
          </a:p>
          <a:p>
            <a:pPr marL="0" indent="0">
              <a:buNone/>
            </a:pPr>
            <a:endParaRPr lang="uk-UA" sz="1200" b="1" dirty="0">
              <a:latin typeface="sans-serif"/>
            </a:endParaRPr>
          </a:p>
          <a:p>
            <a:pPr marL="0" indent="0">
              <a:buNone/>
            </a:pPr>
            <a:r>
              <a:rPr lang="vi-VN" sz="12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sans-serif"/>
              </a:rPr>
              <a:t>Кі́т </a:t>
            </a:r>
            <a:r>
              <a:rPr lang="vi-VN" sz="1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sans-serif"/>
              </a:rPr>
              <a:t>лісови́й</a:t>
            </a:r>
            <a:r>
              <a:rPr lang="vi-VN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sans-serif"/>
              </a:rPr>
              <a:t> (</a:t>
            </a:r>
            <a:r>
              <a:rPr lang="en-US" sz="1200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sans-serif"/>
              </a:rPr>
              <a:t>Felis</a:t>
            </a:r>
            <a:r>
              <a:rPr lang="en-US" sz="1200" i="1" dirty="0">
                <a:solidFill>
                  <a:schemeClr val="tx1">
                    <a:lumMod val="95000"/>
                    <a:lumOff val="5000"/>
                  </a:schemeClr>
                </a:solidFill>
                <a:latin typeface="sans-serif"/>
              </a:rPr>
              <a:t> </a:t>
            </a:r>
            <a:r>
              <a:rPr lang="en-US" sz="1200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sans-serif"/>
              </a:rPr>
              <a:t>sylvestris</a:t>
            </a: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sans-serif"/>
              </a:rPr>
              <a:t>) - </a:t>
            </a:r>
            <a:r>
              <a:rPr lang="vi-VN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sans-serif"/>
              </a:rPr>
              <a:t>вид хижих ссавців з роду Кіт (рід) (</a:t>
            </a:r>
            <a:r>
              <a:rPr lang="en-US" sz="1200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sans-serif"/>
              </a:rPr>
              <a:t>Felis</a:t>
            </a: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sans-serif"/>
              </a:rPr>
              <a:t>) </a:t>
            </a:r>
            <a:r>
              <a:rPr lang="vi-VN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sans-serif"/>
              </a:rPr>
              <a:t>родини </a:t>
            </a:r>
            <a:r>
              <a:rPr lang="vi-VN" sz="1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sans-serif"/>
              </a:rPr>
              <a:t>Котових</a:t>
            </a:r>
            <a:r>
              <a:rPr lang="uk-UA" sz="1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sans-serif"/>
              </a:rPr>
              <a:t> </a:t>
            </a:r>
            <a:r>
              <a:rPr lang="vi-VN" sz="1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sans-serif"/>
              </a:rPr>
              <a:t>(</a:t>
            </a:r>
            <a:r>
              <a:rPr lang="en-US" sz="1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sans-serif"/>
              </a:rPr>
              <a:t>Felidae</a:t>
            </a: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sans-serif"/>
              </a:rPr>
              <a:t>). </a:t>
            </a:r>
            <a:r>
              <a:rPr lang="vi-VN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sans-serif"/>
              </a:rPr>
              <a:t>Загалом подібний до свійського кота, але відрізняється дещо більшими розмірами (довжина тіла до 90 см) і відносно коротким притупленим хвостом, покільцьованим кількома темними смугами.</a:t>
            </a:r>
            <a:endParaRPr lang="vi-VN" sz="1200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marL="0" indent="0">
              <a:buNone/>
            </a:pPr>
            <a:r>
              <a:rPr lang="ru-RU" sz="1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sans-serif"/>
              </a:rPr>
              <a:t>Єдиний</a:t>
            </a:r>
            <a:r>
              <a:rPr lang="ru-RU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sans-serif"/>
              </a:rPr>
              <a:t> </a:t>
            </a:r>
            <a:r>
              <a:rPr lang="ru-RU" sz="1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sans-serif"/>
              </a:rPr>
              <a:t>представник</a:t>
            </a:r>
            <a:r>
              <a:rPr lang="ru-RU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sans-serif"/>
              </a:rPr>
              <a:t> роду </a:t>
            </a:r>
            <a:r>
              <a:rPr lang="en-US" sz="1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sans-serif"/>
              </a:rPr>
              <a:t>Felis</a:t>
            </a: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sans-serif"/>
              </a:rPr>
              <a:t> </a:t>
            </a:r>
            <a:r>
              <a:rPr lang="ru-RU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sans-serif"/>
              </a:rPr>
              <a:t>у </a:t>
            </a:r>
            <a:r>
              <a:rPr lang="ru-RU" sz="1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sans-serif"/>
              </a:rPr>
              <a:t>фауні</a:t>
            </a:r>
            <a:r>
              <a:rPr lang="ru-RU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sans-serif"/>
              </a:rPr>
              <a:t> </a:t>
            </a:r>
            <a:r>
              <a:rPr lang="ru-RU" sz="1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sans-serif"/>
              </a:rPr>
              <a:t>України</a:t>
            </a:r>
            <a:r>
              <a:rPr lang="ru-RU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sans-serif"/>
              </a:rPr>
              <a:t>, один з </a:t>
            </a:r>
            <a:r>
              <a:rPr lang="ru-RU" sz="1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sans-serif"/>
              </a:rPr>
              <a:t>приблизно</a:t>
            </a:r>
            <a:r>
              <a:rPr lang="ru-RU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sans-serif"/>
              </a:rPr>
              <a:t> 20-30 </a:t>
            </a:r>
            <a:r>
              <a:rPr lang="ru-RU" sz="1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sans-serif"/>
              </a:rPr>
              <a:t>видів</a:t>
            </a:r>
            <a:r>
              <a:rPr lang="ru-RU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sans-serif"/>
              </a:rPr>
              <a:t> </a:t>
            </a:r>
            <a:r>
              <a:rPr lang="ru-RU" sz="1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sans-serif"/>
              </a:rPr>
              <a:t>цього</a:t>
            </a:r>
            <a:r>
              <a:rPr lang="ru-RU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sans-serif"/>
              </a:rPr>
              <a:t> роду, </a:t>
            </a:r>
            <a:r>
              <a:rPr lang="ru-RU" sz="1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sans-serif"/>
              </a:rPr>
              <a:t>відомих</a:t>
            </a:r>
            <a:r>
              <a:rPr lang="ru-RU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sans-serif"/>
              </a:rPr>
              <a:t> у </a:t>
            </a:r>
            <a:r>
              <a:rPr lang="ru-RU" sz="1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sans-serif"/>
              </a:rPr>
              <a:t>світовій</a:t>
            </a:r>
            <a:r>
              <a:rPr lang="ru-RU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sans-serif"/>
              </a:rPr>
              <a:t> </a:t>
            </a:r>
            <a:r>
              <a:rPr lang="ru-RU" sz="1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sans-serif"/>
              </a:rPr>
              <a:t>фауні</a:t>
            </a:r>
            <a:r>
              <a:rPr lang="ru-RU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sans-serif"/>
              </a:rPr>
              <a:t>. </a:t>
            </a:r>
            <a:r>
              <a:rPr lang="ru-RU" sz="1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sans-serif"/>
              </a:rPr>
              <a:t>Може</a:t>
            </a:r>
            <a:r>
              <a:rPr lang="ru-RU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sans-serif"/>
              </a:rPr>
              <a:t> </a:t>
            </a:r>
            <a:r>
              <a:rPr lang="ru-RU" sz="1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sans-serif"/>
              </a:rPr>
              <a:t>формувати</a:t>
            </a:r>
            <a:r>
              <a:rPr lang="ru-RU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sans-serif"/>
              </a:rPr>
              <a:t> </a:t>
            </a:r>
            <a:r>
              <a:rPr lang="ru-RU" sz="1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sans-serif"/>
              </a:rPr>
              <a:t>гібридів</a:t>
            </a:r>
            <a:r>
              <a:rPr lang="ru-RU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sans-serif"/>
              </a:rPr>
              <a:t> при </a:t>
            </a:r>
            <a:r>
              <a:rPr lang="ru-RU" sz="1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sans-serif"/>
              </a:rPr>
              <a:t>паруванні</a:t>
            </a:r>
            <a:r>
              <a:rPr lang="ru-RU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sans-serif"/>
              </a:rPr>
              <a:t> </a:t>
            </a:r>
            <a:r>
              <a:rPr lang="ru-RU" sz="1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sans-serif"/>
              </a:rPr>
              <a:t>зі</a:t>
            </a:r>
            <a:r>
              <a:rPr lang="ru-RU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sans-serif"/>
              </a:rPr>
              <a:t> </a:t>
            </a:r>
            <a:r>
              <a:rPr lang="ru-RU" sz="1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sans-serif"/>
              </a:rPr>
              <a:t>свійськими</a:t>
            </a:r>
            <a:r>
              <a:rPr lang="ru-RU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sans-serif"/>
              </a:rPr>
              <a:t> котами.</a:t>
            </a:r>
            <a:endParaRPr lang="ru-RU" sz="1200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marL="0" indent="0">
              <a:buNone/>
            </a:pPr>
            <a:r>
              <a:rPr lang="ru-RU" sz="1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sans-serif"/>
              </a:rPr>
              <a:t>Українські</a:t>
            </a:r>
            <a:r>
              <a:rPr lang="ru-RU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sans-serif"/>
              </a:rPr>
              <a:t> </a:t>
            </a:r>
            <a:r>
              <a:rPr lang="ru-RU" sz="1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sans-serif"/>
              </a:rPr>
              <a:t>Карпати</a:t>
            </a:r>
            <a:r>
              <a:rPr lang="ru-RU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sans-serif"/>
              </a:rPr>
              <a:t>, </a:t>
            </a:r>
            <a:r>
              <a:rPr lang="ru-RU" sz="12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sans-serif"/>
              </a:rPr>
              <a:t>Закарпаття</a:t>
            </a:r>
            <a:r>
              <a:rPr lang="ru-RU" sz="12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1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sans-serif"/>
              </a:rPr>
              <a:t>(</a:t>
            </a:r>
            <a:r>
              <a:rPr lang="ru-RU" sz="12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sans-serif"/>
              </a:rPr>
              <a:t>Виноградівський</a:t>
            </a:r>
            <a:r>
              <a:rPr lang="ru-RU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sans-serif"/>
              </a:rPr>
              <a:t>, </a:t>
            </a:r>
            <a:r>
              <a:rPr lang="ru-RU" sz="1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sans-serif"/>
              </a:rPr>
              <a:t>Берегівський</a:t>
            </a:r>
            <a:r>
              <a:rPr lang="ru-RU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sans-serif"/>
              </a:rPr>
              <a:t>, </a:t>
            </a:r>
            <a:r>
              <a:rPr lang="ru-RU" sz="1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sans-serif"/>
              </a:rPr>
              <a:t>Воловецький</a:t>
            </a:r>
            <a:r>
              <a:rPr lang="ru-RU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sans-serif"/>
              </a:rPr>
              <a:t>, </a:t>
            </a:r>
            <a:r>
              <a:rPr lang="ru-RU" sz="1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sans-serif"/>
              </a:rPr>
              <a:t>Тячівський</a:t>
            </a:r>
            <a:r>
              <a:rPr lang="ru-RU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sans-serif"/>
              </a:rPr>
              <a:t>, </a:t>
            </a:r>
            <a:r>
              <a:rPr lang="ru-RU" sz="1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sans-serif"/>
              </a:rPr>
              <a:t>Перечинський</a:t>
            </a:r>
            <a:r>
              <a:rPr lang="ru-RU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sans-serif"/>
              </a:rPr>
              <a:t> р-ни). Невелика </a:t>
            </a:r>
            <a:r>
              <a:rPr lang="ru-RU" sz="1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sans-serif"/>
              </a:rPr>
              <a:t>популяція</a:t>
            </a:r>
            <a:r>
              <a:rPr lang="ru-RU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sans-serif"/>
              </a:rPr>
              <a:t> кота </a:t>
            </a:r>
            <a:r>
              <a:rPr lang="ru-RU" sz="1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sans-serif"/>
              </a:rPr>
              <a:t>лісового</a:t>
            </a:r>
            <a:r>
              <a:rPr lang="ru-RU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sans-serif"/>
              </a:rPr>
              <a:t> </a:t>
            </a:r>
            <a:r>
              <a:rPr lang="ru-RU" sz="1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sans-serif"/>
              </a:rPr>
              <a:t>виявлена</a:t>
            </a:r>
            <a:r>
              <a:rPr lang="ru-RU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sans-serif"/>
              </a:rPr>
              <a:t> в </a:t>
            </a:r>
            <a:r>
              <a:rPr lang="ru-RU" sz="1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sans-serif"/>
              </a:rPr>
              <a:t>Чернівецькій</a:t>
            </a:r>
            <a:r>
              <a:rPr lang="ru-RU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sans-serif"/>
              </a:rPr>
              <a:t> </a:t>
            </a:r>
            <a:r>
              <a:rPr lang="ru-RU" sz="1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sans-serif"/>
              </a:rPr>
              <a:t>області</a:t>
            </a:r>
            <a:r>
              <a:rPr lang="ru-RU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sans-serif"/>
              </a:rPr>
              <a:t> (</a:t>
            </a:r>
            <a:r>
              <a:rPr lang="ru-RU" sz="1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sans-serif"/>
              </a:rPr>
              <a:t>Сторожинецький</a:t>
            </a:r>
            <a:r>
              <a:rPr lang="ru-RU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sans-serif"/>
              </a:rPr>
              <a:t>, </a:t>
            </a:r>
            <a:r>
              <a:rPr lang="ru-RU" sz="1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sans-serif"/>
              </a:rPr>
              <a:t>Глибоцькии</a:t>
            </a:r>
            <a:r>
              <a:rPr lang="ru-RU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sans-serif"/>
              </a:rPr>
              <a:t> р-ни). </a:t>
            </a:r>
            <a:r>
              <a:rPr lang="ru-RU" sz="1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sans-serif"/>
              </a:rPr>
              <a:t>Поширений</a:t>
            </a:r>
            <a:r>
              <a:rPr lang="ru-RU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sans-serif"/>
              </a:rPr>
              <a:t> </a:t>
            </a:r>
            <a:r>
              <a:rPr lang="ru-RU" sz="1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sans-serif"/>
              </a:rPr>
              <a:t>також</a:t>
            </a:r>
            <a:r>
              <a:rPr lang="ru-RU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sans-serif"/>
              </a:rPr>
              <a:t> у </a:t>
            </a:r>
            <a:r>
              <a:rPr lang="ru-RU" sz="1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sans-serif"/>
              </a:rPr>
              <a:t>деяких</a:t>
            </a:r>
            <a:r>
              <a:rPr lang="ru-RU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sans-serif"/>
              </a:rPr>
              <a:t> </a:t>
            </a:r>
            <a:r>
              <a:rPr lang="ru-RU" sz="1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sans-serif"/>
              </a:rPr>
              <a:t>країнах</a:t>
            </a:r>
            <a:r>
              <a:rPr lang="ru-RU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sans-serif"/>
              </a:rPr>
              <a:t> </a:t>
            </a:r>
            <a:r>
              <a:rPr lang="ru-RU" sz="1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sans-serif"/>
              </a:rPr>
              <a:t>Західної</a:t>
            </a:r>
            <a:r>
              <a:rPr lang="ru-RU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sans-serif"/>
              </a:rPr>
              <a:t> і </a:t>
            </a:r>
            <a:r>
              <a:rPr lang="ru-RU" sz="1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sans-serif"/>
              </a:rPr>
              <a:t>Центральної</a:t>
            </a:r>
            <a:r>
              <a:rPr lang="ru-RU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sans-serif"/>
              </a:rPr>
              <a:t> </a:t>
            </a:r>
            <a:r>
              <a:rPr lang="ru-RU" sz="1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sans-serif"/>
              </a:rPr>
              <a:t>Європи</a:t>
            </a:r>
            <a:r>
              <a:rPr lang="ru-RU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sans-serif"/>
              </a:rPr>
              <a:t> та </a:t>
            </a:r>
            <a:r>
              <a:rPr lang="ru-RU" sz="1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sans-serif"/>
              </a:rPr>
              <a:t>Малої</a:t>
            </a:r>
            <a:r>
              <a:rPr lang="ru-RU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sans-serif"/>
              </a:rPr>
              <a:t> </a:t>
            </a:r>
            <a:r>
              <a:rPr lang="ru-RU" sz="1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sans-serif"/>
              </a:rPr>
              <a:t>Азії</a:t>
            </a:r>
            <a:r>
              <a:rPr lang="ru-RU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sans-serif"/>
              </a:rPr>
              <a:t>.</a:t>
            </a:r>
            <a:r>
              <a:rPr lang="ru-RU" sz="1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sans-serif"/>
              </a:rPr>
              <a:t>В горах селиться у глухих </a:t>
            </a:r>
            <a:r>
              <a:rPr lang="ru-RU" sz="1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sans-serif"/>
              </a:rPr>
              <a:t>дубових</a:t>
            </a:r>
            <a:r>
              <a:rPr lang="ru-RU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sans-serif"/>
              </a:rPr>
              <a:t>, дубово-</a:t>
            </a:r>
            <a:r>
              <a:rPr lang="ru-RU" sz="1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sans-serif"/>
              </a:rPr>
              <a:t>грабових</a:t>
            </a:r>
            <a:r>
              <a:rPr lang="ru-RU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sans-serif"/>
              </a:rPr>
              <a:t>, </a:t>
            </a:r>
            <a:r>
              <a:rPr lang="ru-RU" sz="1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sans-serif"/>
              </a:rPr>
              <a:t>букових</a:t>
            </a:r>
            <a:r>
              <a:rPr lang="ru-RU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sans-serif"/>
              </a:rPr>
              <a:t> і </a:t>
            </a:r>
            <a:r>
              <a:rPr lang="ru-RU" sz="1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sans-serif"/>
              </a:rPr>
              <a:t>мішаних</a:t>
            </a:r>
            <a:r>
              <a:rPr lang="ru-RU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sans-serif"/>
              </a:rPr>
              <a:t>, </a:t>
            </a:r>
            <a:r>
              <a:rPr lang="ru-RU" sz="1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sans-serif"/>
              </a:rPr>
              <a:t>рідко</a:t>
            </a:r>
            <a:r>
              <a:rPr lang="ru-RU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sans-serif"/>
              </a:rPr>
              <a:t> </a:t>
            </a:r>
            <a:r>
              <a:rPr lang="ru-RU" sz="1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sans-serif"/>
              </a:rPr>
              <a:t>ялинових</a:t>
            </a:r>
            <a:r>
              <a:rPr lang="ru-RU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sans-serif"/>
              </a:rPr>
              <a:t> </a:t>
            </a:r>
            <a:r>
              <a:rPr lang="ru-RU" sz="1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sans-serif"/>
              </a:rPr>
              <a:t>лісах</a:t>
            </a:r>
            <a:r>
              <a:rPr lang="ru-RU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sans-serif"/>
              </a:rPr>
              <a:t> (</a:t>
            </a:r>
            <a:r>
              <a:rPr lang="ru-RU" sz="1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sans-serif"/>
              </a:rPr>
              <a:t>висота</a:t>
            </a:r>
            <a:r>
              <a:rPr lang="ru-RU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sans-serif"/>
              </a:rPr>
              <a:t> 300—900м), у плавнях в </a:t>
            </a:r>
            <a:r>
              <a:rPr lang="ru-RU" sz="1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sans-serif"/>
              </a:rPr>
              <a:t>очеретяних</a:t>
            </a:r>
            <a:r>
              <a:rPr lang="ru-RU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sans-serif"/>
              </a:rPr>
              <a:t> </a:t>
            </a:r>
            <a:r>
              <a:rPr lang="ru-RU" sz="1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sans-serif"/>
              </a:rPr>
              <a:t>заростях</a:t>
            </a:r>
            <a:r>
              <a:rPr lang="ru-RU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sans-serif"/>
              </a:rPr>
              <a:t>, часто </a:t>
            </a:r>
            <a:r>
              <a:rPr lang="ru-RU" sz="1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sans-serif"/>
              </a:rPr>
              <a:t>влаштовує</a:t>
            </a:r>
            <a:r>
              <a:rPr lang="ru-RU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sans-serif"/>
              </a:rPr>
              <a:t> </a:t>
            </a:r>
            <a:r>
              <a:rPr lang="ru-RU" sz="1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sans-serif"/>
              </a:rPr>
              <a:t>гнізда</a:t>
            </a:r>
            <a:r>
              <a:rPr lang="ru-RU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sans-serif"/>
              </a:rPr>
              <a:t> на плавучих </a:t>
            </a:r>
            <a:r>
              <a:rPr lang="ru-RU" sz="1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sans-serif"/>
              </a:rPr>
              <a:t>острівцях</a:t>
            </a:r>
            <a:r>
              <a:rPr lang="ru-RU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sans-serif"/>
              </a:rPr>
              <a:t>.</a:t>
            </a:r>
            <a:r>
              <a:rPr lang="ru-RU" sz="1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1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sans-serif"/>
              </a:rPr>
              <a:t>Карпатська</a:t>
            </a:r>
            <a:r>
              <a:rPr lang="ru-RU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sans-serif"/>
              </a:rPr>
              <a:t> </a:t>
            </a:r>
            <a:r>
              <a:rPr lang="ru-RU" sz="12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sans-serif"/>
              </a:rPr>
              <a:t>популяція</a:t>
            </a:r>
            <a:r>
              <a:rPr lang="ru-RU" sz="1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1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sans-serif"/>
              </a:rPr>
              <a:t>становить </a:t>
            </a:r>
            <a:r>
              <a:rPr lang="ru-RU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sans-serif"/>
              </a:rPr>
              <a:t>300—400 </a:t>
            </a:r>
            <a:r>
              <a:rPr lang="ru-RU" sz="1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sans-serif"/>
              </a:rPr>
              <a:t>особин</a:t>
            </a:r>
            <a:r>
              <a:rPr lang="ru-RU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sans-serif"/>
              </a:rPr>
              <a:t>. Є </a:t>
            </a:r>
            <a:r>
              <a:rPr lang="ru-RU" sz="1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sans-serif"/>
              </a:rPr>
              <a:t>одиничні</a:t>
            </a:r>
            <a:r>
              <a:rPr lang="ru-RU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sans-serif"/>
              </a:rPr>
              <a:t> </a:t>
            </a:r>
            <a:r>
              <a:rPr lang="ru-RU" sz="1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sans-serif"/>
              </a:rPr>
              <a:t>особини</a:t>
            </a:r>
            <a:r>
              <a:rPr lang="ru-RU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sans-serif"/>
              </a:rPr>
              <a:t> в плавнях Дунаю.</a:t>
            </a:r>
            <a:r>
              <a:rPr lang="ru-RU" sz="1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1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sans-serif"/>
              </a:rPr>
              <a:t>Інтенсивне</a:t>
            </a:r>
            <a:r>
              <a:rPr lang="ru-RU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sans-serif"/>
              </a:rPr>
              <a:t> </a:t>
            </a:r>
            <a:r>
              <a:rPr lang="ru-RU" sz="1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sans-serif"/>
              </a:rPr>
              <a:t>вирубування</a:t>
            </a:r>
            <a:r>
              <a:rPr lang="ru-RU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sans-serif"/>
              </a:rPr>
              <a:t> </a:t>
            </a:r>
            <a:r>
              <a:rPr lang="ru-RU" sz="1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sans-serif"/>
              </a:rPr>
              <a:t>лісу</a:t>
            </a:r>
            <a:r>
              <a:rPr lang="ru-RU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sans-serif"/>
              </a:rPr>
              <a:t>, </a:t>
            </a:r>
            <a:r>
              <a:rPr lang="ru-RU" sz="1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sans-serif"/>
              </a:rPr>
              <a:t>різке</a:t>
            </a:r>
            <a:r>
              <a:rPr lang="ru-RU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sans-serif"/>
              </a:rPr>
              <a:t> </a:t>
            </a:r>
            <a:r>
              <a:rPr lang="ru-RU" sz="1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sans-serif"/>
              </a:rPr>
              <a:t>скорочення</a:t>
            </a:r>
            <a:r>
              <a:rPr lang="ru-RU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sans-serif"/>
              </a:rPr>
              <a:t> </a:t>
            </a:r>
            <a:r>
              <a:rPr lang="ru-RU" sz="1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sans-serif"/>
              </a:rPr>
              <a:t>площ</a:t>
            </a:r>
            <a:r>
              <a:rPr lang="ru-RU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sans-serif"/>
              </a:rPr>
              <a:t> </a:t>
            </a:r>
            <a:r>
              <a:rPr lang="ru-RU" sz="1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sans-serif"/>
              </a:rPr>
              <a:t>старих</a:t>
            </a:r>
            <a:r>
              <a:rPr lang="ru-RU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sans-serif"/>
              </a:rPr>
              <a:t> </a:t>
            </a:r>
            <a:r>
              <a:rPr lang="ru-RU" sz="1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sans-serif"/>
              </a:rPr>
              <a:t>листяних</a:t>
            </a:r>
            <a:r>
              <a:rPr lang="ru-RU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sans-serif"/>
              </a:rPr>
              <a:t> </a:t>
            </a:r>
            <a:r>
              <a:rPr lang="ru-RU" sz="1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sans-serif"/>
              </a:rPr>
              <a:t>лісів</a:t>
            </a:r>
            <a:r>
              <a:rPr lang="ru-RU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sans-serif"/>
              </a:rPr>
              <a:t>, особливо </a:t>
            </a:r>
            <a:r>
              <a:rPr lang="ru-RU" sz="1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sans-serif"/>
              </a:rPr>
              <a:t>дібров</a:t>
            </a:r>
            <a:r>
              <a:rPr lang="ru-RU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sans-serif"/>
              </a:rPr>
              <a:t>, </a:t>
            </a:r>
            <a:r>
              <a:rPr lang="ru-RU" sz="1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sans-serif"/>
              </a:rPr>
              <a:t>створення</a:t>
            </a:r>
            <a:r>
              <a:rPr lang="ru-RU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sans-serif"/>
              </a:rPr>
              <a:t> </a:t>
            </a:r>
            <a:r>
              <a:rPr lang="ru-RU" sz="1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sans-serif"/>
              </a:rPr>
              <a:t>штучних</a:t>
            </a:r>
            <a:r>
              <a:rPr lang="ru-RU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sans-serif"/>
              </a:rPr>
              <a:t> </a:t>
            </a:r>
            <a:r>
              <a:rPr lang="ru-RU" sz="1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sans-serif"/>
              </a:rPr>
              <a:t>лісових</a:t>
            </a:r>
            <a:r>
              <a:rPr lang="ru-RU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sans-serif"/>
              </a:rPr>
              <a:t> </a:t>
            </a:r>
            <a:r>
              <a:rPr lang="ru-RU" sz="1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sans-serif"/>
              </a:rPr>
              <a:t>насаджень</a:t>
            </a:r>
            <a:r>
              <a:rPr lang="ru-RU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sans-serif"/>
              </a:rPr>
              <a:t> і </a:t>
            </a:r>
            <a:r>
              <a:rPr lang="ru-RU" sz="1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sans-serif"/>
              </a:rPr>
              <a:t>активне</a:t>
            </a:r>
            <a:r>
              <a:rPr lang="ru-RU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sans-serif"/>
              </a:rPr>
              <a:t> </a:t>
            </a:r>
            <a:r>
              <a:rPr lang="ru-RU" sz="1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sans-serif"/>
              </a:rPr>
              <a:t>рекреаційне</a:t>
            </a:r>
            <a:r>
              <a:rPr lang="ru-RU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sans-serif"/>
              </a:rPr>
              <a:t> </a:t>
            </a:r>
            <a:r>
              <a:rPr lang="ru-RU" sz="1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sans-serif"/>
              </a:rPr>
              <a:t>використання</a:t>
            </a:r>
            <a:r>
              <a:rPr lang="ru-RU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sans-serif"/>
              </a:rPr>
              <a:t> </a:t>
            </a:r>
            <a:r>
              <a:rPr lang="ru-RU" sz="1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sans-serif"/>
              </a:rPr>
              <a:t>лісів</a:t>
            </a:r>
            <a:r>
              <a:rPr lang="ru-RU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sans-serif"/>
              </a:rPr>
              <a:t>, </a:t>
            </a:r>
            <a:r>
              <a:rPr lang="ru-RU" sz="1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sans-serif"/>
              </a:rPr>
              <a:t>знищення</a:t>
            </a:r>
            <a:r>
              <a:rPr lang="ru-RU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sans-serif"/>
              </a:rPr>
              <a:t> </a:t>
            </a:r>
            <a:r>
              <a:rPr lang="ru-RU" sz="1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sans-serif"/>
              </a:rPr>
              <a:t>особин</a:t>
            </a:r>
            <a:r>
              <a:rPr lang="ru-RU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sans-serif"/>
              </a:rPr>
              <a:t> виду </a:t>
            </a:r>
            <a:r>
              <a:rPr lang="ru-RU" sz="1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sans-serif"/>
              </a:rPr>
              <a:t>під</a:t>
            </a:r>
            <a:r>
              <a:rPr lang="ru-RU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sans-serif"/>
              </a:rPr>
              <a:t> час </a:t>
            </a:r>
            <a:r>
              <a:rPr lang="ru-RU" sz="1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sans-serif"/>
              </a:rPr>
              <a:t>відстрілу</a:t>
            </a:r>
            <a:r>
              <a:rPr lang="ru-RU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sans-serif"/>
              </a:rPr>
              <a:t> бродячих </a:t>
            </a:r>
            <a:r>
              <a:rPr lang="ru-RU" sz="1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sans-serif"/>
              </a:rPr>
              <a:t>домашніх</a:t>
            </a:r>
            <a:r>
              <a:rPr lang="ru-RU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sans-serif"/>
              </a:rPr>
              <a:t> </a:t>
            </a:r>
            <a:r>
              <a:rPr lang="ru-RU" sz="1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sans-serif"/>
              </a:rPr>
              <a:t>котів</a:t>
            </a:r>
            <a:r>
              <a:rPr lang="ru-RU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sans-serif"/>
              </a:rPr>
              <a:t>, </a:t>
            </a:r>
            <a:r>
              <a:rPr lang="ru-RU" sz="1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sans-serif"/>
              </a:rPr>
              <a:t>застосування</a:t>
            </a:r>
            <a:r>
              <a:rPr lang="ru-RU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sans-serif"/>
              </a:rPr>
              <a:t> </a:t>
            </a:r>
            <a:r>
              <a:rPr lang="ru-RU" sz="1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sans-serif"/>
              </a:rPr>
              <a:t>мисливських</a:t>
            </a:r>
            <a:r>
              <a:rPr lang="ru-RU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sans-serif"/>
              </a:rPr>
              <a:t> </a:t>
            </a:r>
            <a:r>
              <a:rPr lang="ru-RU" sz="1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sans-serif"/>
              </a:rPr>
              <a:t>капканів</a:t>
            </a:r>
            <a:r>
              <a:rPr lang="ru-RU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sans-serif"/>
              </a:rPr>
              <a:t>.</a:t>
            </a:r>
            <a:r>
              <a:rPr lang="ru-RU" sz="1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1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sans-serif"/>
              </a:rPr>
              <a:t>Веде</a:t>
            </a:r>
            <a:r>
              <a:rPr lang="ru-RU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sans-serif"/>
              </a:rPr>
              <a:t> </a:t>
            </a:r>
            <a:r>
              <a:rPr lang="ru-RU" sz="1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sans-serif"/>
              </a:rPr>
              <a:t>прихований</a:t>
            </a:r>
            <a:r>
              <a:rPr lang="ru-RU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sans-serif"/>
              </a:rPr>
              <a:t> </a:t>
            </a:r>
            <a:r>
              <a:rPr lang="ru-RU" sz="1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sans-serif"/>
              </a:rPr>
              <a:t>спосіб</a:t>
            </a:r>
            <a:r>
              <a:rPr lang="ru-RU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sans-serif"/>
              </a:rPr>
              <a:t> </a:t>
            </a:r>
            <a:r>
              <a:rPr lang="ru-RU" sz="1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sans-serif"/>
              </a:rPr>
              <a:t>життя</a:t>
            </a:r>
            <a:r>
              <a:rPr lang="ru-RU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sans-serif"/>
              </a:rPr>
              <a:t>. Селиться </a:t>
            </a:r>
            <a:r>
              <a:rPr lang="ru-RU" sz="1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sans-serif"/>
              </a:rPr>
              <a:t>поодинці</a:t>
            </a:r>
            <a:r>
              <a:rPr lang="ru-RU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sans-serif"/>
              </a:rPr>
              <a:t>. </a:t>
            </a:r>
            <a:r>
              <a:rPr lang="ru-RU" sz="1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sans-serif"/>
              </a:rPr>
              <a:t>Активний</a:t>
            </a:r>
            <a:r>
              <a:rPr lang="ru-RU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sans-serif"/>
              </a:rPr>
              <a:t> у </a:t>
            </a:r>
            <a:r>
              <a:rPr lang="ru-RU" sz="1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sans-serif"/>
              </a:rPr>
              <a:t>сутінках</a:t>
            </a:r>
            <a:r>
              <a:rPr lang="ru-RU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sans-serif"/>
              </a:rPr>
              <a:t> та </a:t>
            </a:r>
            <a:r>
              <a:rPr lang="ru-RU" sz="1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sans-serif"/>
              </a:rPr>
              <a:t>вночі</a:t>
            </a:r>
            <a:r>
              <a:rPr lang="ru-RU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sans-serif"/>
              </a:rPr>
              <a:t>. </a:t>
            </a:r>
            <a:r>
              <a:rPr lang="ru-RU" sz="1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sans-serif"/>
              </a:rPr>
              <a:t>Теплолюбна</a:t>
            </a:r>
            <a:r>
              <a:rPr lang="ru-RU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sans-serif"/>
              </a:rPr>
              <a:t> </a:t>
            </a:r>
            <a:r>
              <a:rPr lang="ru-RU" sz="1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sans-serif"/>
              </a:rPr>
              <a:t>тварина</a:t>
            </a:r>
            <a:r>
              <a:rPr lang="ru-RU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sans-serif"/>
              </a:rPr>
              <a:t>. Водиться в </a:t>
            </a:r>
            <a:r>
              <a:rPr lang="ru-RU" sz="1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sans-serif"/>
              </a:rPr>
              <a:t>місцях</a:t>
            </a:r>
            <a:r>
              <a:rPr lang="ru-RU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sans-serif"/>
              </a:rPr>
              <a:t>, </a:t>
            </a:r>
            <a:r>
              <a:rPr lang="ru-RU" sz="1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sans-serif"/>
              </a:rPr>
              <a:t>що</a:t>
            </a:r>
            <a:r>
              <a:rPr lang="ru-RU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sans-serif"/>
              </a:rPr>
              <a:t> добре </a:t>
            </a:r>
            <a:r>
              <a:rPr lang="ru-RU" sz="1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sans-serif"/>
              </a:rPr>
              <a:t>прогріваються</a:t>
            </a:r>
            <a:r>
              <a:rPr lang="ru-RU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sans-serif"/>
              </a:rPr>
              <a:t> </a:t>
            </a:r>
            <a:r>
              <a:rPr lang="ru-RU" sz="1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sans-serif"/>
              </a:rPr>
              <a:t>сонцем</a:t>
            </a:r>
            <a:r>
              <a:rPr lang="ru-RU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sans-serif"/>
              </a:rPr>
              <a:t>, з густим </a:t>
            </a:r>
            <a:r>
              <a:rPr lang="ru-RU" sz="1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sans-serif"/>
              </a:rPr>
              <a:t>травостоєм</a:t>
            </a:r>
            <a:r>
              <a:rPr lang="ru-RU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sans-serif"/>
              </a:rPr>
              <a:t>, </a:t>
            </a:r>
            <a:r>
              <a:rPr lang="ru-RU" sz="1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sans-serif"/>
              </a:rPr>
              <a:t>старими</a:t>
            </a:r>
            <a:r>
              <a:rPr lang="ru-RU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sans-serif"/>
              </a:rPr>
              <a:t> </a:t>
            </a:r>
            <a:r>
              <a:rPr lang="ru-RU" sz="1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sans-serif"/>
              </a:rPr>
              <a:t>дуплистими</a:t>
            </a:r>
            <a:r>
              <a:rPr lang="ru-RU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sans-serif"/>
              </a:rPr>
              <a:t> деревами, в </a:t>
            </a:r>
            <a:r>
              <a:rPr lang="ru-RU" sz="1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sans-serif"/>
              </a:rPr>
              <a:t>чагарнику</a:t>
            </a:r>
            <a:r>
              <a:rPr lang="ru-RU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sans-serif"/>
              </a:rPr>
              <a:t>. </a:t>
            </a:r>
            <a:r>
              <a:rPr lang="ru-RU" sz="1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sans-serif"/>
              </a:rPr>
              <a:t>Виводкові</a:t>
            </a:r>
            <a:r>
              <a:rPr lang="ru-RU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sans-serif"/>
              </a:rPr>
              <a:t> </a:t>
            </a:r>
            <a:r>
              <a:rPr lang="ru-RU" sz="1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sans-serif"/>
              </a:rPr>
              <a:t>лігва</a:t>
            </a:r>
            <a:r>
              <a:rPr lang="ru-RU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sans-serif"/>
              </a:rPr>
              <a:t> </a:t>
            </a:r>
            <a:r>
              <a:rPr lang="ru-RU" sz="1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sans-serif"/>
              </a:rPr>
              <a:t>влаштовує</a:t>
            </a:r>
            <a:r>
              <a:rPr lang="ru-RU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sans-serif"/>
              </a:rPr>
              <a:t> в дуплах дерев, </a:t>
            </a:r>
            <a:r>
              <a:rPr lang="ru-RU" sz="1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sans-serif"/>
              </a:rPr>
              <a:t>розколинах</a:t>
            </a:r>
            <a:r>
              <a:rPr lang="ru-RU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sans-serif"/>
              </a:rPr>
              <a:t> </a:t>
            </a:r>
            <a:r>
              <a:rPr lang="ru-RU" sz="1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sans-serif"/>
              </a:rPr>
              <a:t>скель</a:t>
            </a:r>
            <a:r>
              <a:rPr lang="ru-RU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sans-serif"/>
              </a:rPr>
              <a:t>, </a:t>
            </a:r>
            <a:r>
              <a:rPr lang="ru-RU" sz="1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sans-serif"/>
              </a:rPr>
              <a:t>під</a:t>
            </a:r>
            <a:r>
              <a:rPr lang="ru-RU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sans-serif"/>
              </a:rPr>
              <a:t> купами сушняку і колод, у норах </a:t>
            </a:r>
            <a:r>
              <a:rPr lang="ru-RU" sz="1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sans-serif"/>
              </a:rPr>
              <a:t>борсука</a:t>
            </a:r>
            <a:r>
              <a:rPr lang="ru-RU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sans-serif"/>
              </a:rPr>
              <a:t> та </a:t>
            </a:r>
            <a:r>
              <a:rPr lang="ru-RU" sz="1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sans-serif"/>
              </a:rPr>
              <a:t>лисиць</a:t>
            </a:r>
            <a:r>
              <a:rPr lang="ru-RU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sans-serif"/>
              </a:rPr>
              <a:t>, </a:t>
            </a:r>
            <a:r>
              <a:rPr lang="ru-RU" sz="1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sans-serif"/>
              </a:rPr>
              <a:t>зрідка</a:t>
            </a:r>
            <a:r>
              <a:rPr lang="ru-RU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sans-serif"/>
              </a:rPr>
              <a:t> — на горищах </a:t>
            </a:r>
            <a:r>
              <a:rPr lang="ru-RU" sz="1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sans-serif"/>
              </a:rPr>
              <a:t>лісових</a:t>
            </a:r>
            <a:r>
              <a:rPr lang="ru-RU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sans-serif"/>
              </a:rPr>
              <a:t> </a:t>
            </a:r>
            <a:r>
              <a:rPr lang="ru-RU" sz="1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sans-serif"/>
              </a:rPr>
              <a:t>будинків</a:t>
            </a:r>
            <a:r>
              <a:rPr lang="ru-RU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sans-serif"/>
              </a:rPr>
              <a:t>, в </a:t>
            </a:r>
            <a:r>
              <a:rPr lang="ru-RU" sz="1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sans-serif"/>
              </a:rPr>
              <a:t>очеретяних</a:t>
            </a:r>
            <a:r>
              <a:rPr lang="ru-RU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sans-serif"/>
              </a:rPr>
              <a:t> </a:t>
            </a:r>
            <a:r>
              <a:rPr lang="ru-RU" sz="1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sans-serif"/>
              </a:rPr>
              <a:t>заростях</a:t>
            </a:r>
            <a:r>
              <a:rPr lang="ru-RU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sans-serif"/>
              </a:rPr>
              <a:t>. Живиться </a:t>
            </a:r>
            <a:r>
              <a:rPr lang="ru-RU" sz="1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sans-serif"/>
              </a:rPr>
              <a:t>переважно</a:t>
            </a:r>
            <a:r>
              <a:rPr lang="ru-RU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sans-serif"/>
              </a:rPr>
              <a:t> </a:t>
            </a:r>
            <a:r>
              <a:rPr lang="ru-RU" sz="1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sans-serif"/>
              </a:rPr>
              <a:t>мишовидними</a:t>
            </a:r>
            <a:r>
              <a:rPr lang="ru-RU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sans-serif"/>
              </a:rPr>
              <a:t> </a:t>
            </a:r>
            <a:r>
              <a:rPr lang="ru-RU" sz="1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sans-serif"/>
              </a:rPr>
              <a:t>гризунами</a:t>
            </a:r>
            <a:r>
              <a:rPr lang="ru-RU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sans-serif"/>
              </a:rPr>
              <a:t>, </a:t>
            </a:r>
            <a:r>
              <a:rPr lang="ru-RU" sz="1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sans-serif"/>
              </a:rPr>
              <a:t>рідше</a:t>
            </a:r>
            <a:r>
              <a:rPr lang="ru-RU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sans-serif"/>
              </a:rPr>
              <a:t> птахами, </a:t>
            </a:r>
            <a:r>
              <a:rPr lang="ru-RU" sz="1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sans-serif"/>
              </a:rPr>
              <a:t>плазунами</a:t>
            </a:r>
            <a:r>
              <a:rPr lang="ru-RU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sans-serif"/>
              </a:rPr>
              <a:t>, у </a:t>
            </a:r>
            <a:r>
              <a:rPr lang="ru-RU" sz="1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sans-serif"/>
              </a:rPr>
              <a:t>крайніх</a:t>
            </a:r>
            <a:r>
              <a:rPr lang="ru-RU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sans-serif"/>
              </a:rPr>
              <a:t> </a:t>
            </a:r>
            <a:r>
              <a:rPr lang="ru-RU" sz="1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sans-serif"/>
              </a:rPr>
              <a:t>випадках</a:t>
            </a:r>
            <a:r>
              <a:rPr lang="ru-RU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sans-serif"/>
              </a:rPr>
              <a:t> — трупами </a:t>
            </a:r>
            <a:r>
              <a:rPr lang="ru-RU" sz="1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sans-serif"/>
              </a:rPr>
              <a:t>тварин</a:t>
            </a:r>
            <a:r>
              <a:rPr lang="ru-RU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sans-serif"/>
              </a:rPr>
              <a:t>. Самка раз на </a:t>
            </a:r>
            <a:r>
              <a:rPr lang="ru-RU" sz="1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sans-serif"/>
              </a:rPr>
              <a:t>рік</a:t>
            </a:r>
            <a:r>
              <a:rPr lang="ru-RU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sans-serif"/>
              </a:rPr>
              <a:t> (</a:t>
            </a:r>
            <a:r>
              <a:rPr lang="ru-RU" sz="1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sans-serif"/>
              </a:rPr>
              <a:t>квітень</a:t>
            </a:r>
            <a:r>
              <a:rPr lang="ru-RU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sans-serif"/>
              </a:rPr>
              <a:t> — </a:t>
            </a:r>
            <a:r>
              <a:rPr lang="ru-RU" sz="1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sans-serif"/>
              </a:rPr>
              <a:t>травень</a:t>
            </a:r>
            <a:r>
              <a:rPr lang="ru-RU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sans-serif"/>
              </a:rPr>
              <a:t>) </a:t>
            </a:r>
            <a:r>
              <a:rPr lang="ru-RU" sz="1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sans-serif"/>
              </a:rPr>
              <a:t>після</a:t>
            </a:r>
            <a:r>
              <a:rPr lang="ru-RU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sans-serif"/>
              </a:rPr>
              <a:t> 63-68 </a:t>
            </a:r>
            <a:r>
              <a:rPr lang="ru-RU" sz="1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sans-serif"/>
              </a:rPr>
              <a:t>денної</a:t>
            </a:r>
            <a:r>
              <a:rPr lang="ru-RU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sans-serif"/>
              </a:rPr>
              <a:t> </a:t>
            </a:r>
            <a:r>
              <a:rPr lang="ru-RU" sz="1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sans-serif"/>
              </a:rPr>
              <a:t>вагітності</a:t>
            </a:r>
            <a:r>
              <a:rPr lang="ru-RU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sans-serif"/>
              </a:rPr>
              <a:t> </a:t>
            </a:r>
            <a:r>
              <a:rPr lang="ru-RU" sz="1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sans-serif"/>
              </a:rPr>
              <a:t>народжує</a:t>
            </a:r>
            <a:r>
              <a:rPr lang="ru-RU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sans-serif"/>
              </a:rPr>
              <a:t> 2-4 (</a:t>
            </a:r>
            <a:r>
              <a:rPr lang="ru-RU" sz="1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sans-serif"/>
              </a:rPr>
              <a:t>зрідка</a:t>
            </a:r>
            <a:r>
              <a:rPr lang="ru-RU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sans-serif"/>
              </a:rPr>
              <a:t> 5) </a:t>
            </a:r>
            <a:r>
              <a:rPr lang="ru-RU" sz="1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sans-serif"/>
              </a:rPr>
              <a:t>сліпих</a:t>
            </a:r>
            <a:r>
              <a:rPr lang="ru-RU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sans-serif"/>
              </a:rPr>
              <a:t> </a:t>
            </a:r>
            <a:r>
              <a:rPr lang="ru-RU" sz="1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sans-serif"/>
              </a:rPr>
              <a:t>малят</a:t>
            </a:r>
            <a:r>
              <a:rPr lang="ru-RU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sans-serif"/>
              </a:rPr>
              <a:t>, </a:t>
            </a:r>
            <a:r>
              <a:rPr lang="ru-RU" sz="1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sans-serif"/>
              </a:rPr>
              <a:t>які</a:t>
            </a:r>
            <a:r>
              <a:rPr lang="ru-RU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sans-serif"/>
              </a:rPr>
              <a:t> </a:t>
            </a:r>
            <a:r>
              <a:rPr lang="ru-RU" sz="1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sans-serif"/>
              </a:rPr>
              <a:t>тримаються</a:t>
            </a:r>
            <a:r>
              <a:rPr lang="ru-RU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sans-serif"/>
              </a:rPr>
              <a:t> </a:t>
            </a:r>
            <a:r>
              <a:rPr lang="ru-RU" sz="1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sans-serif"/>
              </a:rPr>
              <a:t>біля</a:t>
            </a:r>
            <a:r>
              <a:rPr lang="ru-RU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sans-serif"/>
              </a:rPr>
              <a:t> </a:t>
            </a:r>
            <a:r>
              <a:rPr lang="ru-RU" sz="1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sans-serif"/>
              </a:rPr>
              <a:t>неї</a:t>
            </a:r>
            <a:r>
              <a:rPr lang="ru-RU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sans-serif"/>
              </a:rPr>
              <a:t> до </a:t>
            </a:r>
            <a:r>
              <a:rPr lang="ru-RU" sz="1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sans-serif"/>
              </a:rPr>
              <a:t>вересня</a:t>
            </a:r>
            <a:r>
              <a:rPr lang="ru-RU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sans-serif"/>
              </a:rPr>
              <a:t> — </a:t>
            </a:r>
            <a:r>
              <a:rPr lang="ru-RU" sz="1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sans-serif"/>
              </a:rPr>
              <a:t>жовтня</a:t>
            </a:r>
            <a:r>
              <a:rPr lang="ru-RU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sans-serif"/>
              </a:rPr>
              <a:t>. Вороги і </a:t>
            </a:r>
            <a:r>
              <a:rPr lang="ru-RU" sz="1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sans-serif"/>
              </a:rPr>
              <a:t>конкуренти</a:t>
            </a:r>
            <a:r>
              <a:rPr lang="ru-RU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sans-serif"/>
              </a:rPr>
              <a:t> — </a:t>
            </a:r>
            <a:r>
              <a:rPr lang="ru-RU" sz="1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sans-serif"/>
              </a:rPr>
              <a:t>рись</a:t>
            </a:r>
            <a:r>
              <a:rPr lang="ru-RU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sans-serif"/>
              </a:rPr>
              <a:t>, </a:t>
            </a:r>
            <a:r>
              <a:rPr lang="ru-RU" sz="1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sans-serif"/>
              </a:rPr>
              <a:t>лисиця</a:t>
            </a:r>
            <a:r>
              <a:rPr lang="ru-RU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sans-serif"/>
              </a:rPr>
              <a:t>, </a:t>
            </a:r>
            <a:r>
              <a:rPr lang="ru-RU" sz="12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sans-serif"/>
              </a:rPr>
              <a:t>вовк</a:t>
            </a:r>
            <a:r>
              <a:rPr lang="ru-RU" sz="1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sans-serif"/>
              </a:rPr>
              <a:t>,</a:t>
            </a:r>
            <a:r>
              <a:rPr lang="ru-RU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sans-serif"/>
              </a:rPr>
              <a:t> </a:t>
            </a:r>
            <a:r>
              <a:rPr lang="ru-RU" sz="1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sans-serif"/>
              </a:rPr>
              <a:t>куницеві</a:t>
            </a:r>
            <a:r>
              <a:rPr lang="ru-RU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sans-serif"/>
              </a:rPr>
              <a:t>, </a:t>
            </a:r>
            <a:r>
              <a:rPr lang="ru-RU" sz="1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sans-serif"/>
              </a:rPr>
              <a:t>бродячі</a:t>
            </a:r>
            <a:r>
              <a:rPr lang="ru-RU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sans-serif"/>
              </a:rPr>
              <a:t> собаки, </a:t>
            </a:r>
            <a:r>
              <a:rPr lang="ru-RU" sz="1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sans-serif"/>
              </a:rPr>
              <a:t>великі</a:t>
            </a:r>
            <a:r>
              <a:rPr lang="ru-RU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sans-serif"/>
              </a:rPr>
              <a:t> </a:t>
            </a:r>
            <a:r>
              <a:rPr lang="ru-RU" sz="12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sans-serif"/>
              </a:rPr>
              <a:t>хижі</a:t>
            </a:r>
            <a:r>
              <a:rPr lang="ru-RU" sz="1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sans-serif"/>
              </a:rPr>
              <a:t> </a:t>
            </a:r>
            <a:r>
              <a:rPr lang="ru-RU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sans-serif"/>
              </a:rPr>
              <a:t>птахи. </a:t>
            </a:r>
            <a:r>
              <a:rPr lang="ru-RU" sz="1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sans-serif"/>
              </a:rPr>
              <a:t>Значної</a:t>
            </a:r>
            <a:r>
              <a:rPr lang="ru-RU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sans-serif"/>
              </a:rPr>
              <a:t> </a:t>
            </a:r>
            <a:r>
              <a:rPr lang="ru-RU" sz="1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sans-serif"/>
              </a:rPr>
              <a:t>шкоди</a:t>
            </a:r>
            <a:r>
              <a:rPr lang="ru-RU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sans-serif"/>
              </a:rPr>
              <a:t> </a:t>
            </a:r>
            <a:r>
              <a:rPr lang="ru-RU" sz="1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sans-serif"/>
              </a:rPr>
              <a:t>чистоті</a:t>
            </a:r>
            <a:r>
              <a:rPr lang="ru-RU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sans-serif"/>
              </a:rPr>
              <a:t> виду </a:t>
            </a:r>
            <a:r>
              <a:rPr lang="ru-RU" sz="1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sans-serif"/>
              </a:rPr>
              <a:t>завдають</a:t>
            </a:r>
            <a:r>
              <a:rPr lang="ru-RU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sans-serif"/>
              </a:rPr>
              <a:t> </a:t>
            </a:r>
            <a:r>
              <a:rPr lang="ru-RU" sz="1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sans-serif"/>
              </a:rPr>
              <a:t>бродячі</a:t>
            </a:r>
            <a:r>
              <a:rPr lang="ru-RU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sans-serif"/>
              </a:rPr>
              <a:t> </a:t>
            </a:r>
            <a:r>
              <a:rPr lang="ru-RU" sz="1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sans-serif"/>
              </a:rPr>
              <a:t>коти</a:t>
            </a:r>
            <a:r>
              <a:rPr lang="ru-RU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sans-serif"/>
              </a:rPr>
              <a:t>, </a:t>
            </a:r>
            <a:r>
              <a:rPr lang="ru-RU" sz="1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sans-serif"/>
              </a:rPr>
              <a:t>які</a:t>
            </a:r>
            <a:r>
              <a:rPr lang="ru-RU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sans-serif"/>
              </a:rPr>
              <a:t>, </a:t>
            </a:r>
            <a:r>
              <a:rPr lang="ru-RU" sz="1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sans-serif"/>
              </a:rPr>
              <a:t>паруючись</a:t>
            </a:r>
            <a:r>
              <a:rPr lang="ru-RU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sans-serif"/>
              </a:rPr>
              <a:t> з дикими, </a:t>
            </a:r>
            <a:r>
              <a:rPr lang="ru-RU" sz="1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sans-serif"/>
              </a:rPr>
              <a:t>дають</a:t>
            </a:r>
            <a:r>
              <a:rPr lang="ru-RU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sans-serif"/>
              </a:rPr>
              <a:t> </a:t>
            </a:r>
            <a:r>
              <a:rPr lang="ru-RU" sz="1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sans-serif"/>
              </a:rPr>
              <a:t>гібриди</a:t>
            </a:r>
            <a:r>
              <a:rPr lang="ru-RU" sz="1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1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sans-serif"/>
              </a:rPr>
              <a:t>Розмножується</a:t>
            </a:r>
            <a:r>
              <a:rPr lang="ru-RU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sans-serif"/>
              </a:rPr>
              <a:t> у зоопарках, але погано.</a:t>
            </a:r>
            <a:r>
              <a:rPr lang="ru-RU" sz="1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sans-serif"/>
              </a:rPr>
              <a:t>Занесено до </a:t>
            </a:r>
            <a:r>
              <a:rPr lang="ru-RU" sz="1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sans-serif"/>
              </a:rPr>
              <a:t>Червоної</a:t>
            </a:r>
            <a:r>
              <a:rPr lang="ru-RU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sans-serif"/>
              </a:rPr>
              <a:t> книги </a:t>
            </a:r>
            <a:r>
              <a:rPr lang="ru-RU" sz="1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sans-serif"/>
              </a:rPr>
              <a:t>Української</a:t>
            </a:r>
            <a:r>
              <a:rPr lang="ru-RU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sans-serif"/>
              </a:rPr>
              <a:t> РСР (1980). </a:t>
            </a:r>
            <a:r>
              <a:rPr lang="ru-RU" sz="1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sans-serif"/>
              </a:rPr>
              <a:t>Охороняється</a:t>
            </a:r>
            <a:r>
              <a:rPr lang="ru-RU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sans-serif"/>
              </a:rPr>
              <a:t> </a:t>
            </a:r>
            <a:r>
              <a:rPr lang="ru-RU" sz="1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sans-serif"/>
              </a:rPr>
              <a:t>кіт</a:t>
            </a:r>
            <a:r>
              <a:rPr lang="ru-RU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sans-serif"/>
              </a:rPr>
              <a:t> </a:t>
            </a:r>
            <a:r>
              <a:rPr lang="ru-RU" sz="1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sans-serif"/>
              </a:rPr>
              <a:t>лісовий</a:t>
            </a:r>
            <a:r>
              <a:rPr lang="ru-RU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sans-serif"/>
              </a:rPr>
              <a:t> в </a:t>
            </a:r>
            <a:r>
              <a:rPr lang="ru-RU" sz="1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sans-serif"/>
              </a:rPr>
              <a:t>заповідниках</a:t>
            </a:r>
            <a:r>
              <a:rPr lang="ru-RU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sans-serif"/>
              </a:rPr>
              <a:t> </a:t>
            </a:r>
            <a:r>
              <a:rPr lang="ru-RU" sz="1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sans-serif"/>
              </a:rPr>
              <a:t>Карпатському</a:t>
            </a:r>
            <a:r>
              <a:rPr lang="ru-RU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sans-serif"/>
              </a:rPr>
              <a:t> (</a:t>
            </a:r>
            <a:r>
              <a:rPr lang="ru-RU" sz="1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sans-serif"/>
              </a:rPr>
              <a:t>біосферний</a:t>
            </a:r>
            <a:r>
              <a:rPr lang="ru-RU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sans-serif"/>
              </a:rPr>
              <a:t>), </a:t>
            </a:r>
            <a:r>
              <a:rPr lang="ru-RU" sz="1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sans-serif"/>
              </a:rPr>
              <a:t>Дунайські</a:t>
            </a:r>
            <a:r>
              <a:rPr lang="ru-RU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sans-serif"/>
              </a:rPr>
              <a:t> </a:t>
            </a:r>
            <a:r>
              <a:rPr lang="ru-RU" sz="1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sans-serif"/>
              </a:rPr>
              <a:t>Плавні</a:t>
            </a:r>
            <a:r>
              <a:rPr lang="ru-RU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sans-serif"/>
              </a:rPr>
              <a:t> (</a:t>
            </a:r>
            <a:r>
              <a:rPr lang="ru-RU" sz="1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sans-serif"/>
              </a:rPr>
              <a:t>природний</a:t>
            </a:r>
            <a:r>
              <a:rPr lang="ru-RU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sans-serif"/>
              </a:rPr>
              <a:t>), в </a:t>
            </a:r>
            <a:r>
              <a:rPr lang="ru-RU" sz="1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sans-serif"/>
              </a:rPr>
              <a:t>Карпатському</a:t>
            </a:r>
            <a:r>
              <a:rPr lang="ru-RU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sans-serif"/>
              </a:rPr>
              <a:t> </a:t>
            </a:r>
            <a:r>
              <a:rPr lang="ru-RU" sz="1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sans-serif"/>
              </a:rPr>
              <a:t>національному</a:t>
            </a:r>
            <a:r>
              <a:rPr lang="ru-RU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sans-serif"/>
              </a:rPr>
              <a:t> природному парку.</a:t>
            </a:r>
            <a:endParaRPr lang="ru-RU" sz="1200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marL="0" indent="0">
              <a:buNone/>
            </a:pP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9468544" y="0"/>
            <a:ext cx="8229600" cy="1252728"/>
          </a:xfrm>
        </p:spPr>
        <p:txBody>
          <a:bodyPr/>
          <a:lstStyle/>
          <a:p>
            <a:endParaRPr lang="ru-RU"/>
          </a:p>
        </p:txBody>
      </p:sp>
      <p:pic>
        <p:nvPicPr>
          <p:cNvPr id="10242" name="Picture 2" descr="C:\Users\Sasha\Desktop\BM-wildcat-12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848" y="0"/>
            <a:ext cx="3068680" cy="31409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3" name="Picture 3" descr="C:\Users\Sasha\Desktop\%D0%94%D0%B0%D0%BB%D1%8C%D0%BD%D0%B5%D0%B2%D0%BE%D1%81%D1%82%D0%BE%D1%87%D0%BD%D1%8B%D0%B9-%D0%BB%D0%B5%D1%81%D0%BD%D0%BE%D0%B9-%D0%BA%D0%BE%D1%8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5" y="0"/>
            <a:ext cx="3024336" cy="31409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4" name="Picture 4" descr="C:\Users\Sasha\Desktop\Wildcat_0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1" y="0"/>
            <a:ext cx="3491879" cy="31409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885030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0" y="0"/>
            <a:ext cx="9143999" cy="685800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endParaRPr lang="uk-UA" sz="1600" b="1" dirty="0" smtClean="0">
              <a:latin typeface="sans-serif"/>
            </a:endParaRPr>
          </a:p>
          <a:p>
            <a:pPr marL="0" indent="0">
              <a:buNone/>
            </a:pPr>
            <a:endParaRPr lang="uk-UA" sz="1600" b="1" dirty="0">
              <a:latin typeface="sans-serif"/>
            </a:endParaRPr>
          </a:p>
          <a:p>
            <a:pPr marL="0" indent="0">
              <a:buNone/>
            </a:pPr>
            <a:endParaRPr lang="uk-UA" sz="1600" b="1" dirty="0" smtClean="0">
              <a:latin typeface="sans-serif"/>
            </a:endParaRPr>
          </a:p>
          <a:p>
            <a:pPr marL="0" indent="0">
              <a:buNone/>
            </a:pPr>
            <a:endParaRPr lang="uk-UA" sz="1600" b="1" dirty="0">
              <a:latin typeface="sans-serif"/>
            </a:endParaRPr>
          </a:p>
          <a:p>
            <a:pPr marL="0" indent="0">
              <a:buNone/>
            </a:pPr>
            <a:endParaRPr lang="uk-UA" sz="1600" b="1" dirty="0" smtClean="0">
              <a:latin typeface="sans-serif"/>
            </a:endParaRPr>
          </a:p>
          <a:p>
            <a:pPr marL="0" indent="0">
              <a:buNone/>
            </a:pPr>
            <a:endParaRPr lang="uk-UA" sz="1600" b="1" dirty="0">
              <a:latin typeface="sans-serif"/>
            </a:endParaRPr>
          </a:p>
          <a:p>
            <a:pPr marL="0" indent="0">
              <a:buNone/>
            </a:pPr>
            <a:endParaRPr lang="uk-UA" sz="1600" b="1" dirty="0" smtClean="0">
              <a:latin typeface="sans-serif"/>
            </a:endParaRPr>
          </a:p>
          <a:p>
            <a:pPr marL="0" indent="0">
              <a:buNone/>
            </a:pPr>
            <a:endParaRPr lang="uk-UA" sz="1600" b="1" dirty="0">
              <a:latin typeface="sans-serif"/>
            </a:endParaRPr>
          </a:p>
          <a:p>
            <a:pPr marL="0" indent="0">
              <a:buNone/>
            </a:pPr>
            <a:endParaRPr lang="uk-UA" sz="1600" b="1" dirty="0" smtClean="0">
              <a:latin typeface="sans-serif"/>
            </a:endParaRPr>
          </a:p>
          <a:p>
            <a:pPr marL="0" indent="0">
              <a:buNone/>
            </a:pPr>
            <a:endParaRPr lang="uk-UA" sz="1600" b="1" dirty="0">
              <a:latin typeface="sans-serif"/>
            </a:endParaRPr>
          </a:p>
          <a:p>
            <a:pPr marL="0" indent="0">
              <a:buNone/>
            </a:pPr>
            <a:endParaRPr lang="uk-UA" sz="1600" b="1" dirty="0" smtClean="0">
              <a:latin typeface="sans-serif"/>
            </a:endParaRPr>
          </a:p>
          <a:p>
            <a:pPr marL="0" indent="0">
              <a:buNone/>
            </a:pPr>
            <a:endParaRPr lang="uk-UA" sz="1600" b="1" dirty="0">
              <a:latin typeface="sans-serif"/>
            </a:endParaRPr>
          </a:p>
          <a:p>
            <a:pPr marL="0" indent="0">
              <a:buNone/>
            </a:pPr>
            <a:endParaRPr lang="uk-UA" sz="1600" b="1" dirty="0" smtClean="0">
              <a:latin typeface="sans-serif"/>
            </a:endParaRPr>
          </a:p>
          <a:p>
            <a:pPr marL="0" indent="0">
              <a:buNone/>
            </a:pPr>
            <a:r>
              <a:rPr lang="vi-VN" sz="16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sans-serif"/>
              </a:rPr>
              <a:t>Альдрова́нда </a:t>
            </a:r>
            <a:r>
              <a:rPr lang="vi-VN" sz="1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sans-serif"/>
              </a:rPr>
              <a:t>пухи́рчаста</a:t>
            </a:r>
            <a:r>
              <a:rPr lang="vi-VN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sans-serif"/>
              </a:rPr>
              <a:t> (</a:t>
            </a:r>
            <a:r>
              <a:rPr lang="en-US" sz="1600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sans-serif"/>
              </a:rPr>
              <a:t>Aldrovanda</a:t>
            </a:r>
            <a:r>
              <a:rPr lang="en-US" sz="1600" i="1" dirty="0">
                <a:solidFill>
                  <a:schemeClr val="tx1">
                    <a:lumMod val="95000"/>
                    <a:lumOff val="5000"/>
                  </a:schemeClr>
                </a:solidFill>
                <a:latin typeface="sans-serif"/>
              </a:rPr>
              <a:t> </a:t>
            </a:r>
            <a:r>
              <a:rPr lang="en-US" sz="1600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sans-serif"/>
              </a:rPr>
              <a:t>vesiculosa</a:t>
            </a:r>
            <a:r>
              <a:rPr lang="en-US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sans-serif"/>
              </a:rPr>
              <a:t> L.) — </a:t>
            </a:r>
            <a:r>
              <a:rPr lang="vi-VN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sans-serif"/>
              </a:rPr>
              <a:t>водяна комахоїдна рослина родини Росичкових(</a:t>
            </a:r>
            <a:r>
              <a:rPr lang="en-US" sz="16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sans-serif"/>
              </a:rPr>
              <a:t>Droseraceae</a:t>
            </a:r>
            <a:r>
              <a:rPr lang="en-US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sans-serif"/>
              </a:rPr>
              <a:t>). </a:t>
            </a:r>
            <a:r>
              <a:rPr lang="vi-VN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sans-serif"/>
              </a:rPr>
              <a:t>Багаторічна водяна рослина з горизонтально розміщеним нитко-видним </a:t>
            </a:r>
            <a:r>
              <a:rPr lang="vi-VN" sz="1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sans-serif"/>
              </a:rPr>
              <a:t>стеблом</a:t>
            </a:r>
            <a:r>
              <a:rPr lang="uk-UA" sz="1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sans-serif"/>
              </a:rPr>
              <a:t> </a:t>
            </a:r>
            <a:r>
              <a:rPr lang="vi-VN" sz="1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sans-serif"/>
              </a:rPr>
              <a:t>довжиною </a:t>
            </a:r>
            <a:r>
              <a:rPr lang="vi-VN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sans-serif"/>
              </a:rPr>
              <a:t>З—15 см, що вільно плаває на поверхні води. Росте подекуди в стоячій воді озер, ставків, в річках у Прикарпатті, на Поліссі, уЛісостепу і Степу.</a:t>
            </a:r>
            <a:endParaRPr lang="vi-VN" sz="1600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marL="0" indent="0">
              <a:buNone/>
            </a:pPr>
            <a:r>
              <a:rPr lang="vi-VN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sans-serif"/>
              </a:rPr>
              <a:t>Живиться дрібними водяними тваринами. Плаваюче стебло без коренів. Листки в кільцях, з складеною вздовж пластинкою, вкриті волосками, при подразненні яких половинки листка замикаються і затискують здобич. Листок при цьому набуває форми пухирця. Процес травлення може тривати понад місяць. Після цього листок здебільшого відмирає.</a:t>
            </a:r>
            <a:endParaRPr lang="vi-VN" sz="1600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marL="0" indent="0">
              <a:buNone/>
            </a:pPr>
            <a:r>
              <a:rPr lang="vi-VN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sans-serif"/>
              </a:rPr>
              <a:t>Зустрічається в Центральній та Південні Європі, Східні Азії, Індії, Африці, Австралії; в Україні — спорадично на всій території.</a:t>
            </a:r>
            <a:endParaRPr lang="vi-VN" sz="1600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marL="0" indent="0">
              <a:buNone/>
            </a:pPr>
            <a:r>
              <a:rPr lang="vi-VN" sz="1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sans-serif"/>
              </a:rPr>
              <a:t>В </a:t>
            </a:r>
            <a:r>
              <a:rPr lang="vi-VN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sans-serif"/>
              </a:rPr>
              <a:t>Україні росте один вид альдрованди</a:t>
            </a:r>
            <a:r>
              <a:rPr lang="vi-VN" sz="1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sans-serif"/>
              </a:rPr>
              <a:t>.</a:t>
            </a:r>
            <a:r>
              <a:rPr lang="ru-RU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sans-serif"/>
              </a:rPr>
              <a:t> Вид занесений до </a:t>
            </a:r>
            <a:r>
              <a:rPr lang="ru-RU" sz="16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sans-serif"/>
              </a:rPr>
              <a:t>Червоної</a:t>
            </a:r>
            <a:r>
              <a:rPr lang="ru-RU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sans-serif"/>
              </a:rPr>
              <a:t> книги </a:t>
            </a:r>
            <a:r>
              <a:rPr lang="ru-RU" sz="16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sans-serif"/>
              </a:rPr>
              <a:t>України</a:t>
            </a:r>
            <a:r>
              <a:rPr lang="ru-RU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sans-serif"/>
              </a:rPr>
              <a:t> (</a:t>
            </a:r>
            <a:r>
              <a:rPr lang="ru-RU" sz="1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sans-serif"/>
              </a:rPr>
              <a:t>2009), </a:t>
            </a:r>
            <a:r>
              <a:rPr lang="ru-RU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sans-serif"/>
              </a:rPr>
              <a:t>до </a:t>
            </a:r>
            <a:r>
              <a:rPr lang="ru-RU" sz="16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sans-serif"/>
              </a:rPr>
              <a:t>категорії</a:t>
            </a:r>
            <a:r>
              <a:rPr lang="ru-RU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sans-serif"/>
              </a:rPr>
              <a:t> «</a:t>
            </a:r>
            <a:r>
              <a:rPr lang="ru-RU" sz="16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sans-serif"/>
              </a:rPr>
              <a:t>рідкісний</a:t>
            </a:r>
            <a:r>
              <a:rPr lang="ru-RU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sans-serif"/>
              </a:rPr>
              <a:t>». </a:t>
            </a:r>
            <a:r>
              <a:rPr lang="ru-RU" sz="16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sans-serif"/>
              </a:rPr>
              <a:t>Водяні</a:t>
            </a:r>
            <a:r>
              <a:rPr lang="ru-RU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sans-serif"/>
              </a:rPr>
              <a:t> </a:t>
            </a:r>
            <a:r>
              <a:rPr lang="ru-RU" sz="16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sans-serif"/>
              </a:rPr>
              <a:t>формації</a:t>
            </a:r>
            <a:r>
              <a:rPr lang="ru-RU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sans-serif"/>
              </a:rPr>
              <a:t> </a:t>
            </a:r>
            <a:r>
              <a:rPr lang="ru-RU" sz="16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sans-serif"/>
              </a:rPr>
              <a:t>альдрованди</a:t>
            </a:r>
            <a:r>
              <a:rPr lang="ru-RU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sans-serif"/>
              </a:rPr>
              <a:t> </a:t>
            </a:r>
            <a:r>
              <a:rPr lang="ru-RU" sz="16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sans-serif"/>
              </a:rPr>
              <a:t>пухирчастої</a:t>
            </a:r>
            <a:r>
              <a:rPr lang="ru-RU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sans-serif"/>
              </a:rPr>
              <a:t> </a:t>
            </a:r>
            <a:r>
              <a:rPr lang="ru-RU" sz="16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sans-serif"/>
              </a:rPr>
              <a:t>занесені</a:t>
            </a:r>
            <a:r>
              <a:rPr lang="ru-RU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sans-serif"/>
              </a:rPr>
              <a:t> до </a:t>
            </a:r>
            <a:r>
              <a:rPr lang="ru-RU" sz="16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sans-serif"/>
              </a:rPr>
              <a:t>Зеленої</a:t>
            </a:r>
            <a:r>
              <a:rPr lang="ru-RU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sans-serif"/>
              </a:rPr>
              <a:t> книги </a:t>
            </a:r>
            <a:r>
              <a:rPr lang="ru-RU" sz="16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sans-serif"/>
              </a:rPr>
              <a:t>України</a:t>
            </a:r>
            <a:r>
              <a:rPr lang="ru-RU" sz="1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sans-serif"/>
              </a:rPr>
              <a:t> (1987</a:t>
            </a:r>
            <a:r>
              <a:rPr lang="ru-RU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sans-serif"/>
              </a:rPr>
              <a:t>) як «</a:t>
            </a:r>
            <a:r>
              <a:rPr lang="ru-RU" sz="16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sans-serif"/>
              </a:rPr>
              <a:t>рідкісні</a:t>
            </a:r>
            <a:r>
              <a:rPr lang="ru-RU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sans-serif"/>
              </a:rPr>
              <a:t>, </a:t>
            </a:r>
            <a:r>
              <a:rPr lang="ru-RU" sz="16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sans-serif"/>
              </a:rPr>
              <a:t>зникаючи</a:t>
            </a:r>
            <a:r>
              <a:rPr lang="ru-RU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sans-serif"/>
              </a:rPr>
              <a:t> та </a:t>
            </a:r>
            <a:r>
              <a:rPr lang="ru-RU" sz="16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sans-serif"/>
              </a:rPr>
              <a:t>типові</a:t>
            </a:r>
            <a:r>
              <a:rPr lang="ru-RU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sans-serif"/>
              </a:rPr>
              <a:t> </a:t>
            </a:r>
            <a:r>
              <a:rPr lang="ru-RU" sz="16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sans-serif"/>
              </a:rPr>
              <a:t>рослинні</a:t>
            </a:r>
            <a:r>
              <a:rPr lang="ru-RU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sans-serif"/>
              </a:rPr>
              <a:t> </a:t>
            </a:r>
            <a:r>
              <a:rPr lang="ru-RU" sz="16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sans-serif"/>
              </a:rPr>
              <a:t>угруповання</a:t>
            </a:r>
            <a:r>
              <a:rPr lang="ru-RU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sans-serif"/>
              </a:rPr>
              <a:t>, </a:t>
            </a:r>
            <a:r>
              <a:rPr lang="ru-RU" sz="16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sans-serif"/>
              </a:rPr>
              <a:t>що</a:t>
            </a:r>
            <a:r>
              <a:rPr lang="ru-RU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sans-serif"/>
              </a:rPr>
              <a:t> </a:t>
            </a:r>
            <a:r>
              <a:rPr lang="ru-RU" sz="16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sans-serif"/>
              </a:rPr>
              <a:t>потребують</a:t>
            </a:r>
            <a:r>
              <a:rPr lang="ru-RU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sans-serif"/>
              </a:rPr>
              <a:t> </a:t>
            </a:r>
            <a:r>
              <a:rPr lang="ru-RU" sz="16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sans-serif"/>
              </a:rPr>
              <a:t>охорони</a:t>
            </a:r>
            <a:r>
              <a:rPr lang="ru-RU" sz="1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sans-serif"/>
              </a:rPr>
              <a:t>».</a:t>
            </a:r>
            <a:endParaRPr lang="ru-RU" sz="1600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endParaRPr lang="vi-VN" dirty="0"/>
          </a:p>
          <a:p>
            <a:pPr marL="0" indent="0">
              <a:buNone/>
            </a:pP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9612560" y="188640"/>
            <a:ext cx="8229600" cy="1252728"/>
          </a:xfrm>
        </p:spPr>
        <p:txBody>
          <a:bodyPr/>
          <a:lstStyle/>
          <a:p>
            <a:endParaRPr lang="ru-RU"/>
          </a:p>
        </p:txBody>
      </p:sp>
      <p:pic>
        <p:nvPicPr>
          <p:cNvPr id="11266" name="Picture 2" descr="C:\Users\Sasha\Desktop\258px-AldrovandaVesiculosaHabi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3276600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7" name="Picture 3" descr="C:\Users\Sasha\Desktop\11385_c6d01a17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1"/>
            <a:ext cx="5867400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52580953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0" y="0"/>
            <a:ext cx="9143999" cy="6858000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ru-RU" sz="1400" b="1" dirty="0" smtClean="0">
              <a:latin typeface="sans-serif"/>
            </a:endParaRPr>
          </a:p>
          <a:p>
            <a:pPr marL="0" indent="0">
              <a:buNone/>
            </a:pPr>
            <a:endParaRPr lang="ru-RU" sz="1400" b="1" dirty="0">
              <a:latin typeface="sans-serif"/>
            </a:endParaRPr>
          </a:p>
          <a:p>
            <a:pPr marL="0" indent="0">
              <a:buNone/>
            </a:pPr>
            <a:endParaRPr lang="ru-RU" sz="1400" b="1" dirty="0" smtClean="0">
              <a:latin typeface="sans-serif"/>
            </a:endParaRPr>
          </a:p>
          <a:p>
            <a:pPr marL="0" indent="0">
              <a:buNone/>
            </a:pPr>
            <a:endParaRPr lang="ru-RU" sz="1400" b="1" dirty="0">
              <a:latin typeface="sans-serif"/>
            </a:endParaRPr>
          </a:p>
          <a:p>
            <a:pPr marL="0" indent="0">
              <a:buNone/>
            </a:pPr>
            <a:endParaRPr lang="ru-RU" sz="1400" b="1" dirty="0" smtClean="0">
              <a:latin typeface="sans-serif"/>
            </a:endParaRPr>
          </a:p>
          <a:p>
            <a:pPr marL="0" indent="0">
              <a:buNone/>
            </a:pPr>
            <a:endParaRPr lang="ru-RU" sz="1400" b="1" dirty="0">
              <a:latin typeface="sans-serif"/>
            </a:endParaRPr>
          </a:p>
          <a:p>
            <a:pPr marL="0" indent="0">
              <a:buNone/>
            </a:pPr>
            <a:endParaRPr lang="ru-RU" sz="1400" b="1" dirty="0" smtClean="0">
              <a:latin typeface="sans-serif"/>
            </a:endParaRPr>
          </a:p>
          <a:p>
            <a:pPr marL="0" indent="0">
              <a:buNone/>
            </a:pPr>
            <a:endParaRPr lang="ru-RU" sz="1400" b="1" dirty="0">
              <a:latin typeface="sans-serif"/>
            </a:endParaRPr>
          </a:p>
          <a:p>
            <a:pPr marL="0" indent="0">
              <a:buNone/>
            </a:pPr>
            <a:endParaRPr lang="ru-RU" sz="1400" b="1" dirty="0" smtClean="0">
              <a:latin typeface="sans-serif"/>
            </a:endParaRPr>
          </a:p>
          <a:p>
            <a:pPr marL="0" indent="0">
              <a:buNone/>
            </a:pPr>
            <a:endParaRPr lang="ru-RU" sz="1400" b="1" dirty="0">
              <a:latin typeface="sans-serif"/>
            </a:endParaRPr>
          </a:p>
          <a:p>
            <a:pPr marL="0" indent="0">
              <a:buNone/>
            </a:pPr>
            <a:endParaRPr lang="ru-RU" sz="1400" b="1" dirty="0" smtClean="0">
              <a:latin typeface="sans-serif"/>
            </a:endParaRPr>
          </a:p>
          <a:p>
            <a:pPr marL="0" indent="0">
              <a:buNone/>
            </a:pPr>
            <a:endParaRPr lang="ru-RU" sz="1400" b="1" dirty="0">
              <a:latin typeface="sans-serif"/>
            </a:endParaRPr>
          </a:p>
          <a:p>
            <a:pPr marL="0" indent="0">
              <a:buNone/>
            </a:pPr>
            <a:endParaRPr lang="ru-RU" sz="1400" b="1" dirty="0" smtClean="0">
              <a:latin typeface="sans-serif"/>
            </a:endParaRPr>
          </a:p>
          <a:p>
            <a:pPr marL="0" indent="0">
              <a:buNone/>
            </a:pPr>
            <a:r>
              <a:rPr lang="ru-RU" sz="14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sans-serif"/>
              </a:rPr>
              <a:t>Бузок</a:t>
            </a:r>
            <a:r>
              <a:rPr lang="ru-RU" sz="1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sans-serif"/>
              </a:rPr>
              <a:t> </a:t>
            </a:r>
            <a:r>
              <a:rPr lang="ru-RU" sz="14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sans-serif"/>
              </a:rPr>
              <a:t>карпатський</a:t>
            </a:r>
            <a:r>
              <a:rPr lang="ru-RU" sz="1400" dirty="0">
                <a:solidFill>
                  <a:schemeClr val="tx1">
                    <a:lumMod val="95000"/>
                    <a:lumOff val="5000"/>
                  </a:schemeClr>
                </a:solidFill>
                <a:latin typeface="sans-serif"/>
              </a:rPr>
              <a:t> (</a:t>
            </a:r>
            <a:r>
              <a:rPr lang="en-US" sz="1400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sans-serif"/>
              </a:rPr>
              <a:t>Syringa</a:t>
            </a:r>
            <a:r>
              <a:rPr lang="en-US" sz="1400" i="1" dirty="0">
                <a:solidFill>
                  <a:schemeClr val="tx1">
                    <a:lumMod val="95000"/>
                    <a:lumOff val="5000"/>
                  </a:schemeClr>
                </a:solidFill>
                <a:latin typeface="sans-serif"/>
              </a:rPr>
              <a:t> </a:t>
            </a:r>
            <a:r>
              <a:rPr lang="en-US" sz="1400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sans-serif"/>
              </a:rPr>
              <a:t>josikaea</a:t>
            </a:r>
            <a:r>
              <a:rPr lang="en-US" sz="1400" dirty="0">
                <a:solidFill>
                  <a:schemeClr val="tx1">
                    <a:lumMod val="95000"/>
                    <a:lumOff val="5000"/>
                  </a:schemeClr>
                </a:solidFill>
                <a:latin typeface="sans-serif"/>
              </a:rPr>
              <a:t> </a:t>
            </a:r>
            <a:r>
              <a:rPr lang="en-US" sz="1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sans-serif"/>
              </a:rPr>
              <a:t>J.Jacq</a:t>
            </a:r>
            <a:r>
              <a:rPr lang="en-US" sz="1400" dirty="0">
                <a:solidFill>
                  <a:schemeClr val="tx1">
                    <a:lumMod val="95000"/>
                    <a:lumOff val="5000"/>
                  </a:schemeClr>
                </a:solidFill>
                <a:latin typeface="sans-serif"/>
              </a:rPr>
              <a:t>. ex </a:t>
            </a:r>
            <a:r>
              <a:rPr lang="en-US" sz="1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sans-serif"/>
              </a:rPr>
              <a:t>Rchb</a:t>
            </a:r>
            <a:r>
              <a:rPr lang="en-US" sz="1400" dirty="0">
                <a:solidFill>
                  <a:schemeClr val="tx1">
                    <a:lumMod val="95000"/>
                    <a:lumOff val="5000"/>
                  </a:schemeClr>
                </a:solidFill>
                <a:latin typeface="sans-serif"/>
              </a:rPr>
              <a:t>.) — </a:t>
            </a:r>
            <a:r>
              <a:rPr lang="ru-RU" sz="1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sans-serif"/>
              </a:rPr>
              <a:t>реліктовий</a:t>
            </a:r>
            <a:r>
              <a:rPr lang="ru-RU" sz="1400" dirty="0">
                <a:solidFill>
                  <a:schemeClr val="tx1">
                    <a:lumMod val="95000"/>
                    <a:lumOff val="5000"/>
                  </a:schemeClr>
                </a:solidFill>
                <a:latin typeface="sans-serif"/>
              </a:rPr>
              <a:t> вид з </a:t>
            </a:r>
            <a:r>
              <a:rPr lang="ru-RU" sz="1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sans-serif"/>
              </a:rPr>
              <a:t>диз'юнктивним</a:t>
            </a:r>
            <a:r>
              <a:rPr lang="ru-RU" sz="1400" dirty="0">
                <a:solidFill>
                  <a:schemeClr val="tx1">
                    <a:lumMod val="95000"/>
                    <a:lumOff val="5000"/>
                  </a:schemeClr>
                </a:solidFill>
                <a:latin typeface="sans-serif"/>
              </a:rPr>
              <a:t> ареалом з </a:t>
            </a:r>
            <a:r>
              <a:rPr lang="ru-RU" sz="14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sans-serif"/>
              </a:rPr>
              <a:t>родиниМаслинові</a:t>
            </a:r>
            <a:r>
              <a:rPr lang="ru-RU" sz="1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sans-serif"/>
              </a:rPr>
              <a:t> (</a:t>
            </a:r>
            <a:r>
              <a:rPr lang="en-US" sz="1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sans-serif"/>
              </a:rPr>
              <a:t>Oleaceae</a:t>
            </a:r>
            <a:r>
              <a:rPr lang="en-US" sz="1400" dirty="0">
                <a:solidFill>
                  <a:schemeClr val="tx1">
                    <a:lumMod val="95000"/>
                    <a:lumOff val="5000"/>
                  </a:schemeClr>
                </a:solidFill>
                <a:latin typeface="sans-serif"/>
              </a:rPr>
              <a:t>). </a:t>
            </a:r>
            <a:r>
              <a:rPr lang="ru-RU" sz="1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sans-serif"/>
              </a:rPr>
              <a:t>Характеризується</a:t>
            </a:r>
            <a:r>
              <a:rPr lang="ru-RU" sz="1400" dirty="0">
                <a:solidFill>
                  <a:schemeClr val="tx1">
                    <a:lumMod val="95000"/>
                    <a:lumOff val="5000"/>
                  </a:schemeClr>
                </a:solidFill>
                <a:latin typeface="sans-serif"/>
              </a:rPr>
              <a:t> </a:t>
            </a:r>
            <a:r>
              <a:rPr lang="ru-RU" sz="1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sans-serif"/>
              </a:rPr>
              <a:t>двома</a:t>
            </a:r>
            <a:r>
              <a:rPr lang="ru-RU" sz="1400" dirty="0">
                <a:solidFill>
                  <a:schemeClr val="tx1">
                    <a:lumMod val="95000"/>
                    <a:lumOff val="5000"/>
                  </a:schemeClr>
                </a:solidFill>
                <a:latin typeface="sans-serif"/>
              </a:rPr>
              <a:t> </a:t>
            </a:r>
            <a:r>
              <a:rPr lang="ru-RU" sz="1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sans-serif"/>
              </a:rPr>
              <a:t>диз'юнктивними</a:t>
            </a:r>
            <a:r>
              <a:rPr lang="ru-RU" sz="1400" dirty="0">
                <a:solidFill>
                  <a:schemeClr val="tx1">
                    <a:lumMod val="95000"/>
                    <a:lumOff val="5000"/>
                  </a:schemeClr>
                </a:solidFill>
                <a:latin typeface="sans-serif"/>
              </a:rPr>
              <a:t> </a:t>
            </a:r>
            <a:r>
              <a:rPr lang="ru-RU" sz="1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sans-serif"/>
              </a:rPr>
              <a:t>ексклавами</a:t>
            </a:r>
            <a:r>
              <a:rPr lang="ru-RU" sz="1400" dirty="0">
                <a:solidFill>
                  <a:schemeClr val="tx1">
                    <a:lumMod val="95000"/>
                    <a:lumOff val="5000"/>
                  </a:schemeClr>
                </a:solidFill>
                <a:latin typeface="sans-serif"/>
              </a:rPr>
              <a:t>, </a:t>
            </a:r>
            <a:r>
              <a:rPr lang="ru-RU" sz="1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sans-serif"/>
              </a:rPr>
              <a:t>розташованими</a:t>
            </a:r>
            <a:r>
              <a:rPr lang="ru-RU" sz="1400" dirty="0">
                <a:solidFill>
                  <a:schemeClr val="tx1">
                    <a:lumMod val="95000"/>
                    <a:lumOff val="5000"/>
                  </a:schemeClr>
                </a:solidFill>
                <a:latin typeface="sans-serif"/>
              </a:rPr>
              <a:t> у </a:t>
            </a:r>
            <a:r>
              <a:rPr lang="ru-RU" sz="1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sans-serif"/>
              </a:rPr>
              <a:t>Східних</a:t>
            </a:r>
            <a:r>
              <a:rPr lang="ru-RU" sz="1400" dirty="0">
                <a:solidFill>
                  <a:schemeClr val="tx1">
                    <a:lumMod val="95000"/>
                    <a:lumOff val="5000"/>
                  </a:schemeClr>
                </a:solidFill>
                <a:latin typeface="sans-serif"/>
              </a:rPr>
              <a:t> (</a:t>
            </a:r>
            <a:r>
              <a:rPr lang="ru-RU" sz="1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sans-serif"/>
              </a:rPr>
              <a:t>Східні</a:t>
            </a:r>
            <a:r>
              <a:rPr lang="ru-RU" sz="1400" dirty="0">
                <a:solidFill>
                  <a:schemeClr val="tx1">
                    <a:lumMod val="95000"/>
                    <a:lumOff val="5000"/>
                  </a:schemeClr>
                </a:solidFill>
                <a:latin typeface="sans-serif"/>
              </a:rPr>
              <a:t> </a:t>
            </a:r>
            <a:r>
              <a:rPr lang="ru-RU" sz="1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sans-serif"/>
              </a:rPr>
              <a:t>Бескиди</a:t>
            </a:r>
            <a:r>
              <a:rPr lang="ru-RU" sz="1400" dirty="0">
                <a:solidFill>
                  <a:schemeClr val="tx1">
                    <a:lumMod val="95000"/>
                    <a:lumOff val="5000"/>
                  </a:schemeClr>
                </a:solidFill>
                <a:latin typeface="sans-serif"/>
              </a:rPr>
              <a:t>, </a:t>
            </a:r>
            <a:r>
              <a:rPr lang="ru-RU" sz="1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sans-serif"/>
              </a:rPr>
              <a:t>Україна</a:t>
            </a:r>
            <a:r>
              <a:rPr lang="ru-RU" sz="1400" dirty="0">
                <a:solidFill>
                  <a:schemeClr val="tx1">
                    <a:lumMod val="95000"/>
                    <a:lumOff val="5000"/>
                  </a:schemeClr>
                </a:solidFill>
                <a:latin typeface="sans-serif"/>
              </a:rPr>
              <a:t>) та </a:t>
            </a:r>
            <a:r>
              <a:rPr lang="ru-RU" sz="1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sans-serif"/>
              </a:rPr>
              <a:t>Південних</a:t>
            </a:r>
            <a:r>
              <a:rPr lang="ru-RU" sz="1400" dirty="0">
                <a:solidFill>
                  <a:schemeClr val="tx1">
                    <a:lumMod val="95000"/>
                    <a:lumOff val="5000"/>
                  </a:schemeClr>
                </a:solidFill>
                <a:latin typeface="sans-serif"/>
              </a:rPr>
              <a:t> (</a:t>
            </a:r>
            <a:r>
              <a:rPr lang="ru-RU" sz="1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sans-serif"/>
              </a:rPr>
              <a:t>Бігарські</a:t>
            </a:r>
            <a:r>
              <a:rPr lang="ru-RU" sz="1400" dirty="0">
                <a:solidFill>
                  <a:schemeClr val="tx1">
                    <a:lumMod val="95000"/>
                    <a:lumOff val="5000"/>
                  </a:schemeClr>
                </a:solidFill>
                <a:latin typeface="sans-serif"/>
              </a:rPr>
              <a:t> гори, </a:t>
            </a:r>
            <a:r>
              <a:rPr lang="ru-RU" sz="1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sans-serif"/>
              </a:rPr>
              <a:t>Румунія</a:t>
            </a:r>
            <a:r>
              <a:rPr lang="ru-RU" sz="1400" dirty="0">
                <a:solidFill>
                  <a:schemeClr val="tx1">
                    <a:lumMod val="95000"/>
                    <a:lumOff val="5000"/>
                  </a:schemeClr>
                </a:solidFill>
                <a:latin typeface="sans-serif"/>
              </a:rPr>
              <a:t>) Карпатах. В </a:t>
            </a:r>
            <a:r>
              <a:rPr lang="ru-RU" sz="1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sans-serif"/>
              </a:rPr>
              <a:t>Україні</a:t>
            </a:r>
            <a:r>
              <a:rPr lang="ru-RU" sz="1400" dirty="0">
                <a:solidFill>
                  <a:schemeClr val="tx1">
                    <a:lumMod val="95000"/>
                    <a:lumOff val="5000"/>
                  </a:schemeClr>
                </a:solidFill>
                <a:latin typeface="sans-serif"/>
              </a:rPr>
              <a:t> вид </a:t>
            </a:r>
            <a:r>
              <a:rPr lang="ru-RU" sz="1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sans-serif"/>
              </a:rPr>
              <a:t>поширений</a:t>
            </a:r>
            <a:r>
              <a:rPr lang="ru-RU" sz="1400" dirty="0">
                <a:solidFill>
                  <a:schemeClr val="tx1">
                    <a:lumMod val="95000"/>
                    <a:lumOff val="5000"/>
                  </a:schemeClr>
                </a:solidFill>
                <a:latin typeface="sans-serif"/>
              </a:rPr>
              <a:t> на </a:t>
            </a:r>
            <a:r>
              <a:rPr lang="ru-RU" sz="1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sans-serif"/>
              </a:rPr>
              <a:t>території</a:t>
            </a:r>
            <a:r>
              <a:rPr lang="ru-RU" sz="1400" dirty="0">
                <a:solidFill>
                  <a:schemeClr val="tx1">
                    <a:lumMod val="95000"/>
                    <a:lumOff val="5000"/>
                  </a:schemeClr>
                </a:solidFill>
                <a:latin typeface="sans-serif"/>
              </a:rPr>
              <a:t> </a:t>
            </a:r>
            <a:r>
              <a:rPr lang="ru-RU" sz="1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sans-serif"/>
              </a:rPr>
              <a:t>західної</a:t>
            </a:r>
            <a:r>
              <a:rPr lang="ru-RU" sz="1400" dirty="0">
                <a:solidFill>
                  <a:schemeClr val="tx1">
                    <a:lumMod val="95000"/>
                    <a:lumOff val="5000"/>
                  </a:schemeClr>
                </a:solidFill>
                <a:latin typeface="sans-serif"/>
              </a:rPr>
              <a:t> </a:t>
            </a:r>
            <a:r>
              <a:rPr lang="ru-RU" sz="1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sans-serif"/>
              </a:rPr>
              <a:t>частини</a:t>
            </a:r>
            <a:r>
              <a:rPr lang="ru-RU" sz="1400" dirty="0">
                <a:solidFill>
                  <a:schemeClr val="tx1">
                    <a:lumMod val="95000"/>
                    <a:lumOff val="5000"/>
                  </a:schemeClr>
                </a:solidFill>
                <a:latin typeface="sans-serif"/>
              </a:rPr>
              <a:t> </a:t>
            </a:r>
            <a:r>
              <a:rPr lang="ru-RU" sz="1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sans-serif"/>
              </a:rPr>
              <a:t>Українських</a:t>
            </a:r>
            <a:r>
              <a:rPr lang="ru-RU" sz="1400" dirty="0">
                <a:solidFill>
                  <a:schemeClr val="tx1">
                    <a:lumMod val="95000"/>
                    <a:lumOff val="5000"/>
                  </a:schemeClr>
                </a:solidFill>
                <a:latin typeface="sans-serif"/>
              </a:rPr>
              <a:t> Карпат: </a:t>
            </a:r>
            <a:r>
              <a:rPr lang="ru-RU" sz="1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sans-serif"/>
              </a:rPr>
              <a:t>верхні</a:t>
            </a:r>
            <a:r>
              <a:rPr lang="ru-RU" sz="1400" dirty="0">
                <a:solidFill>
                  <a:schemeClr val="tx1">
                    <a:lumMod val="95000"/>
                    <a:lumOff val="5000"/>
                  </a:schemeClr>
                </a:solidFill>
                <a:latin typeface="sans-serif"/>
              </a:rPr>
              <a:t> </a:t>
            </a:r>
            <a:r>
              <a:rPr lang="ru-RU" sz="1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sans-serif"/>
              </a:rPr>
              <a:t>частини</a:t>
            </a:r>
            <a:r>
              <a:rPr lang="ru-RU" sz="1400" dirty="0">
                <a:solidFill>
                  <a:schemeClr val="tx1">
                    <a:lumMod val="95000"/>
                    <a:lumOff val="5000"/>
                  </a:schemeClr>
                </a:solidFill>
                <a:latin typeface="sans-serif"/>
              </a:rPr>
              <a:t> </a:t>
            </a:r>
            <a:r>
              <a:rPr lang="ru-RU" sz="1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sans-serif"/>
              </a:rPr>
              <a:t>басейнів</a:t>
            </a:r>
            <a:r>
              <a:rPr lang="ru-RU" sz="1400" dirty="0">
                <a:solidFill>
                  <a:schemeClr val="tx1">
                    <a:lumMod val="95000"/>
                    <a:lumOff val="5000"/>
                  </a:schemeClr>
                </a:solidFill>
                <a:latin typeface="sans-serif"/>
              </a:rPr>
              <a:t> </a:t>
            </a:r>
            <a:r>
              <a:rPr lang="ru-RU" sz="1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sans-serif"/>
              </a:rPr>
              <a:t>річок</a:t>
            </a:r>
            <a:r>
              <a:rPr lang="ru-RU" sz="1400" dirty="0">
                <a:solidFill>
                  <a:schemeClr val="tx1">
                    <a:lumMod val="95000"/>
                    <a:lumOff val="5000"/>
                  </a:schemeClr>
                </a:solidFill>
                <a:latin typeface="sans-serif"/>
              </a:rPr>
              <a:t> Уж, </a:t>
            </a:r>
            <a:r>
              <a:rPr lang="ru-RU" sz="1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sans-serif"/>
              </a:rPr>
              <a:t>Латориця</a:t>
            </a:r>
            <a:r>
              <a:rPr lang="ru-RU" sz="1400" dirty="0">
                <a:solidFill>
                  <a:schemeClr val="tx1">
                    <a:lumMod val="95000"/>
                    <a:lumOff val="5000"/>
                  </a:schemeClr>
                </a:solidFill>
                <a:latin typeface="sans-serif"/>
              </a:rPr>
              <a:t>, </a:t>
            </a:r>
            <a:r>
              <a:rPr lang="ru-RU" sz="1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sans-serif"/>
              </a:rPr>
              <a:t>Ріка</a:t>
            </a:r>
            <a:r>
              <a:rPr lang="ru-RU" sz="1400" dirty="0">
                <a:solidFill>
                  <a:schemeClr val="tx1">
                    <a:lumMod val="95000"/>
                    <a:lumOff val="5000"/>
                  </a:schemeClr>
                </a:solidFill>
                <a:latin typeface="sans-serif"/>
              </a:rPr>
              <a:t>, </a:t>
            </a:r>
            <a:r>
              <a:rPr lang="ru-RU" sz="1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sans-serif"/>
              </a:rPr>
              <a:t>Стрий</a:t>
            </a:r>
            <a:r>
              <a:rPr lang="ru-RU" sz="1400" dirty="0">
                <a:solidFill>
                  <a:schemeClr val="tx1">
                    <a:lumMod val="95000"/>
                    <a:lumOff val="5000"/>
                  </a:schemeClr>
                </a:solidFill>
                <a:latin typeface="sans-serif"/>
              </a:rPr>
              <a:t> на </a:t>
            </a:r>
            <a:r>
              <a:rPr lang="ru-RU" sz="1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sans-serif"/>
              </a:rPr>
              <a:t>висотах</a:t>
            </a:r>
            <a:r>
              <a:rPr lang="ru-RU" sz="1400" dirty="0">
                <a:solidFill>
                  <a:schemeClr val="tx1">
                    <a:lumMod val="95000"/>
                    <a:lumOff val="5000"/>
                  </a:schemeClr>
                </a:solidFill>
                <a:latin typeface="sans-serif"/>
              </a:rPr>
              <a:t> 400—750 м </a:t>
            </a:r>
            <a:r>
              <a:rPr lang="ru-RU" sz="1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sans-serif"/>
              </a:rPr>
              <a:t>н.р.м</a:t>
            </a:r>
            <a:r>
              <a:rPr lang="ru-RU" sz="1400" dirty="0">
                <a:solidFill>
                  <a:schemeClr val="tx1">
                    <a:lumMod val="95000"/>
                    <a:lumOff val="5000"/>
                  </a:schemeClr>
                </a:solidFill>
                <a:latin typeface="sans-serif"/>
              </a:rPr>
              <a:t>. </a:t>
            </a:r>
            <a:r>
              <a:rPr lang="ru-RU" sz="1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sans-serif"/>
              </a:rPr>
              <a:t>Невелике</a:t>
            </a:r>
            <a:r>
              <a:rPr lang="ru-RU" sz="1400" dirty="0">
                <a:solidFill>
                  <a:schemeClr val="tx1">
                    <a:lumMod val="95000"/>
                    <a:lumOff val="5000"/>
                  </a:schemeClr>
                </a:solidFill>
                <a:latin typeface="sans-serif"/>
              </a:rPr>
              <a:t> дерево </a:t>
            </a:r>
            <a:r>
              <a:rPr lang="ru-RU" sz="1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sans-serif"/>
              </a:rPr>
              <a:t>заввишки</a:t>
            </a:r>
            <a:r>
              <a:rPr lang="ru-RU" sz="1400" dirty="0">
                <a:solidFill>
                  <a:schemeClr val="tx1">
                    <a:lumMod val="95000"/>
                    <a:lumOff val="5000"/>
                  </a:schemeClr>
                </a:solidFill>
                <a:latin typeface="sans-serif"/>
              </a:rPr>
              <a:t> 3-5 м. Листки широко-</a:t>
            </a:r>
            <a:r>
              <a:rPr lang="ru-RU" sz="1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sans-serif"/>
              </a:rPr>
              <a:t>еліптичні</a:t>
            </a:r>
            <a:r>
              <a:rPr lang="ru-RU" sz="1400" dirty="0">
                <a:solidFill>
                  <a:schemeClr val="tx1">
                    <a:lumMod val="95000"/>
                    <a:lumOff val="5000"/>
                  </a:schemeClr>
                </a:solidFill>
                <a:latin typeface="sans-serif"/>
              </a:rPr>
              <a:t>, </a:t>
            </a:r>
            <a:r>
              <a:rPr lang="ru-RU" sz="1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sans-serif"/>
              </a:rPr>
              <a:t>завдовжки</a:t>
            </a:r>
            <a:r>
              <a:rPr lang="ru-RU" sz="1400" dirty="0">
                <a:solidFill>
                  <a:schemeClr val="tx1">
                    <a:lumMod val="95000"/>
                    <a:lumOff val="5000"/>
                  </a:schemeClr>
                </a:solidFill>
                <a:latin typeface="sans-serif"/>
              </a:rPr>
              <a:t> 5-12 см, </a:t>
            </a:r>
            <a:r>
              <a:rPr lang="ru-RU" sz="1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sans-serif"/>
              </a:rPr>
              <a:t>більш-менш</a:t>
            </a:r>
            <a:r>
              <a:rPr lang="ru-RU" sz="1400" dirty="0">
                <a:solidFill>
                  <a:schemeClr val="tx1">
                    <a:lumMod val="95000"/>
                    <a:lumOff val="5000"/>
                  </a:schemeClr>
                </a:solidFill>
                <a:latin typeface="sans-serif"/>
              </a:rPr>
              <a:t> </a:t>
            </a:r>
            <a:r>
              <a:rPr lang="ru-RU" sz="1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sans-serif"/>
              </a:rPr>
              <a:t>повстисті</a:t>
            </a:r>
            <a:r>
              <a:rPr lang="ru-RU" sz="1400" dirty="0">
                <a:solidFill>
                  <a:schemeClr val="tx1">
                    <a:lumMod val="95000"/>
                    <a:lumOff val="5000"/>
                  </a:schemeClr>
                </a:solidFill>
                <a:latin typeface="sans-serif"/>
              </a:rPr>
              <a:t> (</a:t>
            </a:r>
            <a:r>
              <a:rPr lang="ru-RU" sz="1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sans-serif"/>
              </a:rPr>
              <a:t>зрідка</a:t>
            </a:r>
            <a:r>
              <a:rPr lang="ru-RU" sz="1400" dirty="0">
                <a:solidFill>
                  <a:schemeClr val="tx1">
                    <a:lumMod val="95000"/>
                    <a:lumOff val="5000"/>
                  </a:schemeClr>
                </a:solidFill>
                <a:latin typeface="sans-serif"/>
              </a:rPr>
              <a:t> </a:t>
            </a:r>
            <a:r>
              <a:rPr lang="ru-RU" sz="1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sans-serif"/>
              </a:rPr>
              <a:t>голі</a:t>
            </a:r>
            <a:r>
              <a:rPr lang="ru-RU" sz="1400" dirty="0">
                <a:solidFill>
                  <a:schemeClr val="tx1">
                    <a:lumMod val="95000"/>
                    <a:lumOff val="5000"/>
                  </a:schemeClr>
                </a:solidFill>
                <a:latin typeface="sans-serif"/>
              </a:rPr>
              <a:t>), темно-</a:t>
            </a:r>
            <a:r>
              <a:rPr lang="ru-RU" sz="1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sans-serif"/>
              </a:rPr>
              <a:t>зелені</a:t>
            </a:r>
            <a:r>
              <a:rPr lang="ru-RU" sz="1400" dirty="0">
                <a:solidFill>
                  <a:schemeClr val="tx1">
                    <a:lumMod val="95000"/>
                    <a:lumOff val="5000"/>
                  </a:schemeClr>
                </a:solidFill>
                <a:latin typeface="sans-serif"/>
              </a:rPr>
              <a:t> </a:t>
            </a:r>
            <a:r>
              <a:rPr lang="ru-RU" sz="1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sans-serif"/>
              </a:rPr>
              <a:t>зверху</a:t>
            </a:r>
            <a:r>
              <a:rPr lang="ru-RU" sz="1400" dirty="0">
                <a:solidFill>
                  <a:schemeClr val="tx1">
                    <a:lumMod val="95000"/>
                    <a:lumOff val="5000"/>
                  </a:schemeClr>
                </a:solidFill>
                <a:latin typeface="sans-serif"/>
              </a:rPr>
              <a:t> та </a:t>
            </a:r>
            <a:r>
              <a:rPr lang="ru-RU" sz="1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sans-serif"/>
              </a:rPr>
              <a:t>сіро-зелені</a:t>
            </a:r>
            <a:r>
              <a:rPr lang="ru-RU" sz="1400" dirty="0">
                <a:solidFill>
                  <a:schemeClr val="tx1">
                    <a:lumMod val="95000"/>
                    <a:lumOff val="5000"/>
                  </a:schemeClr>
                </a:solidFill>
                <a:latin typeface="sans-serif"/>
              </a:rPr>
              <a:t> </a:t>
            </a:r>
            <a:r>
              <a:rPr lang="ru-RU" sz="1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sans-serif"/>
              </a:rPr>
              <a:t>знизу</a:t>
            </a:r>
            <a:r>
              <a:rPr lang="ru-RU" sz="1400" dirty="0">
                <a:solidFill>
                  <a:schemeClr val="tx1">
                    <a:lumMod val="95000"/>
                    <a:lumOff val="5000"/>
                  </a:schemeClr>
                </a:solidFill>
                <a:latin typeface="sans-serif"/>
              </a:rPr>
              <a:t>. </a:t>
            </a:r>
            <a:r>
              <a:rPr lang="ru-RU" sz="1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sans-serif"/>
              </a:rPr>
              <a:t>Квітки</a:t>
            </a:r>
            <a:r>
              <a:rPr lang="ru-RU" sz="1400" dirty="0">
                <a:solidFill>
                  <a:schemeClr val="tx1">
                    <a:lumMod val="95000"/>
                    <a:lumOff val="5000"/>
                  </a:schemeClr>
                </a:solidFill>
                <a:latin typeface="sans-serif"/>
              </a:rPr>
              <a:t> </a:t>
            </a:r>
            <a:r>
              <a:rPr lang="ru-RU" sz="1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sans-serif"/>
              </a:rPr>
              <a:t>світло-фіалкові</a:t>
            </a:r>
            <a:r>
              <a:rPr lang="ru-RU" sz="1400" dirty="0">
                <a:solidFill>
                  <a:schemeClr val="tx1">
                    <a:lumMod val="95000"/>
                    <a:lumOff val="5000"/>
                  </a:schemeClr>
                </a:solidFill>
                <a:latin typeface="sans-serif"/>
              </a:rPr>
              <a:t>, </a:t>
            </a:r>
            <a:r>
              <a:rPr lang="ru-RU" sz="1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sans-serif"/>
              </a:rPr>
              <a:t>пахучі</a:t>
            </a:r>
            <a:r>
              <a:rPr lang="ru-RU" sz="1400" dirty="0">
                <a:solidFill>
                  <a:schemeClr val="tx1">
                    <a:lumMod val="95000"/>
                    <a:lumOff val="5000"/>
                  </a:schemeClr>
                </a:solidFill>
                <a:latin typeface="sans-serif"/>
              </a:rPr>
              <a:t>, </a:t>
            </a:r>
            <a:r>
              <a:rPr lang="ru-RU" sz="1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sans-serif"/>
              </a:rPr>
              <a:t>зібрані</a:t>
            </a:r>
            <a:r>
              <a:rPr lang="ru-RU" sz="1400" dirty="0">
                <a:solidFill>
                  <a:schemeClr val="tx1">
                    <a:lumMod val="95000"/>
                    <a:lumOff val="5000"/>
                  </a:schemeClr>
                </a:solidFill>
                <a:latin typeface="sans-serif"/>
              </a:rPr>
              <a:t> у </a:t>
            </a:r>
            <a:r>
              <a:rPr lang="ru-RU" sz="1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sans-serif"/>
              </a:rPr>
              <a:t>невелику</a:t>
            </a:r>
            <a:r>
              <a:rPr lang="ru-RU" sz="1400" dirty="0">
                <a:solidFill>
                  <a:schemeClr val="tx1">
                    <a:lumMod val="95000"/>
                    <a:lumOff val="5000"/>
                  </a:schemeClr>
                </a:solidFill>
                <a:latin typeface="sans-serif"/>
              </a:rPr>
              <a:t> </a:t>
            </a:r>
            <a:r>
              <a:rPr lang="ru-RU" sz="1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sans-serif"/>
              </a:rPr>
              <a:t>негусту</a:t>
            </a:r>
            <a:r>
              <a:rPr lang="ru-RU" sz="1400" dirty="0">
                <a:solidFill>
                  <a:schemeClr val="tx1">
                    <a:lumMod val="95000"/>
                    <a:lumOff val="5000"/>
                  </a:schemeClr>
                </a:solidFill>
                <a:latin typeface="sans-serif"/>
              </a:rPr>
              <a:t> </a:t>
            </a:r>
            <a:r>
              <a:rPr lang="ru-RU" sz="1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sans-serif"/>
              </a:rPr>
              <a:t>прямостоячу</a:t>
            </a:r>
            <a:r>
              <a:rPr lang="ru-RU" sz="1400" dirty="0">
                <a:solidFill>
                  <a:schemeClr val="tx1">
                    <a:lumMod val="95000"/>
                    <a:lumOff val="5000"/>
                  </a:schemeClr>
                </a:solidFill>
                <a:latin typeface="sans-serif"/>
              </a:rPr>
              <a:t> </a:t>
            </a:r>
            <a:r>
              <a:rPr lang="ru-RU" sz="1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sans-serif"/>
              </a:rPr>
              <a:t>волоть</a:t>
            </a:r>
            <a:r>
              <a:rPr lang="ru-RU" sz="1400" dirty="0">
                <a:solidFill>
                  <a:schemeClr val="tx1">
                    <a:lumMod val="95000"/>
                    <a:lumOff val="5000"/>
                  </a:schemeClr>
                </a:solidFill>
                <a:latin typeface="sans-serif"/>
              </a:rPr>
              <a:t>, </a:t>
            </a:r>
            <a:r>
              <a:rPr lang="ru-RU" sz="1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sans-serif"/>
              </a:rPr>
              <a:t>котра</a:t>
            </a:r>
            <a:r>
              <a:rPr lang="ru-RU" sz="1400" dirty="0">
                <a:solidFill>
                  <a:schemeClr val="tx1">
                    <a:lumMod val="95000"/>
                    <a:lumOff val="5000"/>
                  </a:schemeClr>
                </a:solidFill>
                <a:latin typeface="sans-serif"/>
              </a:rPr>
              <a:t> </a:t>
            </a:r>
            <a:r>
              <a:rPr lang="ru-RU" sz="1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sans-serif"/>
              </a:rPr>
              <a:t>розвивається</a:t>
            </a:r>
            <a:r>
              <a:rPr lang="ru-RU" sz="1400" dirty="0">
                <a:solidFill>
                  <a:schemeClr val="tx1">
                    <a:lumMod val="95000"/>
                    <a:lumOff val="5000"/>
                  </a:schemeClr>
                </a:solidFill>
                <a:latin typeface="sans-serif"/>
              </a:rPr>
              <a:t> з </a:t>
            </a:r>
            <a:r>
              <a:rPr lang="ru-RU" sz="1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sans-serif"/>
              </a:rPr>
              <a:t>верхівкової</a:t>
            </a:r>
            <a:r>
              <a:rPr lang="ru-RU" sz="1400" dirty="0">
                <a:solidFill>
                  <a:schemeClr val="tx1">
                    <a:lumMod val="95000"/>
                    <a:lumOff val="5000"/>
                  </a:schemeClr>
                </a:solidFill>
                <a:latin typeface="sans-serif"/>
              </a:rPr>
              <a:t> </a:t>
            </a:r>
            <a:r>
              <a:rPr lang="ru-RU" sz="1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sans-serif"/>
              </a:rPr>
              <a:t>бруньки</a:t>
            </a:r>
            <a:r>
              <a:rPr lang="ru-RU" sz="1400" dirty="0">
                <a:solidFill>
                  <a:schemeClr val="tx1">
                    <a:lumMod val="95000"/>
                    <a:lumOff val="5000"/>
                  </a:schemeClr>
                </a:solidFill>
                <a:latin typeface="sans-serif"/>
              </a:rPr>
              <a:t>. </a:t>
            </a:r>
            <a:r>
              <a:rPr lang="ru-RU" sz="1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sans-serif"/>
              </a:rPr>
              <a:t>Цвіте</a:t>
            </a:r>
            <a:r>
              <a:rPr lang="ru-RU" sz="1400" dirty="0">
                <a:solidFill>
                  <a:schemeClr val="tx1">
                    <a:lumMod val="95000"/>
                    <a:lumOff val="5000"/>
                  </a:schemeClr>
                </a:solidFill>
                <a:latin typeface="sans-serif"/>
              </a:rPr>
              <a:t> у </a:t>
            </a:r>
            <a:r>
              <a:rPr lang="ru-RU" sz="1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sans-serif"/>
              </a:rPr>
              <a:t>травні-червні</a:t>
            </a:r>
            <a:r>
              <a:rPr lang="ru-RU" sz="1400" dirty="0">
                <a:solidFill>
                  <a:schemeClr val="tx1">
                    <a:lumMod val="95000"/>
                    <a:lumOff val="5000"/>
                  </a:schemeClr>
                </a:solidFill>
                <a:latin typeface="sans-serif"/>
              </a:rPr>
              <a:t>. Плодоносить у </a:t>
            </a:r>
            <a:r>
              <a:rPr lang="ru-RU" sz="1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sans-serif"/>
              </a:rPr>
              <a:t>вересні-жовтні</a:t>
            </a:r>
            <a:r>
              <a:rPr lang="ru-RU" sz="1400" dirty="0">
                <a:solidFill>
                  <a:schemeClr val="tx1">
                    <a:lumMod val="95000"/>
                    <a:lumOff val="5000"/>
                  </a:schemeClr>
                </a:solidFill>
                <a:latin typeface="sans-serif"/>
              </a:rPr>
              <a:t>. Коробочка тупа, </a:t>
            </a:r>
            <a:r>
              <a:rPr lang="ru-RU" sz="1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sans-serif"/>
              </a:rPr>
              <a:t>близько</a:t>
            </a:r>
            <a:r>
              <a:rPr lang="ru-RU" sz="1400" dirty="0">
                <a:solidFill>
                  <a:schemeClr val="tx1">
                    <a:lumMod val="95000"/>
                    <a:lumOff val="5000"/>
                  </a:schemeClr>
                </a:solidFill>
                <a:latin typeface="sans-serif"/>
              </a:rPr>
              <a:t> 1 см </a:t>
            </a:r>
            <a:r>
              <a:rPr lang="ru-RU" sz="1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sans-serif"/>
              </a:rPr>
              <a:t>завдовжки</a:t>
            </a:r>
            <a:r>
              <a:rPr lang="ru-RU" sz="1400" dirty="0">
                <a:solidFill>
                  <a:schemeClr val="tx1">
                    <a:lumMod val="95000"/>
                    <a:lumOff val="5000"/>
                  </a:schemeClr>
                </a:solidFill>
                <a:latin typeface="sans-serif"/>
              </a:rPr>
              <a:t>, гладенька. </a:t>
            </a:r>
            <a:r>
              <a:rPr lang="ru-RU" sz="1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sans-serif"/>
              </a:rPr>
              <a:t>Розмножується</a:t>
            </a:r>
            <a:r>
              <a:rPr lang="ru-RU" sz="1400" dirty="0">
                <a:solidFill>
                  <a:schemeClr val="tx1">
                    <a:lumMod val="95000"/>
                    <a:lumOff val="5000"/>
                  </a:schemeClr>
                </a:solidFill>
                <a:latin typeface="sans-serif"/>
              </a:rPr>
              <a:t> </a:t>
            </a:r>
            <a:r>
              <a:rPr lang="ru-RU" sz="1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sans-serif"/>
              </a:rPr>
              <a:t>насінням</a:t>
            </a:r>
            <a:r>
              <a:rPr lang="ru-RU" sz="1400" dirty="0">
                <a:solidFill>
                  <a:schemeClr val="tx1">
                    <a:lumMod val="95000"/>
                    <a:lumOff val="5000"/>
                  </a:schemeClr>
                </a:solidFill>
                <a:latin typeface="sans-serif"/>
              </a:rPr>
              <a:t> та вегетативно. </a:t>
            </a:r>
            <a:r>
              <a:rPr lang="ru-RU" sz="1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sans-serif"/>
              </a:rPr>
              <a:t>Місце</a:t>
            </a:r>
            <a:r>
              <a:rPr lang="ru-RU" sz="1400" dirty="0">
                <a:solidFill>
                  <a:schemeClr val="tx1">
                    <a:lumMod val="95000"/>
                    <a:lumOff val="5000"/>
                  </a:schemeClr>
                </a:solidFill>
                <a:latin typeface="sans-serif"/>
              </a:rPr>
              <a:t> </a:t>
            </a:r>
            <a:r>
              <a:rPr lang="ru-RU" sz="14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sans-serif"/>
              </a:rPr>
              <a:t>зростання</a:t>
            </a:r>
            <a:r>
              <a:rPr lang="ru-RU" sz="1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sans-serif"/>
              </a:rPr>
              <a:t>:</a:t>
            </a:r>
            <a:endParaRPr lang="ru-RU" sz="1400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marL="0" indent="0">
              <a:buNone/>
            </a:pPr>
            <a:r>
              <a:rPr lang="ru-RU" sz="1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sans-serif"/>
              </a:rPr>
              <a:t>Заболочені</a:t>
            </a:r>
            <a:r>
              <a:rPr lang="ru-RU" sz="1400" dirty="0">
                <a:solidFill>
                  <a:schemeClr val="tx1">
                    <a:lumMod val="95000"/>
                    <a:lumOff val="5000"/>
                  </a:schemeClr>
                </a:solidFill>
                <a:latin typeface="sans-serif"/>
              </a:rPr>
              <a:t> </a:t>
            </a:r>
            <a:r>
              <a:rPr lang="ru-RU" sz="1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sans-serif"/>
              </a:rPr>
              <a:t>місця</a:t>
            </a:r>
            <a:r>
              <a:rPr lang="ru-RU" sz="1400" dirty="0">
                <a:solidFill>
                  <a:schemeClr val="tx1">
                    <a:lumMod val="95000"/>
                    <a:lumOff val="5000"/>
                  </a:schemeClr>
                </a:solidFill>
                <a:latin typeface="sans-serif"/>
              </a:rPr>
              <a:t> </a:t>
            </a:r>
            <a:r>
              <a:rPr lang="ru-RU" sz="1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sans-serif"/>
              </a:rPr>
              <a:t>вздовж</a:t>
            </a:r>
            <a:r>
              <a:rPr lang="ru-RU" sz="1400" dirty="0">
                <a:solidFill>
                  <a:schemeClr val="tx1">
                    <a:lumMod val="95000"/>
                    <a:lumOff val="5000"/>
                  </a:schemeClr>
                </a:solidFill>
                <a:latin typeface="sans-serif"/>
              </a:rPr>
              <a:t> </a:t>
            </a:r>
            <a:r>
              <a:rPr lang="ru-RU" sz="1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sans-serif"/>
              </a:rPr>
              <a:t>берегів</a:t>
            </a:r>
            <a:r>
              <a:rPr lang="ru-RU" sz="1400" dirty="0">
                <a:solidFill>
                  <a:schemeClr val="tx1">
                    <a:lumMod val="95000"/>
                    <a:lumOff val="5000"/>
                  </a:schemeClr>
                </a:solidFill>
                <a:latin typeface="sans-serif"/>
              </a:rPr>
              <a:t> </a:t>
            </a:r>
            <a:r>
              <a:rPr lang="ru-RU" sz="1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sans-serif"/>
              </a:rPr>
              <a:t>річок</a:t>
            </a:r>
            <a:r>
              <a:rPr lang="ru-RU" sz="1400" dirty="0">
                <a:solidFill>
                  <a:schemeClr val="tx1">
                    <a:lumMod val="95000"/>
                    <a:lumOff val="5000"/>
                  </a:schemeClr>
                </a:solidFill>
                <a:latin typeface="sans-serif"/>
              </a:rPr>
              <a:t> та </a:t>
            </a:r>
            <a:r>
              <a:rPr lang="ru-RU" sz="1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sans-serif"/>
              </a:rPr>
              <a:t>струмків</a:t>
            </a:r>
            <a:r>
              <a:rPr lang="ru-RU" sz="1400" dirty="0">
                <a:solidFill>
                  <a:schemeClr val="tx1">
                    <a:lumMod val="95000"/>
                    <a:lumOff val="5000"/>
                  </a:schemeClr>
                </a:solidFill>
                <a:latin typeface="sans-serif"/>
              </a:rPr>
              <a:t>, </a:t>
            </a:r>
            <a:r>
              <a:rPr lang="ru-RU" sz="1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sans-serif"/>
              </a:rPr>
              <a:t>біля</a:t>
            </a:r>
            <a:r>
              <a:rPr lang="ru-RU" sz="1400" dirty="0">
                <a:solidFill>
                  <a:schemeClr val="tx1">
                    <a:lumMod val="95000"/>
                    <a:lumOff val="5000"/>
                  </a:schemeClr>
                </a:solidFill>
                <a:latin typeface="sans-serif"/>
              </a:rPr>
              <a:t> </a:t>
            </a:r>
            <a:r>
              <a:rPr lang="ru-RU" sz="1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sans-serif"/>
              </a:rPr>
              <a:t>джерел</a:t>
            </a:r>
            <a:r>
              <a:rPr lang="ru-RU" sz="1400" dirty="0">
                <a:solidFill>
                  <a:schemeClr val="tx1">
                    <a:lumMod val="95000"/>
                    <a:lumOff val="5000"/>
                  </a:schemeClr>
                </a:solidFill>
                <a:latin typeface="sans-serif"/>
              </a:rPr>
              <a:t>, </a:t>
            </a:r>
            <a:r>
              <a:rPr lang="ru-RU" sz="1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sans-serif"/>
              </a:rPr>
              <a:t>серед</a:t>
            </a:r>
            <a:r>
              <a:rPr lang="ru-RU" sz="1400" dirty="0">
                <a:solidFill>
                  <a:schemeClr val="tx1">
                    <a:lumMod val="95000"/>
                    <a:lumOff val="5000"/>
                  </a:schemeClr>
                </a:solidFill>
                <a:latin typeface="sans-serif"/>
              </a:rPr>
              <a:t> </a:t>
            </a:r>
            <a:r>
              <a:rPr lang="ru-RU" sz="1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sans-serif"/>
              </a:rPr>
              <a:t>вільшняків</a:t>
            </a:r>
            <a:r>
              <a:rPr lang="ru-RU" sz="1400" dirty="0">
                <a:solidFill>
                  <a:schemeClr val="tx1">
                    <a:lumMod val="95000"/>
                    <a:lumOff val="5000"/>
                  </a:schemeClr>
                </a:solidFill>
                <a:latin typeface="sans-serif"/>
              </a:rPr>
              <a:t> і </a:t>
            </a:r>
            <a:r>
              <a:rPr lang="ru-RU" sz="1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sans-serif"/>
              </a:rPr>
              <a:t>вербняків</a:t>
            </a:r>
            <a:r>
              <a:rPr lang="ru-RU" sz="1400" dirty="0">
                <a:solidFill>
                  <a:schemeClr val="tx1">
                    <a:lumMod val="95000"/>
                    <a:lumOff val="5000"/>
                  </a:schemeClr>
                </a:solidFill>
                <a:latin typeface="sans-serif"/>
              </a:rPr>
              <a:t>.</a:t>
            </a:r>
            <a:endParaRPr lang="ru-RU" sz="1400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marL="0" indent="0">
              <a:buNone/>
            </a:pPr>
            <a:r>
              <a:rPr lang="ru-RU" sz="1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sans-serif"/>
              </a:rPr>
              <a:t>Освоєння</a:t>
            </a:r>
            <a:r>
              <a:rPr lang="ru-RU" sz="1400" dirty="0">
                <a:solidFill>
                  <a:schemeClr val="tx1">
                    <a:lumMod val="95000"/>
                    <a:lumOff val="5000"/>
                  </a:schemeClr>
                </a:solidFill>
                <a:latin typeface="sans-serif"/>
              </a:rPr>
              <a:t> </a:t>
            </a:r>
            <a:r>
              <a:rPr lang="ru-RU" sz="1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sans-serif"/>
              </a:rPr>
              <a:t>характерних</a:t>
            </a:r>
            <a:r>
              <a:rPr lang="ru-RU" sz="1400" dirty="0">
                <a:solidFill>
                  <a:schemeClr val="tx1">
                    <a:lumMod val="95000"/>
                    <a:lumOff val="5000"/>
                  </a:schemeClr>
                </a:solidFill>
                <a:latin typeface="sans-serif"/>
              </a:rPr>
              <a:t> для виду </a:t>
            </a:r>
            <a:r>
              <a:rPr lang="ru-RU" sz="1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sans-serif"/>
              </a:rPr>
              <a:t>екотопів</a:t>
            </a:r>
            <a:r>
              <a:rPr lang="ru-RU" sz="1400" dirty="0">
                <a:solidFill>
                  <a:schemeClr val="tx1">
                    <a:lumMod val="95000"/>
                    <a:lumOff val="5000"/>
                  </a:schemeClr>
                </a:solidFill>
                <a:latin typeface="sans-serif"/>
              </a:rPr>
              <a:t> — </a:t>
            </a:r>
            <a:r>
              <a:rPr lang="ru-RU" sz="1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sans-serif"/>
              </a:rPr>
              <a:t>гірських</a:t>
            </a:r>
            <a:r>
              <a:rPr lang="ru-RU" sz="1400" dirty="0">
                <a:solidFill>
                  <a:schemeClr val="tx1">
                    <a:lumMod val="95000"/>
                    <a:lumOff val="5000"/>
                  </a:schemeClr>
                </a:solidFill>
                <a:latin typeface="sans-serif"/>
              </a:rPr>
              <a:t> </a:t>
            </a:r>
            <a:r>
              <a:rPr lang="ru-RU" sz="1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sans-serif"/>
              </a:rPr>
              <a:t>заболочених</a:t>
            </a:r>
            <a:r>
              <a:rPr lang="ru-RU" sz="1400" dirty="0">
                <a:solidFill>
                  <a:schemeClr val="tx1">
                    <a:lumMod val="95000"/>
                    <a:lumOff val="5000"/>
                  </a:schemeClr>
                </a:solidFill>
                <a:latin typeface="sans-serif"/>
              </a:rPr>
              <a:t> </a:t>
            </a:r>
            <a:r>
              <a:rPr lang="ru-RU" sz="1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sans-serif"/>
              </a:rPr>
              <a:t>вільшняків</a:t>
            </a:r>
            <a:r>
              <a:rPr lang="ru-RU" sz="1400" dirty="0">
                <a:solidFill>
                  <a:schemeClr val="tx1">
                    <a:lumMod val="95000"/>
                    <a:lumOff val="5000"/>
                  </a:schemeClr>
                </a:solidFill>
                <a:latin typeface="sans-serif"/>
              </a:rPr>
              <a:t>. Як декоративна </a:t>
            </a:r>
            <a:r>
              <a:rPr lang="ru-RU" sz="1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sans-serif"/>
              </a:rPr>
              <a:t>рослина</a:t>
            </a:r>
            <a:r>
              <a:rPr lang="ru-RU" sz="1400" dirty="0">
                <a:solidFill>
                  <a:schemeClr val="tx1">
                    <a:lumMod val="95000"/>
                    <a:lumOff val="5000"/>
                  </a:schemeClr>
                </a:solidFill>
                <a:latin typeface="sans-serif"/>
              </a:rPr>
              <a:t> </a:t>
            </a:r>
            <a:r>
              <a:rPr lang="ru-RU" sz="1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sans-serif"/>
              </a:rPr>
              <a:t>інтенсивно</a:t>
            </a:r>
            <a:r>
              <a:rPr lang="ru-RU" sz="1400" dirty="0">
                <a:solidFill>
                  <a:schemeClr val="tx1">
                    <a:lumMod val="95000"/>
                    <a:lumOff val="5000"/>
                  </a:schemeClr>
                </a:solidFill>
                <a:latin typeface="sans-serif"/>
              </a:rPr>
              <a:t> </a:t>
            </a:r>
            <a:r>
              <a:rPr lang="ru-RU" sz="1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sans-serif"/>
              </a:rPr>
              <a:t>використовується</a:t>
            </a:r>
            <a:r>
              <a:rPr lang="ru-RU" sz="1400" dirty="0">
                <a:solidFill>
                  <a:schemeClr val="tx1">
                    <a:lumMod val="95000"/>
                    <a:lumOff val="5000"/>
                  </a:schemeClr>
                </a:solidFill>
                <a:latin typeface="sans-serif"/>
              </a:rPr>
              <a:t> для </a:t>
            </a:r>
            <a:r>
              <a:rPr lang="ru-RU" sz="1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sans-serif"/>
              </a:rPr>
              <a:t>виготовлення</a:t>
            </a:r>
            <a:r>
              <a:rPr lang="ru-RU" sz="1400" dirty="0">
                <a:solidFill>
                  <a:schemeClr val="tx1">
                    <a:lumMod val="95000"/>
                    <a:lumOff val="5000"/>
                  </a:schemeClr>
                </a:solidFill>
                <a:latin typeface="sans-serif"/>
              </a:rPr>
              <a:t> </a:t>
            </a:r>
            <a:r>
              <a:rPr lang="ru-RU" sz="1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sans-serif"/>
              </a:rPr>
              <a:t>букетів</a:t>
            </a:r>
            <a:r>
              <a:rPr lang="ru-RU" sz="1400" dirty="0">
                <a:solidFill>
                  <a:schemeClr val="tx1">
                    <a:lumMod val="95000"/>
                    <a:lumOff val="5000"/>
                  </a:schemeClr>
                </a:solidFill>
                <a:latin typeface="sans-serif"/>
              </a:rPr>
              <a:t>. </a:t>
            </a:r>
            <a:r>
              <a:rPr lang="ru-RU" sz="1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sans-serif"/>
              </a:rPr>
              <a:t>Потерпає</a:t>
            </a:r>
            <a:r>
              <a:rPr lang="ru-RU" sz="1400" dirty="0">
                <a:solidFill>
                  <a:schemeClr val="tx1">
                    <a:lumMod val="95000"/>
                    <a:lumOff val="5000"/>
                  </a:schemeClr>
                </a:solidFill>
                <a:latin typeface="sans-serif"/>
              </a:rPr>
              <a:t> </a:t>
            </a:r>
            <a:r>
              <a:rPr lang="ru-RU" sz="1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sans-serif"/>
              </a:rPr>
              <a:t>від</a:t>
            </a:r>
            <a:r>
              <a:rPr lang="ru-RU" sz="1400" dirty="0">
                <a:solidFill>
                  <a:schemeClr val="tx1">
                    <a:lumMod val="95000"/>
                    <a:lumOff val="5000"/>
                  </a:schemeClr>
                </a:solidFill>
                <a:latin typeface="sans-serif"/>
              </a:rPr>
              <a:t> </a:t>
            </a:r>
            <a:r>
              <a:rPr lang="ru-RU" sz="1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sans-serif"/>
              </a:rPr>
              <a:t>надмірної</a:t>
            </a:r>
            <a:r>
              <a:rPr lang="ru-RU" sz="1400" dirty="0">
                <a:solidFill>
                  <a:schemeClr val="tx1">
                    <a:lumMod val="95000"/>
                    <a:lumOff val="5000"/>
                  </a:schemeClr>
                </a:solidFill>
                <a:latin typeface="sans-serif"/>
              </a:rPr>
              <a:t> </a:t>
            </a:r>
            <a:r>
              <a:rPr lang="ru-RU" sz="1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sans-serif"/>
              </a:rPr>
              <a:t>рекреації</a:t>
            </a:r>
            <a:r>
              <a:rPr lang="ru-RU" sz="1400" dirty="0">
                <a:solidFill>
                  <a:schemeClr val="tx1">
                    <a:lumMod val="95000"/>
                    <a:lumOff val="5000"/>
                  </a:schemeClr>
                </a:solidFill>
                <a:latin typeface="sans-serif"/>
              </a:rPr>
              <a:t>, </a:t>
            </a:r>
            <a:r>
              <a:rPr lang="ru-RU" sz="1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sans-serif"/>
              </a:rPr>
              <a:t>випасу</a:t>
            </a:r>
            <a:r>
              <a:rPr lang="ru-RU" sz="1400" dirty="0">
                <a:solidFill>
                  <a:schemeClr val="tx1">
                    <a:lumMod val="95000"/>
                    <a:lumOff val="5000"/>
                  </a:schemeClr>
                </a:solidFill>
                <a:latin typeface="sans-serif"/>
              </a:rPr>
              <a:t>, </a:t>
            </a:r>
            <a:r>
              <a:rPr lang="ru-RU" sz="1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sans-serif"/>
              </a:rPr>
              <a:t>витоптування</a:t>
            </a:r>
            <a:r>
              <a:rPr lang="ru-RU" sz="1400" dirty="0">
                <a:solidFill>
                  <a:schemeClr val="tx1">
                    <a:lumMod val="95000"/>
                    <a:lumOff val="5000"/>
                  </a:schemeClr>
                </a:solidFill>
                <a:latin typeface="sans-serif"/>
              </a:rPr>
              <a:t>. Занесений до </a:t>
            </a:r>
            <a:r>
              <a:rPr lang="ru-RU" sz="1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sans-serif"/>
              </a:rPr>
              <a:t>Червоної</a:t>
            </a:r>
            <a:r>
              <a:rPr lang="ru-RU" sz="1400" dirty="0">
                <a:solidFill>
                  <a:schemeClr val="tx1">
                    <a:lumMod val="95000"/>
                    <a:lumOff val="5000"/>
                  </a:schemeClr>
                </a:solidFill>
                <a:latin typeface="sans-serif"/>
              </a:rPr>
              <a:t> книги </a:t>
            </a:r>
            <a:r>
              <a:rPr lang="ru-RU" sz="14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sans-serif"/>
              </a:rPr>
              <a:t>України</a:t>
            </a:r>
            <a:r>
              <a:rPr lang="ru-RU" sz="1400" dirty="0">
                <a:solidFill>
                  <a:schemeClr val="tx1">
                    <a:lumMod val="95000"/>
                    <a:lumOff val="5000"/>
                  </a:schemeClr>
                </a:solidFill>
                <a:latin typeface="sans-serif"/>
              </a:rPr>
              <a:t> (1996, 2009). </a:t>
            </a:r>
            <a:r>
              <a:rPr lang="ru-RU" sz="1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sans-serif"/>
              </a:rPr>
              <a:t>Охороняється</a:t>
            </a:r>
            <a:r>
              <a:rPr lang="ru-RU" sz="1400" dirty="0">
                <a:solidFill>
                  <a:schemeClr val="tx1">
                    <a:lumMod val="95000"/>
                    <a:lumOff val="5000"/>
                  </a:schemeClr>
                </a:solidFill>
                <a:latin typeface="sans-serif"/>
              </a:rPr>
              <a:t> в </a:t>
            </a:r>
            <a:r>
              <a:rPr lang="ru-RU" sz="1400" u="sng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sans-serif"/>
              </a:rPr>
              <a:t>Ужанському</a:t>
            </a:r>
            <a:r>
              <a:rPr lang="ru-RU" sz="1400" u="sng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sans-serif"/>
              </a:rPr>
              <a:t> </a:t>
            </a:r>
            <a:r>
              <a:rPr lang="ru-RU" sz="1400" u="sng" dirty="0" err="1">
                <a:solidFill>
                  <a:schemeClr val="tx1">
                    <a:lumMod val="95000"/>
                    <a:lumOff val="5000"/>
                  </a:schemeClr>
                </a:solidFill>
                <a:latin typeface="sans-serif"/>
              </a:rPr>
              <a:t>національному</a:t>
            </a:r>
            <a:r>
              <a:rPr lang="ru-RU" sz="1400" u="sng" dirty="0">
                <a:solidFill>
                  <a:schemeClr val="tx1">
                    <a:lumMod val="95000"/>
                    <a:lumOff val="5000"/>
                  </a:schemeClr>
                </a:solidFill>
                <a:latin typeface="sans-serif"/>
              </a:rPr>
              <a:t> природному парку</a:t>
            </a:r>
            <a:r>
              <a:rPr lang="ru-RU" sz="1400" dirty="0">
                <a:solidFill>
                  <a:schemeClr val="tx1">
                    <a:lumMod val="95000"/>
                    <a:lumOff val="5000"/>
                  </a:schemeClr>
                </a:solidFill>
                <a:latin typeface="sans-serif"/>
              </a:rPr>
              <a:t>, в </a:t>
            </a:r>
            <a:r>
              <a:rPr lang="ru-RU" sz="1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sans-serif"/>
              </a:rPr>
              <a:t>пам'ятці</a:t>
            </a:r>
            <a:r>
              <a:rPr lang="ru-RU" sz="1400" dirty="0">
                <a:solidFill>
                  <a:schemeClr val="tx1">
                    <a:lumMod val="95000"/>
                    <a:lumOff val="5000"/>
                  </a:schemeClr>
                </a:solidFill>
                <a:latin typeface="sans-serif"/>
              </a:rPr>
              <a:t> </a:t>
            </a:r>
            <a:r>
              <a:rPr lang="ru-RU" sz="1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sans-serif"/>
              </a:rPr>
              <a:t>природи</a:t>
            </a:r>
            <a:r>
              <a:rPr lang="ru-RU" sz="1400" dirty="0">
                <a:solidFill>
                  <a:schemeClr val="tx1">
                    <a:lumMod val="95000"/>
                    <a:lumOff val="5000"/>
                  </a:schemeClr>
                </a:solidFill>
                <a:latin typeface="sans-serif"/>
              </a:rPr>
              <a:t> </a:t>
            </a:r>
            <a:r>
              <a:rPr lang="ru-RU" sz="1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sans-serif"/>
              </a:rPr>
              <a:t>місцевого</a:t>
            </a:r>
            <a:r>
              <a:rPr lang="ru-RU" sz="1400" dirty="0">
                <a:solidFill>
                  <a:schemeClr val="tx1">
                    <a:lumMod val="95000"/>
                    <a:lumOff val="5000"/>
                  </a:schemeClr>
                </a:solidFill>
                <a:latin typeface="sans-serif"/>
              </a:rPr>
              <a:t> </a:t>
            </a:r>
            <a:r>
              <a:rPr lang="ru-RU" sz="1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sans-serif"/>
              </a:rPr>
              <a:t>значення</a:t>
            </a:r>
            <a:r>
              <a:rPr lang="ru-RU" sz="1400" dirty="0">
                <a:solidFill>
                  <a:schemeClr val="tx1">
                    <a:lumMod val="95000"/>
                    <a:lumOff val="5000"/>
                  </a:schemeClr>
                </a:solidFill>
                <a:latin typeface="sans-serif"/>
              </a:rPr>
              <a:t> «</a:t>
            </a:r>
            <a:r>
              <a:rPr lang="ru-RU" sz="1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sans-serif"/>
              </a:rPr>
              <a:t>Бузок</a:t>
            </a:r>
            <a:r>
              <a:rPr lang="ru-RU" sz="1400" dirty="0">
                <a:solidFill>
                  <a:schemeClr val="tx1">
                    <a:lumMod val="95000"/>
                    <a:lumOff val="5000"/>
                  </a:schemeClr>
                </a:solidFill>
                <a:latin typeface="sans-serif"/>
              </a:rPr>
              <a:t> </a:t>
            </a:r>
            <a:r>
              <a:rPr lang="ru-RU" sz="1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sans-serif"/>
              </a:rPr>
              <a:t>угорський</a:t>
            </a:r>
            <a:r>
              <a:rPr lang="ru-RU" sz="1400" dirty="0">
                <a:solidFill>
                  <a:schemeClr val="tx1">
                    <a:lumMod val="95000"/>
                    <a:lumOff val="5000"/>
                  </a:schemeClr>
                </a:solidFill>
                <a:latin typeface="sans-serif"/>
              </a:rPr>
              <a:t>». </a:t>
            </a:r>
            <a:r>
              <a:rPr lang="ru-RU" sz="1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sans-serif"/>
              </a:rPr>
              <a:t>Необхідно</a:t>
            </a:r>
            <a:r>
              <a:rPr lang="ru-RU" sz="1400" dirty="0">
                <a:solidFill>
                  <a:schemeClr val="tx1">
                    <a:lumMod val="95000"/>
                    <a:lumOff val="5000"/>
                  </a:schemeClr>
                </a:solidFill>
                <a:latin typeface="sans-serif"/>
              </a:rPr>
              <a:t> </a:t>
            </a:r>
            <a:r>
              <a:rPr lang="ru-RU" sz="1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sans-serif"/>
              </a:rPr>
              <a:t>ширше</a:t>
            </a:r>
            <a:r>
              <a:rPr lang="ru-RU" sz="1400" dirty="0">
                <a:solidFill>
                  <a:schemeClr val="tx1">
                    <a:lumMod val="95000"/>
                    <a:lumOff val="5000"/>
                  </a:schemeClr>
                </a:solidFill>
                <a:latin typeface="sans-serif"/>
              </a:rPr>
              <a:t> </a:t>
            </a:r>
            <a:r>
              <a:rPr lang="ru-RU" sz="1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sans-serif"/>
              </a:rPr>
              <a:t>культивувати</a:t>
            </a:r>
            <a:r>
              <a:rPr lang="ru-RU" sz="1400" dirty="0">
                <a:solidFill>
                  <a:schemeClr val="tx1">
                    <a:lumMod val="95000"/>
                    <a:lumOff val="5000"/>
                  </a:schemeClr>
                </a:solidFill>
                <a:latin typeface="sans-serif"/>
              </a:rPr>
              <a:t> вид у </a:t>
            </a:r>
            <a:r>
              <a:rPr lang="ru-RU" sz="1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sans-serif"/>
              </a:rPr>
              <a:t>ботанічних</a:t>
            </a:r>
            <a:r>
              <a:rPr lang="ru-RU" sz="1400" dirty="0">
                <a:solidFill>
                  <a:schemeClr val="tx1">
                    <a:lumMod val="95000"/>
                    <a:lumOff val="5000"/>
                  </a:schemeClr>
                </a:solidFill>
                <a:latin typeface="sans-serif"/>
              </a:rPr>
              <a:t> садах.</a:t>
            </a:r>
            <a:r>
              <a:rPr lang="ru-RU" sz="1400" dirty="0">
                <a:latin typeface="sans-serif"/>
              </a:rPr>
              <a:t> </a:t>
            </a:r>
            <a:endParaRPr lang="ru-RU" sz="1400" dirty="0"/>
          </a:p>
          <a:p>
            <a:pPr marL="0" indent="0">
              <a:buNone/>
            </a:pP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9756576" y="260648"/>
            <a:ext cx="8229600" cy="1252728"/>
          </a:xfrm>
        </p:spPr>
        <p:txBody>
          <a:bodyPr/>
          <a:lstStyle/>
          <a:p>
            <a:endParaRPr lang="ru-RU"/>
          </a:p>
        </p:txBody>
      </p:sp>
      <p:pic>
        <p:nvPicPr>
          <p:cNvPr id="12290" name="Picture 2" descr="C:\Users\Sasha\Desktop\Jailbird.Ru_001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059832" cy="33569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1" name="Picture 3" descr="C:\Users\Sasha\Desktop\бузок угорський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5" y="0"/>
            <a:ext cx="2986303" cy="33569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2" name="Picture 4" descr="C:\Users\Sasha\Desktop\бузок 2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1" y="0"/>
            <a:ext cx="3096343" cy="33569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909609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0" y="0"/>
            <a:ext cx="9143999" cy="685800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endParaRPr lang="uk-UA" sz="1400" b="1" dirty="0" smtClean="0">
              <a:latin typeface="sans-serif"/>
            </a:endParaRPr>
          </a:p>
          <a:p>
            <a:pPr marL="0" indent="0">
              <a:buNone/>
            </a:pPr>
            <a:endParaRPr lang="uk-UA" sz="1400" b="1" dirty="0">
              <a:latin typeface="sans-serif"/>
            </a:endParaRPr>
          </a:p>
          <a:p>
            <a:pPr marL="0" indent="0">
              <a:buNone/>
            </a:pPr>
            <a:endParaRPr lang="uk-UA" sz="1400" b="1" dirty="0" smtClean="0">
              <a:latin typeface="sans-serif"/>
            </a:endParaRPr>
          </a:p>
          <a:p>
            <a:pPr marL="0" indent="0">
              <a:buNone/>
            </a:pPr>
            <a:endParaRPr lang="uk-UA" sz="1400" b="1" dirty="0">
              <a:latin typeface="sans-serif"/>
            </a:endParaRPr>
          </a:p>
          <a:p>
            <a:pPr marL="0" indent="0">
              <a:buNone/>
            </a:pPr>
            <a:endParaRPr lang="uk-UA" sz="1400" b="1" dirty="0" smtClean="0">
              <a:latin typeface="sans-serif"/>
            </a:endParaRPr>
          </a:p>
          <a:p>
            <a:pPr marL="0" indent="0">
              <a:buNone/>
            </a:pPr>
            <a:endParaRPr lang="uk-UA" sz="1400" b="1" dirty="0">
              <a:latin typeface="sans-serif"/>
            </a:endParaRPr>
          </a:p>
          <a:p>
            <a:pPr marL="0" indent="0">
              <a:buNone/>
            </a:pPr>
            <a:endParaRPr lang="uk-UA" sz="1400" b="1" dirty="0" smtClean="0">
              <a:latin typeface="sans-serif"/>
            </a:endParaRPr>
          </a:p>
          <a:p>
            <a:pPr marL="0" indent="0">
              <a:buNone/>
            </a:pPr>
            <a:endParaRPr lang="uk-UA" sz="1400" b="1" dirty="0">
              <a:latin typeface="sans-serif"/>
            </a:endParaRPr>
          </a:p>
          <a:p>
            <a:pPr marL="0" indent="0">
              <a:buNone/>
            </a:pPr>
            <a:endParaRPr lang="uk-UA" sz="1400" b="1" dirty="0" smtClean="0">
              <a:latin typeface="sans-serif"/>
            </a:endParaRPr>
          </a:p>
          <a:p>
            <a:pPr marL="0" indent="0">
              <a:buNone/>
            </a:pPr>
            <a:endParaRPr lang="uk-UA" sz="1400" b="1" dirty="0">
              <a:latin typeface="sans-serif"/>
            </a:endParaRPr>
          </a:p>
          <a:p>
            <a:pPr marL="0" indent="0">
              <a:buNone/>
            </a:pPr>
            <a:endParaRPr lang="uk-UA" sz="1400" b="1" dirty="0" smtClean="0">
              <a:latin typeface="sans-serif"/>
            </a:endParaRPr>
          </a:p>
          <a:p>
            <a:pPr marL="0" indent="0">
              <a:buNone/>
            </a:pPr>
            <a:endParaRPr lang="uk-UA" sz="1400" b="1" dirty="0">
              <a:latin typeface="sans-serif"/>
            </a:endParaRPr>
          </a:p>
          <a:p>
            <a:pPr marL="0" indent="0">
              <a:buNone/>
            </a:pPr>
            <a:endParaRPr lang="uk-UA" sz="1400" b="1" dirty="0" smtClean="0">
              <a:latin typeface="sans-serif"/>
            </a:endParaRPr>
          </a:p>
          <a:p>
            <a:pPr marL="0" indent="0">
              <a:buNone/>
            </a:pPr>
            <a:endParaRPr lang="uk-UA" sz="1400" b="1" dirty="0">
              <a:latin typeface="sans-serif"/>
            </a:endParaRPr>
          </a:p>
          <a:p>
            <a:pPr marL="0" indent="0">
              <a:buNone/>
            </a:pPr>
            <a:endParaRPr lang="uk-UA" sz="1400" b="1" dirty="0" smtClean="0">
              <a:latin typeface="sans-serif"/>
            </a:endParaRPr>
          </a:p>
          <a:p>
            <a:pPr marL="0" indent="0">
              <a:buNone/>
            </a:pPr>
            <a:r>
              <a:rPr lang="uk-UA" sz="1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sans-serif"/>
              </a:rPr>
              <a:t>Тюльпан </a:t>
            </a:r>
            <a:r>
              <a:rPr lang="uk-UA" sz="1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sans-serif"/>
              </a:rPr>
              <a:t>бузький</a:t>
            </a:r>
            <a:endParaRPr lang="uk-UA" sz="1400" b="1" dirty="0">
              <a:solidFill>
                <a:schemeClr val="tx1">
                  <a:lumMod val="95000"/>
                  <a:lumOff val="5000"/>
                </a:schemeClr>
              </a:solidFill>
              <a:latin typeface="Times New Roman"/>
            </a:endParaRPr>
          </a:p>
          <a:p>
            <a:pPr marL="0" indent="0">
              <a:buNone/>
            </a:pPr>
            <a:r>
              <a:rPr lang="uk-UA" sz="1400" dirty="0">
                <a:solidFill>
                  <a:schemeClr val="tx1">
                    <a:lumMod val="95000"/>
                    <a:lumOff val="5000"/>
                  </a:schemeClr>
                </a:solidFill>
                <a:latin typeface="sans-serif"/>
              </a:rPr>
              <a:t>Північно-західнийпричорноморський вид. В Україні </a:t>
            </a:r>
            <a:r>
              <a:rPr lang="uk-UA" sz="1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sans-serif"/>
              </a:rPr>
              <a:t>росте </a:t>
            </a:r>
            <a:r>
              <a:rPr lang="uk-UA" sz="14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sans-serif"/>
              </a:rPr>
              <a:t>між</a:t>
            </a:r>
            <a:r>
              <a:rPr lang="uk-UA" sz="1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sans-serif"/>
              </a:rPr>
              <a:t> Дністром і Дні</a:t>
            </a:r>
            <a:r>
              <a:rPr lang="uk-UA" sz="1400" dirty="0">
                <a:solidFill>
                  <a:schemeClr val="tx1">
                    <a:lumMod val="95000"/>
                    <a:lumOff val="5000"/>
                  </a:schemeClr>
                </a:solidFill>
                <a:latin typeface="sans-serif"/>
              </a:rPr>
              <a:t>пром. </a:t>
            </a:r>
            <a:r>
              <a:rPr lang="uk-UA" sz="1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sans-serif"/>
              </a:rPr>
              <a:t>Популяції</a:t>
            </a:r>
            <a:r>
              <a:rPr lang="uk-UA" sz="1400" dirty="0">
                <a:solidFill>
                  <a:schemeClr val="tx1">
                    <a:lumMod val="95000"/>
                    <a:lumOff val="5000"/>
                  </a:schemeClr>
                </a:solidFill>
                <a:latin typeface="sans-serif"/>
              </a:rPr>
              <a:t> </a:t>
            </a:r>
            <a:r>
              <a:rPr lang="uk-UA" sz="1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sans-serif"/>
              </a:rPr>
              <a:t>характеризуються </a:t>
            </a:r>
            <a:r>
              <a:rPr lang="uk-UA" sz="1400" dirty="0">
                <a:solidFill>
                  <a:schemeClr val="tx1">
                    <a:lumMod val="95000"/>
                    <a:lumOff val="5000"/>
                  </a:schemeClr>
                </a:solidFill>
                <a:latin typeface="sans-serif"/>
              </a:rPr>
              <a:t>дифузним, компактно-дифузним або груповим розміщенням особин. Часто утворює скупчення з більш щільним проростанням. В умовах підвищеного антропогенного </a:t>
            </a:r>
            <a:r>
              <a:rPr lang="uk-UA" sz="1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sans-serif"/>
              </a:rPr>
              <a:t>впливу</a:t>
            </a:r>
            <a:r>
              <a:rPr lang="uk-UA" sz="1400" dirty="0">
                <a:solidFill>
                  <a:schemeClr val="tx1">
                    <a:lumMod val="95000"/>
                    <a:lumOff val="5000"/>
                  </a:schemeClr>
                </a:solidFill>
                <a:latin typeface="sans-serif"/>
              </a:rPr>
              <a:t> знижується щільність особин та їх життєздатність. Росте </a:t>
            </a:r>
            <a:r>
              <a:rPr lang="uk-UA" sz="1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sans-serif"/>
              </a:rPr>
              <a:t>на вапнякових та гранітних відшаруван</a:t>
            </a:r>
            <a:r>
              <a:rPr lang="uk-UA" sz="1400" dirty="0">
                <a:solidFill>
                  <a:schemeClr val="tx1">
                    <a:lumMod val="95000"/>
                    <a:lumOff val="5000"/>
                  </a:schemeClr>
                </a:solidFill>
                <a:latin typeface="sans-serif"/>
              </a:rPr>
              <a:t>нях, справжніх та кам‘янистих степах, на кам’янисто-щебенистих ґрунтах, степових чагарниках.Мезоксерофіт. Ефемероїд. </a:t>
            </a:r>
            <a:r>
              <a:rPr lang="uk-UA" sz="1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sans-serif"/>
              </a:rPr>
              <a:t>Багаторічна трав</a:t>
            </a:r>
            <a:r>
              <a:rPr lang="uk-UA" sz="1400" dirty="0">
                <a:solidFill>
                  <a:schemeClr val="tx1">
                    <a:lumMod val="95000"/>
                    <a:lumOff val="5000"/>
                  </a:schemeClr>
                </a:solidFill>
                <a:latin typeface="sans-serif"/>
              </a:rPr>
              <a:t>’яна рослина з підведеним та зігнутим </a:t>
            </a:r>
            <a:r>
              <a:rPr lang="uk-UA" sz="1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sans-serif"/>
              </a:rPr>
              <a:t>вгорі стебло</a:t>
            </a:r>
            <a:r>
              <a:rPr lang="uk-UA" sz="1400" dirty="0">
                <a:solidFill>
                  <a:schemeClr val="tx1">
                    <a:lumMod val="95000"/>
                    <a:lumOff val="5000"/>
                  </a:schemeClr>
                </a:solidFill>
                <a:latin typeface="sans-serif"/>
              </a:rPr>
              <a:t>м15–35 см заввишки. </a:t>
            </a:r>
            <a:r>
              <a:rPr lang="uk-UA" sz="1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sans-serif"/>
              </a:rPr>
              <a:t>Лист</a:t>
            </a:r>
            <a:r>
              <a:rPr lang="uk-UA" sz="1400" dirty="0">
                <a:solidFill>
                  <a:schemeClr val="tx1">
                    <a:lumMod val="95000"/>
                    <a:lumOff val="5000"/>
                  </a:schemeClr>
                </a:solidFill>
                <a:latin typeface="sans-serif"/>
              </a:rPr>
              <a:t>ки 8–22 мм завдовжки, лінійно-ланцетні з гострою верхівкою, здебільшого спрямовані косо вгору, вздовж складені, зверху сизуваті. Квітки поодинокі (рідко по 2), </a:t>
            </a:r>
            <a:r>
              <a:rPr lang="uk-UA" sz="1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sans-serif"/>
              </a:rPr>
              <a:t>блідожовті</a:t>
            </a:r>
            <a:r>
              <a:rPr lang="uk-UA" sz="1400" dirty="0">
                <a:solidFill>
                  <a:schemeClr val="tx1">
                    <a:lumMod val="95000"/>
                    <a:lumOff val="5000"/>
                  </a:schemeClr>
                </a:solidFill>
                <a:latin typeface="sans-serif"/>
              </a:rPr>
              <a:t>, 16–35 мм завдовжки. Цвіте в квітні, плодоносить у травні. </a:t>
            </a:r>
            <a:r>
              <a:rPr lang="uk-UA" sz="1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sans-serif"/>
              </a:rPr>
              <a:t>Розмножується насіння</a:t>
            </a:r>
            <a:r>
              <a:rPr lang="uk-UA" sz="1400" dirty="0">
                <a:solidFill>
                  <a:schemeClr val="tx1">
                    <a:lumMod val="95000"/>
                    <a:lumOff val="5000"/>
                  </a:schemeClr>
                </a:solidFill>
                <a:latin typeface="sans-serif"/>
              </a:rPr>
              <a:t>м і цибулинами. Рослина зникає через господарче освоєння територій: будівництво, розорювання степових масивів, штучне лісонасадження, випасання худоби, витоптування у місцях рекреації, збір рослин на букети, викопування цибулин. Тюльпан бузький охороняється </a:t>
            </a:r>
            <a:r>
              <a:rPr lang="uk-UA" sz="1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sans-serif"/>
              </a:rPr>
              <a:t>в НПП «Козацьк</a:t>
            </a:r>
            <a:r>
              <a:rPr lang="uk-UA" sz="1400" dirty="0">
                <a:solidFill>
                  <a:schemeClr val="tx1">
                    <a:lumMod val="95000"/>
                    <a:lumOff val="5000"/>
                  </a:schemeClr>
                </a:solidFill>
                <a:latin typeface="sans-serif"/>
              </a:rPr>
              <a:t>ий град», ПЗ «Єланецький степ», ряді заповідних територій місцевого значення. Необхідно включити до природно-заповідного фонду нові місцезнаходження виду, запровадити моніторинг природних популяцій виду та контроль за зміною їх показників, ввести в культуру. Заборонено збирання, порушення умов місць зростання, заліснення схилів. Культивують у ботанічних садах.</a:t>
            </a:r>
            <a:endParaRPr lang="uk-UA" sz="1400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marL="0" indent="0">
              <a:buNone/>
            </a:pP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9828584" y="332656"/>
            <a:ext cx="8229600" cy="1252728"/>
          </a:xfrm>
        </p:spPr>
        <p:txBody>
          <a:bodyPr/>
          <a:lstStyle/>
          <a:p>
            <a:endParaRPr lang="ru-RU"/>
          </a:p>
        </p:txBody>
      </p:sp>
      <p:pic>
        <p:nvPicPr>
          <p:cNvPr id="13314" name="Picture 2" descr="C:\Users\Sasha\Desktop\tulipa-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2134"/>
            <a:ext cx="2843808" cy="35131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5" name="Picture 3" descr="C:\Users\Sasha\Desktop\a-1138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-23814"/>
            <a:ext cx="3505200" cy="35248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6" name="Picture 4" descr="C:\Users\Sasha\Desktop\DSC00006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0"/>
            <a:ext cx="3131840" cy="35010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49038153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0" y="0"/>
            <a:ext cx="9143999" cy="6858000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endParaRPr lang="uk-UA" sz="1200" b="1" dirty="0" smtClean="0">
              <a:latin typeface="sans-serif"/>
            </a:endParaRPr>
          </a:p>
          <a:p>
            <a:pPr marL="0" indent="0">
              <a:buNone/>
            </a:pPr>
            <a:endParaRPr lang="uk-UA" sz="1200" b="1" dirty="0">
              <a:latin typeface="sans-serif"/>
            </a:endParaRPr>
          </a:p>
          <a:p>
            <a:pPr marL="0" indent="0">
              <a:buNone/>
            </a:pPr>
            <a:endParaRPr lang="uk-UA" sz="1200" b="1" dirty="0" smtClean="0">
              <a:latin typeface="sans-serif"/>
            </a:endParaRPr>
          </a:p>
          <a:p>
            <a:pPr marL="0" indent="0">
              <a:buNone/>
            </a:pPr>
            <a:endParaRPr lang="uk-UA" sz="1200" b="1" dirty="0">
              <a:latin typeface="sans-serif"/>
            </a:endParaRPr>
          </a:p>
          <a:p>
            <a:pPr marL="0" indent="0">
              <a:buNone/>
            </a:pPr>
            <a:endParaRPr lang="uk-UA" sz="1200" b="1" dirty="0" smtClean="0">
              <a:latin typeface="sans-serif"/>
            </a:endParaRPr>
          </a:p>
          <a:p>
            <a:pPr marL="0" indent="0">
              <a:buNone/>
            </a:pPr>
            <a:endParaRPr lang="uk-UA" sz="1200" b="1" dirty="0">
              <a:latin typeface="sans-serif"/>
            </a:endParaRPr>
          </a:p>
          <a:p>
            <a:pPr marL="0" indent="0">
              <a:buNone/>
            </a:pPr>
            <a:endParaRPr lang="uk-UA" sz="1200" b="1" dirty="0" smtClean="0">
              <a:latin typeface="sans-serif"/>
            </a:endParaRPr>
          </a:p>
          <a:p>
            <a:pPr marL="0" indent="0">
              <a:buNone/>
            </a:pPr>
            <a:endParaRPr lang="uk-UA" sz="1200" b="1" dirty="0">
              <a:latin typeface="sans-serif"/>
            </a:endParaRPr>
          </a:p>
          <a:p>
            <a:pPr marL="0" indent="0">
              <a:buNone/>
            </a:pPr>
            <a:endParaRPr lang="uk-UA" sz="1200" b="1" dirty="0" smtClean="0">
              <a:latin typeface="sans-serif"/>
            </a:endParaRPr>
          </a:p>
          <a:p>
            <a:pPr marL="0" indent="0">
              <a:buNone/>
            </a:pPr>
            <a:endParaRPr lang="uk-UA" sz="1200" b="1" dirty="0">
              <a:latin typeface="sans-serif"/>
            </a:endParaRPr>
          </a:p>
          <a:p>
            <a:pPr marL="0" indent="0">
              <a:buNone/>
            </a:pPr>
            <a:endParaRPr lang="uk-UA" sz="1200" b="1" dirty="0" smtClean="0">
              <a:latin typeface="sans-serif"/>
            </a:endParaRPr>
          </a:p>
          <a:p>
            <a:pPr marL="0" indent="0">
              <a:buNone/>
            </a:pPr>
            <a:endParaRPr lang="uk-UA" sz="1200" b="1" dirty="0">
              <a:latin typeface="sans-serif"/>
            </a:endParaRPr>
          </a:p>
          <a:p>
            <a:pPr marL="0" indent="0">
              <a:buNone/>
            </a:pPr>
            <a:endParaRPr lang="uk-UA" sz="1200" b="1" dirty="0" smtClean="0">
              <a:latin typeface="sans-serif"/>
            </a:endParaRPr>
          </a:p>
          <a:p>
            <a:pPr marL="0" indent="0">
              <a:buNone/>
            </a:pPr>
            <a:endParaRPr lang="uk-UA" sz="1200" b="1" dirty="0">
              <a:latin typeface="sans-serif"/>
            </a:endParaRPr>
          </a:p>
          <a:p>
            <a:pPr marL="0" indent="0">
              <a:buNone/>
            </a:pPr>
            <a:endParaRPr lang="uk-UA" sz="1200" b="1" dirty="0" smtClean="0">
              <a:latin typeface="sans-serif"/>
            </a:endParaRPr>
          </a:p>
          <a:p>
            <a:pPr marL="0" indent="0">
              <a:buNone/>
            </a:pPr>
            <a:endParaRPr lang="uk-UA" sz="1200" b="1" dirty="0">
              <a:latin typeface="sans-serif"/>
            </a:endParaRPr>
          </a:p>
          <a:p>
            <a:pPr marL="0" indent="0">
              <a:buNone/>
            </a:pPr>
            <a:r>
              <a:rPr lang="vi-VN" sz="12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sans-serif"/>
              </a:rPr>
              <a:t>Лі́лія </a:t>
            </a:r>
            <a:r>
              <a:rPr lang="vi-VN" sz="1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sans-serif"/>
              </a:rPr>
              <a:t>лісова́</a:t>
            </a:r>
            <a:r>
              <a:rPr lang="vi-VN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sans-serif"/>
              </a:rPr>
              <a:t> (</a:t>
            </a:r>
            <a:r>
              <a:rPr lang="en-US" sz="1200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sans-serif"/>
              </a:rPr>
              <a:t>Lilium</a:t>
            </a:r>
            <a:r>
              <a:rPr lang="en-US" sz="1200" i="1" dirty="0">
                <a:solidFill>
                  <a:schemeClr val="tx1">
                    <a:lumMod val="95000"/>
                    <a:lumOff val="5000"/>
                  </a:schemeClr>
                </a:solidFill>
                <a:latin typeface="sans-serif"/>
              </a:rPr>
              <a:t> </a:t>
            </a:r>
            <a:r>
              <a:rPr lang="en-US" sz="1200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sans-serif"/>
              </a:rPr>
              <a:t>martagon</a:t>
            </a: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sans-serif"/>
              </a:rPr>
              <a:t>) — </a:t>
            </a:r>
            <a:r>
              <a:rPr lang="vi-VN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sans-serif"/>
              </a:rPr>
              <a:t>багаторічна цибулинна рослина, один з видів роду </a:t>
            </a:r>
            <a:r>
              <a:rPr lang="vi-VN" sz="1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sans-serif"/>
              </a:rPr>
              <a:t>Лілія</a:t>
            </a:r>
            <a:r>
              <a:rPr lang="uk-UA" sz="1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sans-serif"/>
              </a:rPr>
              <a:t> (</a:t>
            </a:r>
            <a:r>
              <a:rPr lang="en-US" sz="1200" i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sans-serif"/>
              </a:rPr>
              <a:t>Lilium</a:t>
            </a: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sans-serif"/>
              </a:rPr>
              <a:t>) </a:t>
            </a:r>
            <a:r>
              <a:rPr lang="vi-VN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sans-serif"/>
              </a:rPr>
              <a:t>родини лілійних.</a:t>
            </a:r>
            <a:endParaRPr lang="vi-VN" sz="1200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marL="0" indent="0">
              <a:buNone/>
            </a:pPr>
            <a:r>
              <a:rPr lang="vi-VN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sans-serif"/>
              </a:rPr>
              <a:t>Лілія лісова — єдиний вид лілій, який росте в Україні в дикорослому стані.</a:t>
            </a:r>
            <a:endParaRPr lang="vi-VN" sz="1200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marL="0" indent="0">
              <a:buNone/>
            </a:pPr>
            <a:r>
              <a:rPr lang="vi-VN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sans-serif"/>
              </a:rPr>
              <a:t>Українська народна назва —</a:t>
            </a:r>
            <a:r>
              <a:rPr lang="vi-VN" sz="1200" b="1" i="1" dirty="0">
                <a:solidFill>
                  <a:schemeClr val="tx1">
                    <a:lumMod val="95000"/>
                    <a:lumOff val="5000"/>
                  </a:schemeClr>
                </a:solidFill>
                <a:latin typeface="sans-serif"/>
              </a:rPr>
              <a:t>сара́нка</a:t>
            </a:r>
            <a:r>
              <a:rPr lang="vi-VN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sans-serif"/>
              </a:rPr>
              <a:t>.</a:t>
            </a:r>
            <a:endParaRPr lang="vi-VN" sz="1200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marL="0" indent="0">
              <a:buNone/>
            </a:pPr>
            <a:r>
              <a:rPr lang="uk-UA" sz="1200" u="sng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sans-serif"/>
              </a:rPr>
              <a:t>Б</a:t>
            </a:r>
            <a:r>
              <a:rPr lang="vi-VN" sz="1200" u="sng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sans-serif"/>
              </a:rPr>
              <a:t>агаторічна</a:t>
            </a:r>
            <a:r>
              <a:rPr lang="uk-UA" sz="1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sans-serif"/>
              </a:rPr>
              <a:t> </a:t>
            </a:r>
            <a:r>
              <a:rPr lang="vi-VN" sz="1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sans-serif"/>
              </a:rPr>
              <a:t>трав'яниста рослина</a:t>
            </a:r>
            <a:r>
              <a:rPr lang="uk-UA" sz="1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sans-serif"/>
              </a:rPr>
              <a:t> </a:t>
            </a:r>
            <a:r>
              <a:rPr lang="vi-VN" sz="1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sans-serif"/>
              </a:rPr>
              <a:t>заввишки </a:t>
            </a:r>
            <a:r>
              <a:rPr lang="vi-VN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sans-serif"/>
              </a:rPr>
              <a:t>80-100 см.</a:t>
            </a:r>
            <a:endParaRPr lang="vi-VN" sz="1200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marL="0" indent="0">
              <a:buNone/>
            </a:pPr>
            <a:r>
              <a:rPr lang="vi-VN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sans-serif"/>
              </a:rPr>
              <a:t>Має декоративну білоквіткову форму </a:t>
            </a:r>
            <a:r>
              <a:rPr lang="vi-VN" sz="1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sans-serif"/>
              </a:rPr>
              <a:t>альбум</a:t>
            </a:r>
            <a:r>
              <a:rPr lang="vi-VN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sans-serif"/>
              </a:rPr>
              <a:t> (</a:t>
            </a:r>
            <a:r>
              <a:rPr lang="en-US" sz="1200" i="1" dirty="0">
                <a:solidFill>
                  <a:schemeClr val="tx1">
                    <a:lumMod val="95000"/>
                    <a:lumOff val="5000"/>
                  </a:schemeClr>
                </a:solidFill>
                <a:latin typeface="sans-serif"/>
              </a:rPr>
              <a:t>f. album</a:t>
            </a: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sans-serif"/>
              </a:rPr>
              <a:t>).</a:t>
            </a:r>
            <a:endParaRPr lang="en-US" sz="1200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marL="0" indent="0">
              <a:buNone/>
            </a:pPr>
            <a:r>
              <a:rPr lang="vi-VN" sz="1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sans-serif"/>
              </a:rPr>
              <a:t>Стеб</a:t>
            </a:r>
            <a:r>
              <a:rPr lang="uk-UA" sz="1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sans-serif"/>
              </a:rPr>
              <a:t>л</a:t>
            </a:r>
            <a:r>
              <a:rPr lang="vi-VN" sz="1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sans-serif"/>
              </a:rPr>
              <a:t>о</a:t>
            </a:r>
            <a:r>
              <a:rPr lang="vi-VN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sans-serif"/>
              </a:rPr>
              <a:t> — зелене, знизу і під суцвіттям безлисте.</a:t>
            </a:r>
            <a:endParaRPr lang="vi-VN" sz="1200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marL="0" indent="0">
              <a:buNone/>
            </a:pPr>
            <a:r>
              <a:rPr lang="vi-VN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sans-serif"/>
              </a:rPr>
              <a:t>Листки — еліптично-ланцетні, гострі, з короткошорстким краєм, у кільцях і чергові.</a:t>
            </a:r>
            <a:endParaRPr lang="vi-VN" sz="1200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marL="0" indent="0">
              <a:buNone/>
            </a:pPr>
            <a:r>
              <a:rPr lang="vi-VN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sans-serif"/>
              </a:rPr>
              <a:t>Квітки повислі, на довгих </a:t>
            </a:r>
            <a:r>
              <a:rPr lang="vi-VN" sz="1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sans-serif"/>
              </a:rPr>
              <a:t>квітконіжках</a:t>
            </a:r>
            <a:r>
              <a:rPr lang="uk-UA" sz="1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sans-serif"/>
              </a:rPr>
              <a:t>,</a:t>
            </a:r>
            <a:r>
              <a:rPr lang="vi-VN" sz="1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sans-serif"/>
              </a:rPr>
              <a:t> </a:t>
            </a:r>
            <a:r>
              <a:rPr lang="vi-VN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sans-serif"/>
              </a:rPr>
              <a:t>від світло-рожевих до бузкових, часто з фіолетовими </a:t>
            </a:r>
            <a:r>
              <a:rPr lang="vi-VN" sz="1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sans-serif"/>
              </a:rPr>
              <a:t>плямами,діаметром </a:t>
            </a:r>
            <a:r>
              <a:rPr lang="vi-VN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sans-serif"/>
              </a:rPr>
              <a:t>3-4 см. Суцвіття китицеподібне із 9-15 квіток, пухке.</a:t>
            </a:r>
            <a:endParaRPr lang="vi-VN" sz="1200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marL="0" indent="0">
              <a:buNone/>
            </a:pPr>
            <a:r>
              <a:rPr lang="vi-VN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sans-serif"/>
              </a:rPr>
              <a:t>Цвітіння раннє (кінець травня - початок червня).</a:t>
            </a:r>
            <a:endParaRPr lang="vi-VN" sz="1200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marL="0" indent="0">
              <a:buNone/>
            </a:pPr>
            <a:r>
              <a:rPr lang="vi-VN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sans-serif"/>
              </a:rPr>
              <a:t>Цибулина яскраво-жовта, пухка.</a:t>
            </a:r>
            <a:endParaRPr lang="vi-VN" sz="1200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marL="0" indent="0">
              <a:buNone/>
            </a:pPr>
            <a:r>
              <a:rPr lang="vi-VN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sans-serif"/>
              </a:rPr>
              <a:t>Надає перевагу півтіні, особливо жарким літом.</a:t>
            </a:r>
            <a:endParaRPr lang="vi-VN" sz="1200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marL="0" indent="0">
              <a:buNone/>
            </a:pPr>
            <a:r>
              <a:rPr lang="vi-VN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sans-serif"/>
              </a:rPr>
              <a:t>Лілія лісова — рідкісна рослина, поширена у помірній зоні майже по всій Європі,Сибіру, Центральній Азії.</a:t>
            </a:r>
            <a:endParaRPr lang="vi-VN" sz="1200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marL="0" indent="0">
              <a:buNone/>
            </a:pPr>
            <a:r>
              <a:rPr lang="vi-VN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sans-serif"/>
              </a:rPr>
              <a:t>Зростає і в лісах України — на </a:t>
            </a:r>
            <a:r>
              <a:rPr lang="vi-VN" sz="1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sans-serif"/>
              </a:rPr>
              <a:t>Закарпат</a:t>
            </a:r>
            <a:r>
              <a:rPr lang="uk-UA" sz="1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sans-serif"/>
              </a:rPr>
              <a:t>т</a:t>
            </a:r>
            <a:r>
              <a:rPr lang="vi-VN" sz="1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sans-serif"/>
              </a:rPr>
              <a:t>і</a:t>
            </a:r>
            <a:r>
              <a:rPr lang="vi-VN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sans-serif"/>
              </a:rPr>
              <a:t>, Буковині, Прикарпатті (зокрема, </a:t>
            </a:r>
            <a:r>
              <a:rPr lang="vi-VN" sz="1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sans-serif"/>
              </a:rPr>
              <a:t>у</a:t>
            </a:r>
            <a:r>
              <a:rPr lang="uk-UA" sz="1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sans-serif"/>
              </a:rPr>
              <a:t> </a:t>
            </a:r>
            <a:r>
              <a:rPr lang="vi-VN" sz="1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sans-serif"/>
              </a:rPr>
              <a:t>Прут-Дністровського</a:t>
            </a:r>
            <a:r>
              <a:rPr lang="vi-VN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sans-serif"/>
              </a:rPr>
              <a:t> межиріччі та на Опіллі</a:t>
            </a:r>
            <a:r>
              <a:rPr lang="vi-VN" sz="1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sans-serif"/>
              </a:rPr>
              <a:t>)</a:t>
            </a:r>
            <a:r>
              <a:rPr lang="vi-VN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sans-serif"/>
              </a:rPr>
              <a:t> Поліссі і в Лісостепу.</a:t>
            </a:r>
            <a:endParaRPr lang="vi-VN" sz="1200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marL="0" indent="0">
              <a:buNone/>
            </a:pPr>
            <a:r>
              <a:rPr lang="vi-VN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sans-serif"/>
              </a:rPr>
              <a:t>Місцями зростання лілій лісових є </a:t>
            </a:r>
            <a:r>
              <a:rPr lang="vi-VN" sz="1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sans-serif"/>
              </a:rPr>
              <a:t>дубові,черешнево-дубові</a:t>
            </a:r>
            <a:r>
              <a:rPr lang="vi-VN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sans-serif"/>
              </a:rPr>
              <a:t>, грабові, </a:t>
            </a:r>
            <a:r>
              <a:rPr lang="vi-VN" sz="1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sans-serif"/>
              </a:rPr>
              <a:t>букові</a:t>
            </a:r>
            <a:r>
              <a:rPr lang="uk-UA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sans-serif"/>
              </a:rPr>
              <a:t>,</a:t>
            </a:r>
            <a:r>
              <a:rPr lang="vi-VN" sz="1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sans-serif"/>
              </a:rPr>
              <a:t> </a:t>
            </a:r>
            <a:r>
              <a:rPr lang="vi-VN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sans-serif"/>
              </a:rPr>
              <a:t>дубово-букові, буково-яліцеві, </a:t>
            </a:r>
            <a:r>
              <a:rPr lang="vi-VN" sz="1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sans-serif"/>
              </a:rPr>
              <a:t>ялинові</a:t>
            </a:r>
            <a:r>
              <a:rPr lang="uk-UA" sz="1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sans-serif"/>
              </a:rPr>
              <a:t> </a:t>
            </a:r>
            <a:r>
              <a:rPr lang="vi-VN" sz="1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sans-serif"/>
              </a:rPr>
              <a:t>ліси</a:t>
            </a:r>
            <a:r>
              <a:rPr lang="vi-VN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sans-serif"/>
              </a:rPr>
              <a:t>, </a:t>
            </a:r>
            <a:r>
              <a:rPr lang="vi-VN" sz="1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sans-serif"/>
              </a:rPr>
              <a:t>поруби</a:t>
            </a:r>
            <a:r>
              <a:rPr lang="vi-VN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sans-serif"/>
              </a:rPr>
              <a:t> узлісся, </a:t>
            </a:r>
            <a:r>
              <a:rPr lang="vi-VN" sz="1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sans-serif"/>
              </a:rPr>
              <a:t>луки</a:t>
            </a:r>
            <a:r>
              <a:rPr lang="uk-UA" sz="1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sans-serif"/>
              </a:rPr>
              <a:t>.</a:t>
            </a:r>
            <a:endParaRPr lang="vi-VN" sz="1200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marL="0" indent="0">
              <a:buNone/>
            </a:pPr>
            <a:r>
              <a:rPr lang="vi-VN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sans-serif"/>
              </a:rPr>
              <a:t>Основними причинами зменшення популяцій лісової лілії є інтенсивне збирання рослин на букети, викопування цибулин тощо.</a:t>
            </a:r>
            <a:endParaRPr lang="vi-VN" sz="1200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marL="0" indent="0">
              <a:buNone/>
            </a:pPr>
            <a:r>
              <a:rPr lang="vi-VN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sans-serif"/>
              </a:rPr>
              <a:t>Лілія лісова зображена на емблемі </a:t>
            </a:r>
            <a:r>
              <a:rPr lang="vi-VN" sz="1200" u="sng" dirty="0">
                <a:solidFill>
                  <a:schemeClr val="tx1">
                    <a:lumMod val="95000"/>
                    <a:lumOff val="5000"/>
                  </a:schemeClr>
                </a:solidFill>
                <a:latin typeface="sans-serif"/>
              </a:rPr>
              <a:t>ботанічного саду ім. </a:t>
            </a:r>
            <a:r>
              <a:rPr lang="vi-VN" sz="1200" u="sng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sans-serif"/>
              </a:rPr>
              <a:t>Фоміна</a:t>
            </a:r>
            <a:r>
              <a:rPr lang="uk-UA" sz="1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sans-serif"/>
              </a:rPr>
              <a:t>,</a:t>
            </a:r>
            <a:r>
              <a:rPr lang="vi-VN" sz="1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sans-serif"/>
              </a:rPr>
              <a:t> </a:t>
            </a:r>
            <a:r>
              <a:rPr lang="vi-VN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sans-serif"/>
              </a:rPr>
              <a:t>вона послужила об'єктом для світового відкриття С.Г. Навашиним у 1898 р. явища подвійного запліднення у покритонасінних рослин, що принесло світову славу Ботанічному саду та Київському </a:t>
            </a:r>
            <a:r>
              <a:rPr lang="vi-VN" sz="1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sans-serif"/>
              </a:rPr>
              <a:t>університет</a:t>
            </a:r>
            <a:r>
              <a:rPr lang="uk-UA" sz="1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sans-serif"/>
              </a:rPr>
              <a:t>у</a:t>
            </a:r>
            <a:r>
              <a:rPr lang="vi-VN" sz="1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sans-serif"/>
              </a:rPr>
              <a:t>. </a:t>
            </a:r>
            <a:endParaRPr lang="vi-VN" sz="1200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marL="0" indent="0">
              <a:buNone/>
            </a:pP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9828584" y="188640"/>
            <a:ext cx="8229600" cy="1252728"/>
          </a:xfrm>
        </p:spPr>
        <p:txBody>
          <a:bodyPr/>
          <a:lstStyle/>
          <a:p>
            <a:endParaRPr lang="ru-RU"/>
          </a:p>
        </p:txBody>
      </p:sp>
      <p:pic>
        <p:nvPicPr>
          <p:cNvPr id="14338" name="Picture 2" descr="C:\Users\Sasha\Desktop\1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8344" y="0"/>
            <a:ext cx="1475655" cy="5157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39" name="Picture 3" descr="C:\Users\Sasha\Desktop\132467_2.jpe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0528" y="-99392"/>
            <a:ext cx="3024336" cy="3024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40" name="Picture 4" descr="C:\Users\Sasha\Desktop\lilia_pink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-34230"/>
            <a:ext cx="3051415" cy="29591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42" name="Picture 6" descr="C:\Users\Sasha\Desktop\250px-Lilium_mart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2509"/>
            <a:ext cx="2160240" cy="29224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781956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0" y="0"/>
            <a:ext cx="9143999" cy="6858000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ru-RU" sz="1300" b="1" dirty="0" smtClean="0">
              <a:latin typeface="sans-serif"/>
            </a:endParaRPr>
          </a:p>
          <a:p>
            <a:pPr marL="0" indent="0">
              <a:buNone/>
            </a:pPr>
            <a:endParaRPr lang="ru-RU" sz="1300" b="1" dirty="0">
              <a:latin typeface="sans-serif"/>
            </a:endParaRPr>
          </a:p>
          <a:p>
            <a:pPr marL="0" indent="0">
              <a:buNone/>
            </a:pPr>
            <a:endParaRPr lang="ru-RU" sz="1300" b="1" dirty="0" smtClean="0">
              <a:latin typeface="sans-serif"/>
            </a:endParaRPr>
          </a:p>
          <a:p>
            <a:pPr marL="0" indent="0">
              <a:buNone/>
            </a:pPr>
            <a:endParaRPr lang="ru-RU" sz="1300" b="1" dirty="0">
              <a:latin typeface="sans-serif"/>
            </a:endParaRPr>
          </a:p>
          <a:p>
            <a:pPr marL="0" indent="0">
              <a:buNone/>
            </a:pPr>
            <a:endParaRPr lang="ru-RU" sz="1300" b="1" dirty="0" smtClean="0">
              <a:latin typeface="sans-serif"/>
            </a:endParaRPr>
          </a:p>
          <a:p>
            <a:pPr marL="0" indent="0">
              <a:buNone/>
            </a:pPr>
            <a:endParaRPr lang="ru-RU" sz="1300" b="1" dirty="0">
              <a:latin typeface="sans-serif"/>
            </a:endParaRPr>
          </a:p>
          <a:p>
            <a:pPr marL="0" indent="0">
              <a:buNone/>
            </a:pPr>
            <a:endParaRPr lang="ru-RU" sz="1300" b="1" dirty="0" smtClean="0">
              <a:latin typeface="sans-serif"/>
            </a:endParaRPr>
          </a:p>
          <a:p>
            <a:pPr marL="0" indent="0">
              <a:buNone/>
            </a:pPr>
            <a:endParaRPr lang="ru-RU" sz="1300" b="1" dirty="0">
              <a:latin typeface="sans-serif"/>
            </a:endParaRPr>
          </a:p>
          <a:p>
            <a:pPr marL="0" indent="0">
              <a:buNone/>
            </a:pPr>
            <a:endParaRPr lang="ru-RU" sz="1300" b="1" dirty="0" smtClean="0">
              <a:latin typeface="sans-serif"/>
            </a:endParaRPr>
          </a:p>
          <a:p>
            <a:pPr marL="0" indent="0">
              <a:buNone/>
            </a:pPr>
            <a:endParaRPr lang="ru-RU" sz="1300" b="1" dirty="0">
              <a:latin typeface="sans-serif"/>
            </a:endParaRPr>
          </a:p>
          <a:p>
            <a:pPr marL="0" indent="0">
              <a:buNone/>
            </a:pPr>
            <a:endParaRPr lang="ru-RU" sz="1300" b="1" dirty="0" smtClean="0">
              <a:latin typeface="sans-serif"/>
            </a:endParaRPr>
          </a:p>
          <a:p>
            <a:pPr marL="0" indent="0">
              <a:buNone/>
            </a:pPr>
            <a:endParaRPr lang="ru-RU" sz="1300" b="1" dirty="0">
              <a:latin typeface="sans-serif"/>
            </a:endParaRPr>
          </a:p>
          <a:p>
            <a:pPr marL="0" indent="0">
              <a:buNone/>
            </a:pPr>
            <a:endParaRPr lang="ru-RU" sz="1300" b="1" dirty="0" smtClean="0">
              <a:latin typeface="sans-serif"/>
            </a:endParaRPr>
          </a:p>
          <a:p>
            <a:pPr marL="0" indent="0">
              <a:buNone/>
            </a:pPr>
            <a:endParaRPr lang="ru-RU" sz="1300" b="1" dirty="0">
              <a:latin typeface="sans-serif"/>
            </a:endParaRPr>
          </a:p>
          <a:p>
            <a:pPr marL="0" indent="0">
              <a:buNone/>
            </a:pPr>
            <a:endParaRPr lang="ru-RU" sz="1300" b="1" dirty="0" smtClean="0">
              <a:latin typeface="sans-serif"/>
            </a:endParaRPr>
          </a:p>
          <a:p>
            <a:pPr marL="0" indent="0">
              <a:buNone/>
            </a:pPr>
            <a:r>
              <a:rPr lang="ru-RU" sz="13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sans-serif"/>
              </a:rPr>
              <a:t>Нарцис</a:t>
            </a:r>
            <a:r>
              <a:rPr lang="ru-RU" sz="13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sans-serif"/>
              </a:rPr>
              <a:t> </a:t>
            </a:r>
            <a:r>
              <a:rPr lang="ru-RU" sz="13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sans-serif"/>
              </a:rPr>
              <a:t>вузьколистий</a:t>
            </a:r>
            <a:r>
              <a:rPr lang="ru-RU" sz="1300" dirty="0">
                <a:solidFill>
                  <a:schemeClr val="tx1">
                    <a:lumMod val="95000"/>
                    <a:lumOff val="5000"/>
                  </a:schemeClr>
                </a:solidFill>
                <a:latin typeface="sans-serif"/>
              </a:rPr>
              <a:t> (</a:t>
            </a:r>
            <a:r>
              <a:rPr lang="en-US" sz="1300" i="1" dirty="0">
                <a:solidFill>
                  <a:schemeClr val="tx1">
                    <a:lumMod val="95000"/>
                    <a:lumOff val="5000"/>
                  </a:schemeClr>
                </a:solidFill>
                <a:latin typeface="sans-serif"/>
              </a:rPr>
              <a:t>Narcissus </a:t>
            </a:r>
            <a:r>
              <a:rPr lang="en-US" sz="1300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sans-serif"/>
              </a:rPr>
              <a:t>angustifolius</a:t>
            </a:r>
            <a:r>
              <a:rPr lang="en-US" sz="1300" dirty="0">
                <a:solidFill>
                  <a:schemeClr val="tx1">
                    <a:lumMod val="95000"/>
                    <a:lumOff val="5000"/>
                  </a:schemeClr>
                </a:solidFill>
                <a:latin typeface="sans-serif"/>
              </a:rPr>
              <a:t> subsp. </a:t>
            </a:r>
            <a:r>
              <a:rPr lang="en-US" sz="1300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sans-serif"/>
              </a:rPr>
              <a:t>radiiflorus</a:t>
            </a:r>
            <a:r>
              <a:rPr lang="en-US" sz="1300" dirty="0">
                <a:solidFill>
                  <a:schemeClr val="tx1">
                    <a:lumMod val="95000"/>
                    <a:lumOff val="5000"/>
                  </a:schemeClr>
                </a:solidFill>
                <a:latin typeface="sans-serif"/>
              </a:rPr>
              <a:t>) —</a:t>
            </a:r>
            <a:r>
              <a:rPr lang="ru-RU" sz="13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sans-serif"/>
              </a:rPr>
              <a:t>багаторічна</a:t>
            </a:r>
            <a:r>
              <a:rPr lang="ru-RU" sz="1300" dirty="0">
                <a:solidFill>
                  <a:schemeClr val="tx1">
                    <a:lumMod val="95000"/>
                    <a:lumOff val="5000"/>
                  </a:schemeClr>
                </a:solidFill>
                <a:latin typeface="sans-serif"/>
              </a:rPr>
              <a:t> </a:t>
            </a:r>
            <a:r>
              <a:rPr lang="ru-RU" sz="13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sans-serif"/>
              </a:rPr>
              <a:t>трав'яниста</a:t>
            </a:r>
            <a:r>
              <a:rPr lang="ru-RU" sz="1300" dirty="0">
                <a:solidFill>
                  <a:schemeClr val="tx1">
                    <a:lumMod val="95000"/>
                    <a:lumOff val="5000"/>
                  </a:schemeClr>
                </a:solidFill>
                <a:latin typeface="sans-serif"/>
              </a:rPr>
              <a:t> </a:t>
            </a:r>
            <a:r>
              <a:rPr lang="ru-RU" sz="13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sans-serif"/>
              </a:rPr>
              <a:t>рослина,підвид</a:t>
            </a:r>
            <a:r>
              <a:rPr lang="ru-RU" sz="1300" dirty="0">
                <a:solidFill>
                  <a:schemeClr val="tx1">
                    <a:lumMod val="95000"/>
                    <a:lumOff val="5000"/>
                  </a:schemeClr>
                </a:solidFill>
                <a:latin typeface="sans-serif"/>
              </a:rPr>
              <a:t> </a:t>
            </a:r>
            <a:r>
              <a:rPr lang="ru-RU" sz="13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sans-serif"/>
              </a:rPr>
              <a:t>поетичного</a:t>
            </a:r>
            <a:r>
              <a:rPr lang="ru-RU" sz="13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sans-serif"/>
              </a:rPr>
              <a:t> </a:t>
            </a:r>
            <a:r>
              <a:rPr lang="ru-RU" sz="13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sans-serif"/>
              </a:rPr>
              <a:t>нарциса</a:t>
            </a:r>
            <a:r>
              <a:rPr lang="ru-RU" sz="1300" dirty="0">
                <a:solidFill>
                  <a:schemeClr val="tx1">
                    <a:lumMod val="95000"/>
                    <a:lumOff val="5000"/>
                  </a:schemeClr>
                </a:solidFill>
                <a:latin typeface="sans-serif"/>
              </a:rPr>
              <a:t>(</a:t>
            </a:r>
            <a:r>
              <a:rPr lang="en-US" sz="1300" i="1" dirty="0">
                <a:solidFill>
                  <a:schemeClr val="tx1">
                    <a:lumMod val="95000"/>
                    <a:lumOff val="5000"/>
                  </a:schemeClr>
                </a:solidFill>
                <a:latin typeface="sans-serif"/>
              </a:rPr>
              <a:t>Narcissus </a:t>
            </a:r>
            <a:r>
              <a:rPr lang="en-US" sz="1300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sans-serif"/>
              </a:rPr>
              <a:t>poeticus</a:t>
            </a:r>
            <a:r>
              <a:rPr lang="en-US" sz="1300" dirty="0">
                <a:solidFill>
                  <a:schemeClr val="tx1">
                    <a:lumMod val="95000"/>
                    <a:lumOff val="5000"/>
                  </a:schemeClr>
                </a:solidFill>
                <a:latin typeface="sans-serif"/>
              </a:rPr>
              <a:t>). </a:t>
            </a:r>
            <a:r>
              <a:rPr lang="ru-RU" sz="13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sans-serif"/>
              </a:rPr>
              <a:t>Рослина</a:t>
            </a:r>
            <a:r>
              <a:rPr lang="ru-RU" sz="1300" dirty="0">
                <a:solidFill>
                  <a:schemeClr val="tx1">
                    <a:lumMod val="95000"/>
                    <a:lumOff val="5000"/>
                  </a:schemeClr>
                </a:solidFill>
                <a:latin typeface="sans-serif"/>
              </a:rPr>
              <a:t> </a:t>
            </a:r>
            <a:r>
              <a:rPr lang="ru-RU" sz="13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sans-serif"/>
              </a:rPr>
              <a:t>заввишки</a:t>
            </a:r>
            <a:r>
              <a:rPr lang="ru-RU" sz="1300" dirty="0">
                <a:solidFill>
                  <a:schemeClr val="tx1">
                    <a:lumMod val="95000"/>
                    <a:lumOff val="5000"/>
                  </a:schemeClr>
                </a:solidFill>
                <a:latin typeface="sans-serif"/>
              </a:rPr>
              <a:t> 20-40 </a:t>
            </a:r>
            <a:r>
              <a:rPr lang="ru-RU" sz="13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sans-serif"/>
              </a:rPr>
              <a:t>сантиметрів</a:t>
            </a:r>
            <a:r>
              <a:rPr lang="ru-RU" sz="1300" dirty="0">
                <a:solidFill>
                  <a:schemeClr val="tx1">
                    <a:lumMod val="95000"/>
                    <a:lumOff val="5000"/>
                  </a:schemeClr>
                </a:solidFill>
                <a:latin typeface="sans-serif"/>
              </a:rPr>
              <a:t>. </a:t>
            </a:r>
            <a:r>
              <a:rPr lang="ru-RU" sz="13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sans-serif"/>
              </a:rPr>
              <a:t>Пелюстки</a:t>
            </a:r>
            <a:r>
              <a:rPr lang="ru-RU" sz="1300" dirty="0">
                <a:solidFill>
                  <a:schemeClr val="tx1">
                    <a:lumMod val="95000"/>
                    <a:lumOff val="5000"/>
                  </a:schemeClr>
                </a:solidFill>
                <a:latin typeface="sans-serif"/>
              </a:rPr>
              <a:t> </a:t>
            </a:r>
            <a:r>
              <a:rPr lang="ru-RU" sz="13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sans-serif"/>
              </a:rPr>
              <a:t>жовтувато-білі</a:t>
            </a:r>
            <a:r>
              <a:rPr lang="ru-RU" sz="1300" dirty="0">
                <a:solidFill>
                  <a:schemeClr val="tx1">
                    <a:lumMod val="95000"/>
                    <a:lumOff val="5000"/>
                  </a:schemeClr>
                </a:solidFill>
                <a:latin typeface="sans-serif"/>
              </a:rPr>
              <a:t>, </a:t>
            </a:r>
            <a:r>
              <a:rPr lang="ru-RU" sz="13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sans-serif"/>
              </a:rPr>
              <a:t>гофрований</a:t>
            </a:r>
            <a:r>
              <a:rPr lang="ru-RU" sz="1300" dirty="0">
                <a:solidFill>
                  <a:schemeClr val="tx1">
                    <a:lumMod val="95000"/>
                    <a:lumOff val="5000"/>
                  </a:schemeClr>
                </a:solidFill>
                <a:latin typeface="sans-serif"/>
              </a:rPr>
              <a:t> </a:t>
            </a:r>
            <a:r>
              <a:rPr lang="ru-RU" sz="13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sans-serif"/>
              </a:rPr>
              <a:t>привіночок</a:t>
            </a:r>
            <a:r>
              <a:rPr lang="ru-RU" sz="1300" dirty="0">
                <a:solidFill>
                  <a:schemeClr val="tx1">
                    <a:lumMod val="95000"/>
                    <a:lumOff val="5000"/>
                  </a:schemeClr>
                </a:solidFill>
                <a:latin typeface="sans-serif"/>
              </a:rPr>
              <a:t> з </a:t>
            </a:r>
            <a:r>
              <a:rPr lang="ru-RU" sz="13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sans-serif"/>
              </a:rPr>
              <a:t>червоним</a:t>
            </a:r>
            <a:r>
              <a:rPr lang="ru-RU" sz="1300" dirty="0">
                <a:solidFill>
                  <a:schemeClr val="tx1">
                    <a:lumMod val="95000"/>
                    <a:lumOff val="5000"/>
                  </a:schemeClr>
                </a:solidFill>
                <a:latin typeface="sans-serif"/>
              </a:rPr>
              <a:t> </a:t>
            </a:r>
            <a:r>
              <a:rPr lang="ru-RU" sz="13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sans-serif"/>
              </a:rPr>
              <a:t>краєм</a:t>
            </a:r>
            <a:r>
              <a:rPr lang="ru-RU" sz="1300" dirty="0">
                <a:solidFill>
                  <a:schemeClr val="tx1">
                    <a:lumMod val="95000"/>
                    <a:lumOff val="5000"/>
                  </a:schemeClr>
                </a:solidFill>
                <a:latin typeface="sans-serif"/>
              </a:rPr>
              <a:t>. </a:t>
            </a:r>
            <a:r>
              <a:rPr lang="ru-RU" sz="13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sans-serif"/>
              </a:rPr>
              <a:t>Розмножується</a:t>
            </a:r>
            <a:r>
              <a:rPr lang="ru-RU" sz="13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sans-serif"/>
              </a:rPr>
              <a:t> </a:t>
            </a:r>
            <a:r>
              <a:rPr lang="ru-RU" sz="13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sans-serif"/>
              </a:rPr>
              <a:t>насінням</a:t>
            </a:r>
            <a:r>
              <a:rPr lang="ru-RU" sz="1300" dirty="0">
                <a:solidFill>
                  <a:schemeClr val="tx1">
                    <a:lumMod val="95000"/>
                    <a:lumOff val="5000"/>
                  </a:schemeClr>
                </a:solidFill>
                <a:latin typeface="sans-serif"/>
              </a:rPr>
              <a:t> і </a:t>
            </a:r>
            <a:r>
              <a:rPr lang="ru-RU" sz="13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sans-serif"/>
              </a:rPr>
              <a:t>цибулинами</a:t>
            </a:r>
            <a:r>
              <a:rPr lang="ru-RU" sz="1300" dirty="0">
                <a:solidFill>
                  <a:schemeClr val="tx1">
                    <a:lumMod val="95000"/>
                    <a:lumOff val="5000"/>
                  </a:schemeClr>
                </a:solidFill>
                <a:latin typeface="sans-serif"/>
              </a:rPr>
              <a:t>. </a:t>
            </a:r>
            <a:r>
              <a:rPr lang="ru-RU" sz="13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sans-serif"/>
              </a:rPr>
              <a:t>Цвіте</a:t>
            </a:r>
            <a:r>
              <a:rPr lang="ru-RU" sz="1300" dirty="0">
                <a:solidFill>
                  <a:schemeClr val="tx1">
                    <a:lumMod val="95000"/>
                    <a:lumOff val="5000"/>
                  </a:schemeClr>
                </a:solidFill>
                <a:latin typeface="sans-serif"/>
              </a:rPr>
              <a:t> у </a:t>
            </a:r>
            <a:r>
              <a:rPr lang="ru-RU" sz="13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sans-serif"/>
              </a:rPr>
              <a:t>травні-червні</a:t>
            </a:r>
            <a:r>
              <a:rPr lang="ru-RU" sz="1300" dirty="0">
                <a:solidFill>
                  <a:schemeClr val="tx1">
                    <a:lumMod val="95000"/>
                    <a:lumOff val="5000"/>
                  </a:schemeClr>
                </a:solidFill>
                <a:latin typeface="sans-serif"/>
              </a:rPr>
              <a:t>, плодоносить у </a:t>
            </a:r>
            <a:r>
              <a:rPr lang="ru-RU" sz="13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sans-serif"/>
              </a:rPr>
              <a:t>червні</a:t>
            </a:r>
            <a:r>
              <a:rPr lang="ru-RU" sz="1300" dirty="0">
                <a:solidFill>
                  <a:schemeClr val="tx1">
                    <a:lumMod val="95000"/>
                    <a:lumOff val="5000"/>
                  </a:schemeClr>
                </a:solidFill>
                <a:latin typeface="sans-serif"/>
              </a:rPr>
              <a:t>. </a:t>
            </a:r>
            <a:r>
              <a:rPr lang="ru-RU" sz="13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sans-serif"/>
              </a:rPr>
              <a:t>Південноєвропейський</a:t>
            </a:r>
            <a:r>
              <a:rPr lang="ru-RU" sz="1300" dirty="0">
                <a:solidFill>
                  <a:schemeClr val="tx1">
                    <a:lumMod val="95000"/>
                    <a:lumOff val="5000"/>
                  </a:schemeClr>
                </a:solidFill>
                <a:latin typeface="sans-serif"/>
              </a:rPr>
              <a:t> </a:t>
            </a:r>
            <a:r>
              <a:rPr lang="ru-RU" sz="13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sans-serif"/>
              </a:rPr>
              <a:t>високогірний</a:t>
            </a:r>
            <a:r>
              <a:rPr lang="ru-RU" sz="1300" dirty="0">
                <a:solidFill>
                  <a:schemeClr val="tx1">
                    <a:lumMod val="95000"/>
                    <a:lumOff val="5000"/>
                  </a:schemeClr>
                </a:solidFill>
                <a:latin typeface="sans-serif"/>
              </a:rPr>
              <a:t> вид. </a:t>
            </a:r>
            <a:r>
              <a:rPr lang="ru-RU" sz="13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sans-serif"/>
              </a:rPr>
              <a:t>Поширений</a:t>
            </a:r>
            <a:r>
              <a:rPr lang="ru-RU" sz="1300" dirty="0">
                <a:solidFill>
                  <a:schemeClr val="tx1">
                    <a:lumMod val="95000"/>
                    <a:lumOff val="5000"/>
                  </a:schemeClr>
                </a:solidFill>
                <a:latin typeface="sans-serif"/>
              </a:rPr>
              <a:t> на </a:t>
            </a:r>
            <a:r>
              <a:rPr lang="ru-RU" sz="13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sans-serif"/>
              </a:rPr>
              <a:t>висотах</a:t>
            </a:r>
            <a:r>
              <a:rPr lang="ru-RU" sz="1300" dirty="0">
                <a:solidFill>
                  <a:schemeClr val="tx1">
                    <a:lumMod val="95000"/>
                    <a:lumOff val="5000"/>
                  </a:schemeClr>
                </a:solidFill>
                <a:latin typeface="sans-serif"/>
              </a:rPr>
              <a:t> 1000–2000 </a:t>
            </a:r>
            <a:r>
              <a:rPr lang="ru-RU" sz="13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sans-serif"/>
              </a:rPr>
              <a:t>метрів</a:t>
            </a:r>
            <a:r>
              <a:rPr lang="ru-RU" sz="1300" dirty="0">
                <a:solidFill>
                  <a:schemeClr val="tx1">
                    <a:lumMod val="95000"/>
                    <a:lumOff val="5000"/>
                  </a:schemeClr>
                </a:solidFill>
                <a:latin typeface="sans-serif"/>
              </a:rPr>
              <a:t> над </a:t>
            </a:r>
            <a:r>
              <a:rPr lang="ru-RU" sz="13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sans-serif"/>
              </a:rPr>
              <a:t>рівнем</a:t>
            </a:r>
            <a:r>
              <a:rPr lang="ru-RU" sz="1300" dirty="0">
                <a:solidFill>
                  <a:schemeClr val="tx1">
                    <a:lumMod val="95000"/>
                    <a:lumOff val="5000"/>
                  </a:schemeClr>
                </a:solidFill>
                <a:latin typeface="sans-serif"/>
              </a:rPr>
              <a:t> моря </a:t>
            </a:r>
            <a:r>
              <a:rPr lang="ru-RU" sz="13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sans-serif"/>
              </a:rPr>
              <a:t>вАльпах</a:t>
            </a:r>
            <a:r>
              <a:rPr lang="ru-RU" sz="1300" dirty="0">
                <a:solidFill>
                  <a:schemeClr val="tx1">
                    <a:lumMod val="95000"/>
                    <a:lumOff val="5000"/>
                  </a:schemeClr>
                </a:solidFill>
                <a:latin typeface="sans-serif"/>
              </a:rPr>
              <a:t>, на Балканах, у </a:t>
            </a:r>
            <a:r>
              <a:rPr lang="ru-RU" sz="13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sans-serif"/>
              </a:rPr>
              <a:t>ПівденнихКарпатах</a:t>
            </a:r>
            <a:r>
              <a:rPr lang="ru-RU" sz="1300" dirty="0">
                <a:solidFill>
                  <a:schemeClr val="tx1">
                    <a:lumMod val="95000"/>
                    <a:lumOff val="5000"/>
                  </a:schemeClr>
                </a:solidFill>
                <a:latin typeface="sans-serif"/>
              </a:rPr>
              <a:t>, </a:t>
            </a:r>
            <a:r>
              <a:rPr lang="ru-RU" sz="13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sans-serif"/>
              </a:rPr>
              <a:t>Середземномор'ї</a:t>
            </a:r>
            <a:r>
              <a:rPr lang="ru-RU" sz="1300" dirty="0">
                <a:solidFill>
                  <a:schemeClr val="tx1">
                    <a:lumMod val="95000"/>
                    <a:lumOff val="5000"/>
                  </a:schemeClr>
                </a:solidFill>
                <a:latin typeface="sans-serif"/>
              </a:rPr>
              <a:t>. В </a:t>
            </a:r>
            <a:r>
              <a:rPr lang="ru-RU" sz="13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sans-serif"/>
              </a:rPr>
              <a:t>Українських</a:t>
            </a:r>
            <a:r>
              <a:rPr lang="ru-RU" sz="1300" dirty="0">
                <a:solidFill>
                  <a:schemeClr val="tx1">
                    <a:lumMod val="95000"/>
                    <a:lumOff val="5000"/>
                  </a:schemeClr>
                </a:solidFill>
                <a:latin typeface="sans-serif"/>
              </a:rPr>
              <a:t> Карпатах — </a:t>
            </a:r>
            <a:r>
              <a:rPr lang="ru-RU" sz="13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sans-serif"/>
              </a:rPr>
              <a:t>на </a:t>
            </a:r>
            <a:r>
              <a:rPr lang="ru-RU" sz="13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sans-serif"/>
              </a:rPr>
              <a:t>Свидовецькому</a:t>
            </a:r>
            <a:r>
              <a:rPr lang="ru-RU" sz="1300" dirty="0">
                <a:solidFill>
                  <a:schemeClr val="tx1">
                    <a:lumMod val="95000"/>
                    <a:lumOff val="5000"/>
                  </a:schemeClr>
                </a:solidFill>
                <a:latin typeface="sans-serif"/>
              </a:rPr>
              <a:t> та </a:t>
            </a:r>
            <a:r>
              <a:rPr lang="ru-RU" sz="13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sans-serif"/>
              </a:rPr>
              <a:t>Мармароському</a:t>
            </a:r>
            <a:r>
              <a:rPr lang="ru-RU" sz="1300" dirty="0">
                <a:solidFill>
                  <a:schemeClr val="tx1">
                    <a:lumMod val="95000"/>
                    <a:lumOff val="5000"/>
                  </a:schemeClr>
                </a:solidFill>
                <a:latin typeface="sans-serif"/>
              </a:rPr>
              <a:t> </a:t>
            </a:r>
            <a:r>
              <a:rPr lang="ru-RU" sz="13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sans-serif"/>
              </a:rPr>
              <a:t>масивах</a:t>
            </a:r>
            <a:r>
              <a:rPr lang="ru-RU" sz="1300" dirty="0">
                <a:solidFill>
                  <a:schemeClr val="tx1">
                    <a:lumMod val="95000"/>
                    <a:lumOff val="5000"/>
                  </a:schemeClr>
                </a:solidFill>
                <a:latin typeface="sans-serif"/>
              </a:rPr>
              <a:t>.</a:t>
            </a:r>
            <a:endParaRPr lang="ru-RU" sz="1300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marL="0" indent="0">
              <a:buNone/>
            </a:pPr>
            <a:r>
              <a:rPr lang="ru-RU" sz="13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sans-serif"/>
              </a:rPr>
              <a:t>Нарцис</a:t>
            </a:r>
            <a:r>
              <a:rPr lang="ru-RU" sz="1300" dirty="0">
                <a:solidFill>
                  <a:schemeClr val="tx1">
                    <a:lumMod val="95000"/>
                    <a:lumOff val="5000"/>
                  </a:schemeClr>
                </a:solidFill>
                <a:latin typeface="sans-serif"/>
              </a:rPr>
              <a:t> </a:t>
            </a:r>
            <a:r>
              <a:rPr lang="ru-RU" sz="13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sans-serif"/>
              </a:rPr>
              <a:t>вузьколистий</a:t>
            </a:r>
            <a:r>
              <a:rPr lang="ru-RU" sz="1300" dirty="0">
                <a:solidFill>
                  <a:schemeClr val="tx1">
                    <a:lumMod val="95000"/>
                    <a:lumOff val="5000"/>
                  </a:schemeClr>
                </a:solidFill>
                <a:latin typeface="sans-serif"/>
              </a:rPr>
              <a:t> — </a:t>
            </a:r>
            <a:r>
              <a:rPr lang="ru-RU" sz="13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sans-serif"/>
              </a:rPr>
              <a:t>рідкісний</a:t>
            </a:r>
            <a:r>
              <a:rPr lang="ru-RU" sz="1300" dirty="0">
                <a:solidFill>
                  <a:schemeClr val="tx1">
                    <a:lumMod val="95000"/>
                    <a:lumOff val="5000"/>
                  </a:schemeClr>
                </a:solidFill>
                <a:latin typeface="sans-serif"/>
              </a:rPr>
              <a:t> вид, </a:t>
            </a:r>
            <a:r>
              <a:rPr lang="ru-RU" sz="13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sans-serif"/>
              </a:rPr>
              <a:t>охороняється</a:t>
            </a:r>
            <a:r>
              <a:rPr lang="ru-RU" sz="1300" dirty="0">
                <a:solidFill>
                  <a:schemeClr val="tx1">
                    <a:lumMod val="95000"/>
                    <a:lumOff val="5000"/>
                  </a:schemeClr>
                </a:solidFill>
                <a:latin typeface="sans-serif"/>
              </a:rPr>
              <a:t>, </a:t>
            </a:r>
            <a:r>
              <a:rPr lang="ru-RU" sz="13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sans-serif"/>
              </a:rPr>
              <a:t>його</a:t>
            </a:r>
            <a:r>
              <a:rPr lang="ru-RU" sz="1300" dirty="0">
                <a:solidFill>
                  <a:schemeClr val="tx1">
                    <a:lumMod val="95000"/>
                    <a:lumOff val="5000"/>
                  </a:schemeClr>
                </a:solidFill>
                <a:latin typeface="sans-serif"/>
              </a:rPr>
              <a:t> занесено до </a:t>
            </a:r>
            <a:r>
              <a:rPr lang="ru-RU" sz="13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sans-serif"/>
              </a:rPr>
              <a:t>Червоної</a:t>
            </a:r>
            <a:r>
              <a:rPr lang="ru-RU" sz="1300" dirty="0">
                <a:solidFill>
                  <a:schemeClr val="tx1">
                    <a:lumMod val="95000"/>
                    <a:lumOff val="5000"/>
                  </a:schemeClr>
                </a:solidFill>
                <a:latin typeface="sans-serif"/>
              </a:rPr>
              <a:t> книги </a:t>
            </a:r>
            <a:r>
              <a:rPr lang="ru-RU" sz="13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sans-serif"/>
              </a:rPr>
              <a:t>України</a:t>
            </a:r>
            <a:r>
              <a:rPr lang="ru-RU" sz="1300" dirty="0">
                <a:solidFill>
                  <a:schemeClr val="tx1">
                    <a:lumMod val="95000"/>
                    <a:lumOff val="5000"/>
                  </a:schemeClr>
                </a:solidFill>
                <a:latin typeface="sans-serif"/>
              </a:rPr>
              <a:t> у </a:t>
            </a:r>
            <a:r>
              <a:rPr lang="ru-RU" sz="13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sans-serif"/>
              </a:rPr>
              <a:t>1980 </a:t>
            </a:r>
            <a:r>
              <a:rPr lang="ru-RU" sz="13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sans-serif"/>
              </a:rPr>
              <a:t>році</a:t>
            </a:r>
            <a:r>
              <a:rPr lang="ru-RU" sz="1300" dirty="0">
                <a:solidFill>
                  <a:schemeClr val="tx1">
                    <a:lumMod val="95000"/>
                    <a:lumOff val="5000"/>
                  </a:schemeClr>
                </a:solidFill>
                <a:latin typeface="sans-serif"/>
              </a:rPr>
              <a:t>. </a:t>
            </a:r>
            <a:r>
              <a:rPr lang="ru-RU" sz="13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sans-serif"/>
              </a:rPr>
              <a:t>Найвідомішим</a:t>
            </a:r>
            <a:r>
              <a:rPr lang="ru-RU" sz="1300" dirty="0">
                <a:solidFill>
                  <a:schemeClr val="tx1">
                    <a:lumMod val="95000"/>
                    <a:lumOff val="5000"/>
                  </a:schemeClr>
                </a:solidFill>
                <a:latin typeface="sans-serif"/>
              </a:rPr>
              <a:t> </a:t>
            </a:r>
            <a:r>
              <a:rPr lang="ru-RU" sz="13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sans-serif"/>
              </a:rPr>
              <a:t>місцем</a:t>
            </a:r>
            <a:r>
              <a:rPr lang="ru-RU" sz="1300" dirty="0">
                <a:solidFill>
                  <a:schemeClr val="tx1">
                    <a:lumMod val="95000"/>
                    <a:lumOff val="5000"/>
                  </a:schemeClr>
                </a:solidFill>
                <a:latin typeface="sans-serif"/>
              </a:rPr>
              <a:t> в </a:t>
            </a:r>
            <a:r>
              <a:rPr lang="ru-RU" sz="13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sans-serif"/>
              </a:rPr>
              <a:t>Україні</a:t>
            </a:r>
            <a:r>
              <a:rPr lang="ru-RU" sz="1300" dirty="0">
                <a:solidFill>
                  <a:schemeClr val="tx1">
                    <a:lumMod val="95000"/>
                    <a:lumOff val="5000"/>
                  </a:schemeClr>
                </a:solidFill>
                <a:latin typeface="sans-serif"/>
              </a:rPr>
              <a:t>, де </a:t>
            </a:r>
            <a:r>
              <a:rPr lang="ru-RU" sz="13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sans-serif"/>
              </a:rPr>
              <a:t>він</a:t>
            </a:r>
            <a:r>
              <a:rPr lang="ru-RU" sz="1300" dirty="0">
                <a:solidFill>
                  <a:schemeClr val="tx1">
                    <a:lumMod val="95000"/>
                    <a:lumOff val="5000"/>
                  </a:schemeClr>
                </a:solidFill>
                <a:latin typeface="sans-serif"/>
              </a:rPr>
              <a:t> </a:t>
            </a:r>
            <a:r>
              <a:rPr lang="ru-RU" sz="13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sans-serif"/>
              </a:rPr>
              <a:t>трапляється</a:t>
            </a:r>
            <a:r>
              <a:rPr lang="ru-RU" sz="1300" dirty="0">
                <a:solidFill>
                  <a:schemeClr val="tx1">
                    <a:lumMod val="95000"/>
                    <a:lumOff val="5000"/>
                  </a:schemeClr>
                </a:solidFill>
                <a:latin typeface="sans-serif"/>
              </a:rPr>
              <a:t>, </a:t>
            </a:r>
            <a:r>
              <a:rPr lang="ru-RU" sz="13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sans-serif"/>
              </a:rPr>
              <a:t>єДолина</a:t>
            </a:r>
            <a:r>
              <a:rPr lang="ru-RU" sz="1300" dirty="0">
                <a:solidFill>
                  <a:schemeClr val="tx1">
                    <a:lumMod val="95000"/>
                    <a:lumOff val="5000"/>
                  </a:schemeClr>
                </a:solidFill>
                <a:latin typeface="sans-serif"/>
              </a:rPr>
              <a:t> </a:t>
            </a:r>
            <a:r>
              <a:rPr lang="ru-RU" sz="13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sans-serif"/>
              </a:rPr>
              <a:t>нарцисів</a:t>
            </a:r>
            <a:r>
              <a:rPr lang="ru-RU" sz="1300" dirty="0">
                <a:solidFill>
                  <a:schemeClr val="tx1">
                    <a:lumMod val="95000"/>
                    <a:lumOff val="5000"/>
                  </a:schemeClr>
                </a:solidFill>
                <a:latin typeface="sans-serif"/>
              </a:rPr>
              <a:t> на </a:t>
            </a:r>
            <a:r>
              <a:rPr lang="ru-RU" sz="13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sans-serif"/>
              </a:rPr>
              <a:t>Хустщині</a:t>
            </a:r>
            <a:r>
              <a:rPr lang="ru-RU" sz="1300" dirty="0">
                <a:solidFill>
                  <a:schemeClr val="tx1">
                    <a:lumMod val="95000"/>
                    <a:lumOff val="5000"/>
                  </a:schemeClr>
                </a:solidFill>
                <a:latin typeface="sans-serif"/>
              </a:rPr>
              <a:t>. </a:t>
            </a:r>
            <a:r>
              <a:rPr lang="ru-RU" sz="13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sans-serif"/>
              </a:rPr>
              <a:t>Також</a:t>
            </a:r>
            <a:r>
              <a:rPr lang="ru-RU" sz="1300" dirty="0">
                <a:solidFill>
                  <a:schemeClr val="tx1">
                    <a:lumMod val="95000"/>
                    <a:lumOff val="5000"/>
                  </a:schemeClr>
                </a:solidFill>
                <a:latin typeface="sans-serif"/>
              </a:rPr>
              <a:t> є </a:t>
            </a:r>
            <a:r>
              <a:rPr lang="ru-RU" sz="13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sans-serif"/>
              </a:rPr>
              <a:t>менша</a:t>
            </a:r>
            <a:r>
              <a:rPr lang="ru-RU" sz="1300" dirty="0">
                <a:solidFill>
                  <a:schemeClr val="tx1">
                    <a:lumMod val="95000"/>
                    <a:lumOff val="5000"/>
                  </a:schemeClr>
                </a:solidFill>
                <a:latin typeface="sans-serif"/>
              </a:rPr>
              <a:t> долина в </a:t>
            </a:r>
            <a:r>
              <a:rPr lang="ru-RU" sz="13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sans-serif"/>
              </a:rPr>
              <a:t>смт</a:t>
            </a:r>
            <a:r>
              <a:rPr lang="ru-RU" sz="1300" dirty="0">
                <a:solidFill>
                  <a:schemeClr val="tx1">
                    <a:lumMod val="95000"/>
                    <a:lumOff val="5000"/>
                  </a:schemeClr>
                </a:solidFill>
                <a:latin typeface="sans-serif"/>
              </a:rPr>
              <a:t> </a:t>
            </a:r>
            <a:r>
              <a:rPr lang="ru-RU" sz="13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sans-serif"/>
              </a:rPr>
              <a:t>Бурштині</a:t>
            </a:r>
            <a:r>
              <a:rPr lang="ru-RU" sz="1300" dirty="0">
                <a:solidFill>
                  <a:schemeClr val="tx1">
                    <a:lumMod val="95000"/>
                    <a:lumOff val="5000"/>
                  </a:schemeClr>
                </a:solidFill>
                <a:latin typeface="sans-serif"/>
              </a:rPr>
              <a:t> на </a:t>
            </a:r>
            <a:r>
              <a:rPr lang="ru-RU" sz="13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sans-serif"/>
              </a:rPr>
              <a:t>Тячівщині</a:t>
            </a:r>
            <a:endParaRPr lang="ru-RU" sz="1300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marL="0" indent="0">
              <a:buNone/>
            </a:pPr>
            <a:r>
              <a:rPr lang="ru-RU" sz="1300" dirty="0">
                <a:solidFill>
                  <a:schemeClr val="tx1">
                    <a:lumMod val="95000"/>
                    <a:lumOff val="5000"/>
                  </a:schemeClr>
                </a:solidFill>
                <a:latin typeface="sans-serif"/>
              </a:rPr>
              <a:t>Долина </a:t>
            </a:r>
            <a:r>
              <a:rPr lang="ru-RU" sz="13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sans-serif"/>
              </a:rPr>
              <a:t>нарцисів</a:t>
            </a:r>
            <a:r>
              <a:rPr lang="ru-RU" sz="1300" dirty="0">
                <a:solidFill>
                  <a:schemeClr val="tx1">
                    <a:lumMod val="95000"/>
                    <a:lumOff val="5000"/>
                  </a:schemeClr>
                </a:solidFill>
                <a:latin typeface="sans-serif"/>
              </a:rPr>
              <a:t> — </a:t>
            </a:r>
            <a:r>
              <a:rPr lang="ru-RU" sz="13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sans-serif"/>
              </a:rPr>
              <a:t>єдине</a:t>
            </a:r>
            <a:r>
              <a:rPr lang="ru-RU" sz="1300" dirty="0">
                <a:solidFill>
                  <a:schemeClr val="tx1">
                    <a:lumMod val="95000"/>
                    <a:lumOff val="5000"/>
                  </a:schemeClr>
                </a:solidFill>
                <a:latin typeface="sans-serif"/>
              </a:rPr>
              <a:t> </a:t>
            </a:r>
            <a:r>
              <a:rPr lang="ru-RU" sz="13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sans-serif"/>
              </a:rPr>
              <a:t>місце</a:t>
            </a:r>
            <a:r>
              <a:rPr lang="ru-RU" sz="1300" dirty="0">
                <a:solidFill>
                  <a:schemeClr val="tx1">
                    <a:lumMod val="95000"/>
                    <a:lumOff val="5000"/>
                  </a:schemeClr>
                </a:solidFill>
                <a:latin typeface="sans-serif"/>
              </a:rPr>
              <a:t> у </a:t>
            </a:r>
            <a:r>
              <a:rPr lang="ru-RU" sz="13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sans-serif"/>
              </a:rPr>
              <a:t>світі</a:t>
            </a:r>
            <a:r>
              <a:rPr lang="ru-RU" sz="1300" dirty="0">
                <a:solidFill>
                  <a:schemeClr val="tx1">
                    <a:lumMod val="95000"/>
                    <a:lumOff val="5000"/>
                  </a:schemeClr>
                </a:solidFill>
                <a:latin typeface="sans-serif"/>
              </a:rPr>
              <a:t>, де </a:t>
            </a:r>
            <a:r>
              <a:rPr lang="ru-RU" sz="13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sans-serif"/>
              </a:rPr>
              <a:t>нарциси</a:t>
            </a:r>
            <a:r>
              <a:rPr lang="ru-RU" sz="1300" dirty="0">
                <a:solidFill>
                  <a:schemeClr val="tx1">
                    <a:lumMod val="95000"/>
                    <a:lumOff val="5000"/>
                  </a:schemeClr>
                </a:solidFill>
                <a:latin typeface="sans-serif"/>
              </a:rPr>
              <a:t> </a:t>
            </a:r>
            <a:r>
              <a:rPr lang="ru-RU" sz="13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sans-serif"/>
              </a:rPr>
              <a:t>ростуть</a:t>
            </a:r>
            <a:r>
              <a:rPr lang="ru-RU" sz="1300" dirty="0">
                <a:solidFill>
                  <a:schemeClr val="tx1">
                    <a:lumMod val="95000"/>
                    <a:lumOff val="5000"/>
                  </a:schemeClr>
                </a:solidFill>
                <a:latin typeface="sans-serif"/>
              </a:rPr>
              <a:t> у </a:t>
            </a:r>
            <a:r>
              <a:rPr lang="ru-RU" sz="13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sans-serif"/>
              </a:rPr>
              <a:t>природних</a:t>
            </a:r>
            <a:r>
              <a:rPr lang="ru-RU" sz="1300" dirty="0">
                <a:solidFill>
                  <a:schemeClr val="tx1">
                    <a:lumMod val="95000"/>
                    <a:lumOff val="5000"/>
                  </a:schemeClr>
                </a:solidFill>
                <a:latin typeface="sans-serif"/>
              </a:rPr>
              <a:t> </a:t>
            </a:r>
            <a:r>
              <a:rPr lang="ru-RU" sz="13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sans-serif"/>
              </a:rPr>
              <a:t>умовах</a:t>
            </a:r>
            <a:r>
              <a:rPr lang="ru-RU" sz="1300" dirty="0">
                <a:solidFill>
                  <a:schemeClr val="tx1">
                    <a:lumMod val="95000"/>
                    <a:lumOff val="5000"/>
                  </a:schemeClr>
                </a:solidFill>
                <a:latin typeface="sans-serif"/>
              </a:rPr>
              <a:t> на </a:t>
            </a:r>
            <a:r>
              <a:rPr lang="ru-RU" sz="13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sans-serif"/>
              </a:rPr>
              <a:t>висоті</a:t>
            </a:r>
            <a:r>
              <a:rPr lang="ru-RU" sz="1300" dirty="0">
                <a:solidFill>
                  <a:schemeClr val="tx1">
                    <a:lumMod val="95000"/>
                    <a:lumOff val="5000"/>
                  </a:schemeClr>
                </a:solidFill>
                <a:latin typeface="sans-serif"/>
              </a:rPr>
              <a:t> </a:t>
            </a:r>
            <a:r>
              <a:rPr lang="ru-RU" sz="13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sans-serif"/>
              </a:rPr>
              <a:t>усього</a:t>
            </a:r>
            <a:r>
              <a:rPr lang="ru-RU" sz="1300" dirty="0">
                <a:solidFill>
                  <a:schemeClr val="tx1">
                    <a:lumMod val="95000"/>
                    <a:lumOff val="5000"/>
                  </a:schemeClr>
                </a:solidFill>
                <a:latin typeface="sans-serif"/>
              </a:rPr>
              <a:t> 180 </a:t>
            </a:r>
            <a:r>
              <a:rPr lang="ru-RU" sz="13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sans-serif"/>
              </a:rPr>
              <a:t>метрів</a:t>
            </a:r>
            <a:r>
              <a:rPr lang="ru-RU" sz="1300" dirty="0">
                <a:solidFill>
                  <a:schemeClr val="tx1">
                    <a:lumMod val="95000"/>
                    <a:lumOff val="5000"/>
                  </a:schemeClr>
                </a:solidFill>
                <a:latin typeface="sans-serif"/>
              </a:rPr>
              <a:t> над </a:t>
            </a:r>
            <a:r>
              <a:rPr lang="ru-RU" sz="13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sans-serif"/>
              </a:rPr>
              <a:t>рівнем</a:t>
            </a:r>
            <a:r>
              <a:rPr lang="ru-RU" sz="1300" dirty="0">
                <a:solidFill>
                  <a:schemeClr val="tx1">
                    <a:lumMod val="95000"/>
                    <a:lumOff val="5000"/>
                  </a:schemeClr>
                </a:solidFill>
                <a:latin typeface="sans-serif"/>
              </a:rPr>
              <a:t> моря.</a:t>
            </a:r>
            <a:endParaRPr lang="ru-RU" sz="1300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marL="0" indent="0">
              <a:buNone/>
            </a:pPr>
            <a:r>
              <a:rPr lang="ru-RU" sz="13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 </a:t>
            </a:r>
            <a:r>
              <a:rPr lang="ru-RU" sz="13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sans-serif"/>
              </a:rPr>
              <a:t>давній</a:t>
            </a:r>
            <a:r>
              <a:rPr lang="ru-RU" sz="1300" dirty="0">
                <a:solidFill>
                  <a:schemeClr val="tx1">
                    <a:lumMod val="95000"/>
                    <a:lumOff val="5000"/>
                  </a:schemeClr>
                </a:solidFill>
                <a:latin typeface="sans-serif"/>
              </a:rPr>
              <a:t> </a:t>
            </a:r>
            <a:r>
              <a:rPr lang="ru-RU" sz="13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sans-serif"/>
              </a:rPr>
              <a:t>медицині</a:t>
            </a:r>
            <a:r>
              <a:rPr lang="ru-RU" sz="1300" dirty="0">
                <a:solidFill>
                  <a:schemeClr val="tx1">
                    <a:lumMod val="95000"/>
                    <a:lumOff val="5000"/>
                  </a:schemeClr>
                </a:solidFill>
                <a:latin typeface="sans-serif"/>
              </a:rPr>
              <a:t> </a:t>
            </a:r>
            <a:r>
              <a:rPr lang="ru-RU" sz="13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sans-serif"/>
              </a:rPr>
              <a:t>алкалоїди</a:t>
            </a:r>
            <a:r>
              <a:rPr lang="ru-RU" sz="1300" dirty="0">
                <a:solidFill>
                  <a:schemeClr val="tx1">
                    <a:lumMod val="95000"/>
                    <a:lumOff val="5000"/>
                  </a:schemeClr>
                </a:solidFill>
                <a:latin typeface="sans-serif"/>
              </a:rPr>
              <a:t> </a:t>
            </a:r>
            <a:r>
              <a:rPr lang="ru-RU" sz="13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sans-serif"/>
              </a:rPr>
              <a:t>цибулин</a:t>
            </a:r>
            <a:r>
              <a:rPr lang="ru-RU" sz="1300" dirty="0">
                <a:solidFill>
                  <a:schemeClr val="tx1">
                    <a:lumMod val="95000"/>
                    <a:lumOff val="5000"/>
                  </a:schemeClr>
                </a:solidFill>
                <a:latin typeface="sans-serif"/>
              </a:rPr>
              <a:t> </a:t>
            </a:r>
            <a:r>
              <a:rPr lang="ru-RU" sz="13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sans-serif"/>
              </a:rPr>
              <a:t>нарцисів</a:t>
            </a:r>
            <a:r>
              <a:rPr lang="ru-RU" sz="1300" dirty="0">
                <a:solidFill>
                  <a:schemeClr val="tx1">
                    <a:lumMod val="95000"/>
                    <a:lumOff val="5000"/>
                  </a:schemeClr>
                </a:solidFill>
                <a:latin typeface="sans-serif"/>
              </a:rPr>
              <a:t> </a:t>
            </a:r>
            <a:r>
              <a:rPr lang="ru-RU" sz="13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sans-serif"/>
              </a:rPr>
              <a:t>використовували</a:t>
            </a:r>
            <a:r>
              <a:rPr lang="ru-RU" sz="1300" dirty="0">
                <a:solidFill>
                  <a:schemeClr val="tx1">
                    <a:lumMod val="95000"/>
                    <a:lumOff val="5000"/>
                  </a:schemeClr>
                </a:solidFill>
                <a:latin typeface="sans-serif"/>
              </a:rPr>
              <a:t> як </a:t>
            </a:r>
            <a:r>
              <a:rPr lang="ru-RU" sz="13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sans-serif"/>
              </a:rPr>
              <a:t>наркотичний</a:t>
            </a:r>
            <a:r>
              <a:rPr lang="ru-RU" sz="1300" dirty="0">
                <a:solidFill>
                  <a:schemeClr val="tx1">
                    <a:lumMod val="95000"/>
                    <a:lumOff val="5000"/>
                  </a:schemeClr>
                </a:solidFill>
                <a:latin typeface="sans-serif"/>
              </a:rPr>
              <a:t>, </a:t>
            </a:r>
            <a:r>
              <a:rPr lang="ru-RU" sz="13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sans-serif"/>
              </a:rPr>
              <a:t>запаморочливий</a:t>
            </a:r>
            <a:r>
              <a:rPr lang="ru-RU" sz="1300" dirty="0">
                <a:solidFill>
                  <a:schemeClr val="tx1">
                    <a:lumMod val="95000"/>
                    <a:lumOff val="5000"/>
                  </a:schemeClr>
                </a:solidFill>
                <a:latin typeface="sans-serif"/>
              </a:rPr>
              <a:t> </a:t>
            </a:r>
            <a:r>
              <a:rPr lang="ru-RU" sz="13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sans-serif"/>
              </a:rPr>
              <a:t>засіб</a:t>
            </a:r>
            <a:r>
              <a:rPr lang="ru-RU" sz="1300" dirty="0">
                <a:solidFill>
                  <a:schemeClr val="tx1">
                    <a:lumMod val="95000"/>
                    <a:lumOff val="5000"/>
                  </a:schemeClr>
                </a:solidFill>
                <a:latin typeface="sans-serif"/>
              </a:rPr>
              <a:t>. </a:t>
            </a:r>
            <a:r>
              <a:rPr lang="ru-RU" sz="13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sans-serif"/>
              </a:rPr>
              <a:t>Звідси</a:t>
            </a:r>
            <a:r>
              <a:rPr lang="ru-RU" sz="1300" dirty="0">
                <a:solidFill>
                  <a:schemeClr val="tx1">
                    <a:lumMod val="95000"/>
                    <a:lumOff val="5000"/>
                  </a:schemeClr>
                </a:solidFill>
                <a:latin typeface="sans-serif"/>
              </a:rPr>
              <a:t>, </a:t>
            </a:r>
            <a:r>
              <a:rPr lang="ru-RU" sz="13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sans-serif"/>
              </a:rPr>
              <a:t>ймовірно</a:t>
            </a:r>
            <a:r>
              <a:rPr lang="ru-RU" sz="1300" dirty="0">
                <a:solidFill>
                  <a:schemeClr val="tx1">
                    <a:lumMod val="95000"/>
                    <a:lumOff val="5000"/>
                  </a:schemeClr>
                </a:solidFill>
                <a:latin typeface="sans-serif"/>
              </a:rPr>
              <a:t>, й </a:t>
            </a:r>
            <a:r>
              <a:rPr lang="ru-RU" sz="13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sans-serif"/>
              </a:rPr>
              <a:t>назва</a:t>
            </a:r>
            <a:r>
              <a:rPr lang="ru-RU" sz="1300" dirty="0">
                <a:solidFill>
                  <a:schemeClr val="tx1">
                    <a:lumMod val="95000"/>
                    <a:lumOff val="5000"/>
                  </a:schemeClr>
                </a:solidFill>
                <a:latin typeface="sans-serif"/>
              </a:rPr>
              <a:t> (</a:t>
            </a:r>
            <a:r>
              <a:rPr lang="ru-RU" sz="13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sans-serif"/>
              </a:rPr>
              <a:t>від</a:t>
            </a:r>
            <a:r>
              <a:rPr lang="ru-RU" sz="1300" dirty="0">
                <a:solidFill>
                  <a:schemeClr val="tx1">
                    <a:lumMod val="95000"/>
                    <a:lumOff val="5000"/>
                  </a:schemeClr>
                </a:solidFill>
                <a:latin typeface="sans-serif"/>
              </a:rPr>
              <a:t> </a:t>
            </a:r>
            <a:r>
              <a:rPr lang="ru-RU" sz="13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sans-serif"/>
              </a:rPr>
              <a:t>грецького</a:t>
            </a:r>
            <a:r>
              <a:rPr lang="ru-RU" sz="1300" dirty="0">
                <a:solidFill>
                  <a:schemeClr val="tx1">
                    <a:lumMod val="95000"/>
                    <a:lumOff val="5000"/>
                  </a:schemeClr>
                </a:solidFill>
                <a:latin typeface="sans-serif"/>
              </a:rPr>
              <a:t> «</a:t>
            </a:r>
            <a:r>
              <a:rPr lang="ru-RU" sz="13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sans-serif"/>
              </a:rPr>
              <a:t>нарко</a:t>
            </a:r>
            <a:r>
              <a:rPr lang="ru-RU" sz="1300" dirty="0">
                <a:solidFill>
                  <a:schemeClr val="tx1">
                    <a:lumMod val="95000"/>
                    <a:lumOff val="5000"/>
                  </a:schemeClr>
                </a:solidFill>
                <a:latin typeface="sans-serif"/>
              </a:rPr>
              <a:t>» — </a:t>
            </a:r>
            <a:r>
              <a:rPr lang="ru-RU" sz="13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sans-serif"/>
              </a:rPr>
              <a:t>затьмарювати</a:t>
            </a:r>
            <a:r>
              <a:rPr lang="ru-RU" sz="1300" dirty="0">
                <a:solidFill>
                  <a:schemeClr val="tx1">
                    <a:lumMod val="95000"/>
                    <a:lumOff val="5000"/>
                  </a:schemeClr>
                </a:solidFill>
                <a:latin typeface="sans-serif"/>
              </a:rPr>
              <a:t>, </a:t>
            </a:r>
            <a:r>
              <a:rPr lang="ru-RU" sz="13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sans-serif"/>
              </a:rPr>
              <a:t>дурманити</a:t>
            </a:r>
            <a:r>
              <a:rPr lang="ru-RU" sz="13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sans-serif"/>
              </a:rPr>
              <a:t>).</a:t>
            </a:r>
            <a:r>
              <a:rPr lang="ru-RU" sz="1300" dirty="0">
                <a:solidFill>
                  <a:schemeClr val="tx1">
                    <a:lumMod val="95000"/>
                    <a:lumOff val="5000"/>
                  </a:schemeClr>
                </a:solidFill>
              </a:rPr>
              <a:t/>
            </a:r>
            <a:br>
              <a:rPr lang="ru-RU" sz="1300" dirty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ru-RU" sz="13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sans-serif"/>
              </a:rPr>
              <a:t>Нарцисів</a:t>
            </a:r>
            <a:r>
              <a:rPr lang="ru-RU" sz="1300" dirty="0">
                <a:solidFill>
                  <a:schemeClr val="tx1">
                    <a:lumMod val="95000"/>
                    <a:lumOff val="5000"/>
                  </a:schemeClr>
                </a:solidFill>
                <a:latin typeface="sans-serif"/>
              </a:rPr>
              <a:t> </a:t>
            </a:r>
            <a:r>
              <a:rPr lang="ru-RU" sz="13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sans-serif"/>
              </a:rPr>
              <a:t>існує</a:t>
            </a:r>
            <a:r>
              <a:rPr lang="ru-RU" sz="1300" dirty="0">
                <a:solidFill>
                  <a:schemeClr val="tx1">
                    <a:lumMod val="95000"/>
                    <a:lumOff val="5000"/>
                  </a:schemeClr>
                </a:solidFill>
                <a:latin typeface="sans-serif"/>
              </a:rPr>
              <a:t> </a:t>
            </a:r>
            <a:r>
              <a:rPr lang="ru-RU" sz="13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sans-serif"/>
              </a:rPr>
              <a:t>приблизно</a:t>
            </a:r>
            <a:r>
              <a:rPr lang="ru-RU" sz="1300" dirty="0">
                <a:solidFill>
                  <a:schemeClr val="tx1">
                    <a:lumMod val="95000"/>
                    <a:lumOff val="5000"/>
                  </a:schemeClr>
                </a:solidFill>
                <a:latin typeface="sans-serif"/>
              </a:rPr>
              <a:t> 60 </a:t>
            </a:r>
            <a:r>
              <a:rPr lang="ru-RU" sz="13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sans-serif"/>
              </a:rPr>
              <a:t>видів</a:t>
            </a:r>
            <a:r>
              <a:rPr lang="ru-RU" sz="1300" dirty="0">
                <a:solidFill>
                  <a:schemeClr val="tx1">
                    <a:lumMod val="95000"/>
                    <a:lumOff val="5000"/>
                  </a:schemeClr>
                </a:solidFill>
                <a:latin typeface="sans-serif"/>
              </a:rPr>
              <a:t>, 12 </a:t>
            </a:r>
            <a:r>
              <a:rPr lang="ru-RU" sz="13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sans-serif"/>
              </a:rPr>
              <a:t>тисяч</a:t>
            </a:r>
            <a:r>
              <a:rPr lang="ru-RU" sz="1300" dirty="0">
                <a:solidFill>
                  <a:schemeClr val="tx1">
                    <a:lumMod val="95000"/>
                    <a:lumOff val="5000"/>
                  </a:schemeClr>
                </a:solidFill>
                <a:latin typeface="sans-serif"/>
              </a:rPr>
              <a:t> </a:t>
            </a:r>
            <a:r>
              <a:rPr lang="ru-RU" sz="13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sans-serif"/>
              </a:rPr>
              <a:t>декоративних</a:t>
            </a:r>
            <a:r>
              <a:rPr lang="ru-RU" sz="1300" dirty="0">
                <a:solidFill>
                  <a:schemeClr val="tx1">
                    <a:lumMod val="95000"/>
                    <a:lumOff val="5000"/>
                  </a:schemeClr>
                </a:solidFill>
                <a:latin typeface="sans-serif"/>
              </a:rPr>
              <a:t> </a:t>
            </a:r>
            <a:r>
              <a:rPr lang="ru-RU" sz="13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sans-serif"/>
              </a:rPr>
              <a:t>сортів</a:t>
            </a:r>
            <a:r>
              <a:rPr lang="ru-RU" sz="1300" dirty="0">
                <a:solidFill>
                  <a:schemeClr val="tx1">
                    <a:lumMod val="95000"/>
                    <a:lumOff val="5000"/>
                  </a:schemeClr>
                </a:solidFill>
                <a:latin typeface="sans-serif"/>
              </a:rPr>
              <a:t>. </a:t>
            </a:r>
            <a:r>
              <a:rPr lang="ru-RU" sz="13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sans-serif"/>
              </a:rPr>
              <a:t>Всі</a:t>
            </a:r>
            <a:r>
              <a:rPr lang="ru-RU" sz="1300" dirty="0">
                <a:solidFill>
                  <a:schemeClr val="tx1">
                    <a:lumMod val="95000"/>
                    <a:lumOff val="5000"/>
                  </a:schemeClr>
                </a:solidFill>
                <a:latin typeface="sans-serif"/>
              </a:rPr>
              <a:t> </a:t>
            </a:r>
            <a:r>
              <a:rPr lang="ru-RU" sz="13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sans-serif"/>
              </a:rPr>
              <a:t>види</a:t>
            </a:r>
            <a:r>
              <a:rPr lang="ru-RU" sz="1300" dirty="0">
                <a:solidFill>
                  <a:schemeClr val="tx1">
                    <a:lumMod val="95000"/>
                    <a:lumOff val="5000"/>
                  </a:schemeClr>
                </a:solidFill>
                <a:latin typeface="sans-serif"/>
              </a:rPr>
              <a:t> </a:t>
            </a:r>
            <a:r>
              <a:rPr lang="ru-RU" sz="13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sans-serif"/>
              </a:rPr>
              <a:t>отруйні</a:t>
            </a:r>
            <a:r>
              <a:rPr lang="ru-RU" sz="1300" dirty="0">
                <a:solidFill>
                  <a:schemeClr val="tx1">
                    <a:lumMod val="95000"/>
                    <a:lumOff val="5000"/>
                  </a:schemeClr>
                </a:solidFill>
                <a:latin typeface="sans-serif"/>
              </a:rPr>
              <a:t>.</a:t>
            </a:r>
            <a:endParaRPr lang="ru-RU" sz="1300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marL="0" indent="0">
              <a:buNone/>
            </a:pPr>
            <a:r>
              <a:rPr lang="ru-RU" sz="13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sans-serif"/>
              </a:rPr>
              <a:t>Нарцис</a:t>
            </a:r>
            <a:r>
              <a:rPr lang="ru-RU" sz="1300" dirty="0">
                <a:solidFill>
                  <a:schemeClr val="tx1">
                    <a:lumMod val="95000"/>
                    <a:lumOff val="5000"/>
                  </a:schemeClr>
                </a:solidFill>
                <a:latin typeface="sans-serif"/>
              </a:rPr>
              <a:t> </a:t>
            </a:r>
            <a:r>
              <a:rPr lang="ru-RU" sz="13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sans-serif"/>
              </a:rPr>
              <a:t>— </a:t>
            </a:r>
            <a:r>
              <a:rPr lang="ru-RU" sz="13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sans-serif"/>
              </a:rPr>
              <a:t>полюбляли</a:t>
            </a:r>
            <a:r>
              <a:rPr lang="ru-RU" sz="1300" dirty="0">
                <a:solidFill>
                  <a:schemeClr val="tx1">
                    <a:lumMod val="95000"/>
                    <a:lumOff val="5000"/>
                  </a:schemeClr>
                </a:solidFill>
                <a:latin typeface="sans-serif"/>
              </a:rPr>
              <a:t> </a:t>
            </a:r>
            <a:r>
              <a:rPr lang="ru-RU" sz="13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sans-serif"/>
              </a:rPr>
              <a:t>садівники</a:t>
            </a:r>
            <a:r>
              <a:rPr lang="ru-RU" sz="1300" dirty="0">
                <a:solidFill>
                  <a:schemeClr val="tx1">
                    <a:lumMod val="95000"/>
                    <a:lumOff val="5000"/>
                  </a:schemeClr>
                </a:solidFill>
                <a:latin typeface="sans-serif"/>
              </a:rPr>
              <a:t> </a:t>
            </a:r>
            <a:r>
              <a:rPr lang="ru-RU" sz="13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sans-serif"/>
              </a:rPr>
              <a:t>Франції</a:t>
            </a:r>
            <a:r>
              <a:rPr lang="ru-RU" sz="1300" dirty="0">
                <a:solidFill>
                  <a:schemeClr val="tx1">
                    <a:lumMod val="95000"/>
                    <a:lumOff val="5000"/>
                  </a:schemeClr>
                </a:solidFill>
                <a:latin typeface="sans-serif"/>
              </a:rPr>
              <a:t>. </a:t>
            </a:r>
            <a:r>
              <a:rPr lang="ru-RU" sz="13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sans-serif"/>
              </a:rPr>
              <a:t>Його</a:t>
            </a:r>
            <a:r>
              <a:rPr lang="ru-RU" sz="1300" dirty="0">
                <a:solidFill>
                  <a:schemeClr val="tx1">
                    <a:lumMod val="95000"/>
                    <a:lumOff val="5000"/>
                  </a:schemeClr>
                </a:solidFill>
                <a:latin typeface="sans-serif"/>
              </a:rPr>
              <a:t> </a:t>
            </a:r>
            <a:r>
              <a:rPr lang="ru-RU" sz="13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sans-serif"/>
              </a:rPr>
              <a:t>залюбки</a:t>
            </a:r>
            <a:r>
              <a:rPr lang="ru-RU" sz="1300" dirty="0">
                <a:solidFill>
                  <a:schemeClr val="tx1">
                    <a:lumMod val="95000"/>
                    <a:lumOff val="5000"/>
                  </a:schemeClr>
                </a:solidFill>
                <a:latin typeface="sans-serif"/>
              </a:rPr>
              <a:t> </a:t>
            </a:r>
            <a:r>
              <a:rPr lang="ru-RU" sz="13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sans-serif"/>
              </a:rPr>
              <a:t>розводили</a:t>
            </a:r>
            <a:r>
              <a:rPr lang="ru-RU" sz="1300" dirty="0">
                <a:solidFill>
                  <a:schemeClr val="tx1">
                    <a:lumMod val="95000"/>
                    <a:lumOff val="5000"/>
                  </a:schemeClr>
                </a:solidFill>
                <a:latin typeface="sans-serif"/>
              </a:rPr>
              <a:t> в парку Версаль</a:t>
            </a:r>
            <a:r>
              <a:rPr lang="ru-RU" sz="1300" dirty="0">
                <a:latin typeface="sans-serif"/>
              </a:rPr>
              <a:t>.</a:t>
            </a:r>
            <a:endParaRPr lang="ru-RU" sz="1300" dirty="0"/>
          </a:p>
          <a:p>
            <a:pPr marL="0" indent="0">
              <a:buNone/>
            </a:pP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0188624" y="-6121"/>
            <a:ext cx="8229600" cy="1252728"/>
          </a:xfrm>
        </p:spPr>
        <p:txBody>
          <a:bodyPr/>
          <a:lstStyle/>
          <a:p>
            <a:endParaRPr lang="ru-RU"/>
          </a:p>
        </p:txBody>
      </p:sp>
      <p:pic>
        <p:nvPicPr>
          <p:cNvPr id="15362" name="Picture 2" descr="C:\Users\Sasha\Desktop\%D0%94%D0%BE%D0%BB%D0%B8%D0%BD%D0%B0%20%D0%BD%D0%B0%D1%80%D1%86%D0%B8%D1%81%D1%96%D0%B2_%D1%84%D0%BE%D1%82%D0%BE%20%D0%92%20%D0%A2%D0%B2%D0%B5%D1%80%D0%B4%D0%BE%D1%85%D0%BB%D0%B8%D0%B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483768" cy="35730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3" name="Picture 3" descr="C:\Users\Sasha\Desktop\ac4eeacf40b4907ff2ed5bc8d3bfec5b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1591" y="0"/>
            <a:ext cx="3672409" cy="35730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4" name="Picture 4" descr="C:\Users\Sasha\Desktop\37161168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7" y="0"/>
            <a:ext cx="2987823" cy="35730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51904722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0" y="0"/>
            <a:ext cx="9143999" cy="685800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uk-UA" dirty="0">
                <a:solidFill>
                  <a:schemeClr val="tx1">
                    <a:lumMod val="95000"/>
                    <a:lumOff val="5000"/>
                  </a:schemeClr>
                </a:solidFill>
              </a:rPr>
              <a:t>  </a:t>
            </a:r>
            <a:r>
              <a:rPr lang="uk-UA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 </a:t>
            </a:r>
          </a:p>
          <a:p>
            <a:pPr marL="0" indent="0">
              <a:buNone/>
            </a:pPr>
            <a:endParaRPr lang="uk-UA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marL="0" indent="0">
              <a:buNone/>
            </a:pPr>
            <a:endParaRPr lang="uk-UA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marL="0" indent="0">
              <a:buNone/>
            </a:pPr>
            <a:endParaRPr lang="uk-UA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marL="0" indent="0">
              <a:buNone/>
            </a:pPr>
            <a:endParaRPr lang="uk-UA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marL="0" indent="0">
              <a:buNone/>
            </a:pPr>
            <a:endParaRPr lang="uk-UA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marL="0" indent="0">
              <a:buNone/>
            </a:pPr>
            <a:endParaRPr lang="uk-UA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marL="0" indent="0">
              <a:buNone/>
            </a:pPr>
            <a:endParaRPr lang="uk-UA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marL="0" indent="0">
              <a:buNone/>
            </a:pPr>
            <a:endParaRPr lang="uk-UA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marL="0" indent="0">
              <a:buNone/>
            </a:pPr>
            <a:endParaRPr lang="uk-UA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marL="0" indent="0">
              <a:buNone/>
            </a:pPr>
            <a:endParaRPr lang="uk-UA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marL="0" indent="0">
              <a:buNone/>
            </a:pPr>
            <a:r>
              <a:rPr lang="uk-UA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1600" b="1" i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sans-serif"/>
              </a:rPr>
              <a:t>Червона</a:t>
            </a:r>
            <a:r>
              <a:rPr lang="ru-RU" sz="1600" b="1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sans-serif"/>
              </a:rPr>
              <a:t> </a:t>
            </a:r>
            <a:r>
              <a:rPr lang="ru-RU" sz="1600" b="1" i="1" dirty="0">
                <a:solidFill>
                  <a:schemeClr val="tx1">
                    <a:lumMod val="95000"/>
                    <a:lumOff val="5000"/>
                  </a:schemeClr>
                </a:solidFill>
                <a:latin typeface="sans-serif"/>
              </a:rPr>
              <a:t>книга </a:t>
            </a:r>
            <a:r>
              <a:rPr lang="ru-RU" sz="1600" b="1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sans-serif"/>
              </a:rPr>
              <a:t>України</a:t>
            </a:r>
            <a:r>
              <a:rPr lang="ru-RU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 — </a:t>
            </a:r>
            <a:r>
              <a:rPr lang="ru-RU" sz="16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sans-serif"/>
              </a:rPr>
              <a:t>анотований</a:t>
            </a:r>
            <a:r>
              <a:rPr lang="ru-RU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sans-serif"/>
              </a:rPr>
              <a:t> та </a:t>
            </a:r>
            <a:r>
              <a:rPr lang="ru-RU" sz="16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sans-serif"/>
              </a:rPr>
              <a:t>ілюстрований</a:t>
            </a:r>
            <a:r>
              <a:rPr lang="ru-RU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sans-serif"/>
              </a:rPr>
              <a:t> </a:t>
            </a:r>
            <a:r>
              <a:rPr lang="ru-RU" sz="16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sans-serif"/>
              </a:rPr>
              <a:t>перелік</a:t>
            </a:r>
            <a:r>
              <a:rPr lang="ru-RU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sans-serif"/>
              </a:rPr>
              <a:t> </a:t>
            </a:r>
            <a:r>
              <a:rPr lang="ru-RU" sz="16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sans-serif"/>
              </a:rPr>
              <a:t>рідкісних</a:t>
            </a:r>
            <a:r>
              <a:rPr lang="ru-RU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sans-serif"/>
              </a:rPr>
              <a:t> </a:t>
            </a:r>
            <a:r>
              <a:rPr lang="ru-RU" sz="16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sans-serif"/>
              </a:rPr>
              <a:t>видів</a:t>
            </a:r>
            <a:r>
              <a:rPr lang="ru-RU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sans-serif"/>
              </a:rPr>
              <a:t> та </a:t>
            </a:r>
            <a:r>
              <a:rPr lang="ru-RU" sz="16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sans-serif"/>
              </a:rPr>
              <a:t>підвидів</a:t>
            </a:r>
            <a:r>
              <a:rPr lang="ru-RU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sans-serif"/>
              </a:rPr>
              <a:t>, </a:t>
            </a:r>
            <a:r>
              <a:rPr lang="ru-RU" sz="16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sans-serif"/>
              </a:rPr>
              <a:t>що</a:t>
            </a:r>
            <a:r>
              <a:rPr lang="ru-RU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sans-serif"/>
              </a:rPr>
              <a:t> </a:t>
            </a:r>
            <a:r>
              <a:rPr lang="ru-RU" sz="16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sans-serif"/>
              </a:rPr>
              <a:t>знаходяться</a:t>
            </a:r>
            <a:r>
              <a:rPr lang="ru-RU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sans-serif"/>
              </a:rPr>
              <a:t> </a:t>
            </a:r>
            <a:r>
              <a:rPr lang="ru-RU" sz="16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sans-serif"/>
              </a:rPr>
              <a:t>під</a:t>
            </a:r>
            <a:r>
              <a:rPr lang="ru-RU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sans-serif"/>
              </a:rPr>
              <a:t> </a:t>
            </a:r>
            <a:r>
              <a:rPr lang="ru-RU" sz="16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sans-serif"/>
              </a:rPr>
              <a:t>загрозою</a:t>
            </a:r>
            <a:r>
              <a:rPr lang="ru-RU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sans-serif"/>
              </a:rPr>
              <a:t> </a:t>
            </a:r>
            <a:r>
              <a:rPr lang="ru-RU" sz="16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sans-serif"/>
              </a:rPr>
              <a:t>зникнення</a:t>
            </a:r>
            <a:r>
              <a:rPr lang="ru-RU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sans-serif"/>
              </a:rPr>
              <a:t> на </a:t>
            </a:r>
            <a:r>
              <a:rPr lang="ru-RU" sz="16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sans-serif"/>
              </a:rPr>
              <a:t>території</a:t>
            </a:r>
            <a:r>
              <a:rPr lang="ru-RU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sans-serif"/>
              </a:rPr>
              <a:t> </a:t>
            </a:r>
            <a:r>
              <a:rPr lang="ru-RU" sz="16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sans-serif"/>
              </a:rPr>
              <a:t>України</a:t>
            </a:r>
            <a:r>
              <a:rPr lang="ru-RU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sans-serif"/>
              </a:rPr>
              <a:t>, і </a:t>
            </a:r>
            <a:r>
              <a:rPr lang="ru-RU" sz="16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sans-serif"/>
              </a:rPr>
              <a:t>підлягають</a:t>
            </a:r>
            <a:r>
              <a:rPr lang="ru-RU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sans-serif"/>
              </a:rPr>
              <a:t> </a:t>
            </a:r>
            <a:r>
              <a:rPr lang="ru-RU" sz="16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sans-serif"/>
              </a:rPr>
              <a:t>охороні</a:t>
            </a:r>
            <a:r>
              <a:rPr lang="ru-RU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sans-serif"/>
              </a:rPr>
              <a:t>; </a:t>
            </a:r>
            <a:r>
              <a:rPr lang="ru-RU" sz="16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sans-serif"/>
              </a:rPr>
              <a:t>основний</a:t>
            </a:r>
            <a:r>
              <a:rPr lang="ru-RU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sans-serif"/>
              </a:rPr>
              <a:t> документ, в </a:t>
            </a:r>
            <a:r>
              <a:rPr lang="ru-RU" sz="16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sans-serif"/>
              </a:rPr>
              <a:t>якому</a:t>
            </a:r>
            <a:r>
              <a:rPr lang="ru-RU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sans-serif"/>
              </a:rPr>
              <a:t> </a:t>
            </a:r>
            <a:r>
              <a:rPr lang="ru-RU" sz="16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sans-serif"/>
              </a:rPr>
              <a:t>узагальнено</a:t>
            </a:r>
            <a:r>
              <a:rPr lang="ru-RU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sans-serif"/>
              </a:rPr>
              <a:t> </a:t>
            </a:r>
            <a:r>
              <a:rPr lang="ru-RU" sz="16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sans-serif"/>
              </a:rPr>
              <a:t>матеріали</a:t>
            </a:r>
            <a:r>
              <a:rPr lang="ru-RU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sans-serif"/>
              </a:rPr>
              <a:t> про </a:t>
            </a:r>
            <a:r>
              <a:rPr lang="ru-RU" sz="16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sans-serif"/>
              </a:rPr>
              <a:t>сучасний</a:t>
            </a:r>
            <a:r>
              <a:rPr lang="ru-RU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sans-serif"/>
              </a:rPr>
              <a:t> стан </a:t>
            </a:r>
            <a:r>
              <a:rPr lang="ru-RU" sz="16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sans-serif"/>
              </a:rPr>
              <a:t>рідкісних</a:t>
            </a:r>
            <a:r>
              <a:rPr lang="ru-RU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sans-serif"/>
              </a:rPr>
              <a:t> і таких, </a:t>
            </a:r>
            <a:r>
              <a:rPr lang="ru-RU" sz="16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sans-serif"/>
              </a:rPr>
              <a:t>що</a:t>
            </a:r>
            <a:r>
              <a:rPr lang="ru-RU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sans-serif"/>
              </a:rPr>
              <a:t> </a:t>
            </a:r>
            <a:r>
              <a:rPr lang="ru-RU" sz="16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sans-serif"/>
              </a:rPr>
              <a:t>знаходяться</a:t>
            </a:r>
            <a:r>
              <a:rPr lang="ru-RU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sans-serif"/>
              </a:rPr>
              <a:t> </a:t>
            </a:r>
            <a:r>
              <a:rPr lang="ru-RU" sz="16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sans-serif"/>
              </a:rPr>
              <a:t>під</a:t>
            </a:r>
            <a:r>
              <a:rPr lang="ru-RU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sans-serif"/>
              </a:rPr>
              <a:t> </a:t>
            </a:r>
            <a:r>
              <a:rPr lang="ru-RU" sz="16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sans-serif"/>
              </a:rPr>
              <a:t>загрозою</a:t>
            </a:r>
            <a:r>
              <a:rPr lang="ru-RU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sans-serif"/>
              </a:rPr>
              <a:t> </a:t>
            </a:r>
            <a:r>
              <a:rPr lang="ru-RU" sz="16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sans-serif"/>
              </a:rPr>
              <a:t>зникнення</a:t>
            </a:r>
            <a:r>
              <a:rPr lang="ru-RU" sz="1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sans-serif"/>
              </a:rPr>
              <a:t>, </a:t>
            </a:r>
            <a:r>
              <a:rPr lang="ru-RU" sz="1600" dirty="0" err="1" smtClean="0">
                <a:solidFill>
                  <a:schemeClr val="bg2">
                    <a:lumMod val="10000"/>
                  </a:schemeClr>
                </a:solidFill>
                <a:latin typeface="sans-serif"/>
                <a:hlinkClick r:id="rId2"/>
              </a:rPr>
              <a:t>видів</a:t>
            </a:r>
            <a:r>
              <a:rPr lang="ru-RU" sz="1600" dirty="0">
                <a:solidFill>
                  <a:schemeClr val="bg2">
                    <a:lumMod val="10000"/>
                  </a:schemeClr>
                </a:solidFill>
              </a:rPr>
              <a:t> </a:t>
            </a:r>
            <a:r>
              <a:rPr lang="ru-RU" sz="1600" dirty="0" err="1">
                <a:solidFill>
                  <a:schemeClr val="bg2">
                    <a:lumMod val="10000"/>
                  </a:schemeClr>
                </a:solidFill>
                <a:latin typeface="sans-serif"/>
                <a:hlinkClick r:id="rId3"/>
              </a:rPr>
              <a:t>тварин</a:t>
            </a:r>
            <a:r>
              <a:rPr lang="ru-RU" sz="1600" dirty="0">
                <a:solidFill>
                  <a:schemeClr val="bg2">
                    <a:lumMod val="10000"/>
                  </a:schemeClr>
                </a:solidFill>
              </a:rPr>
              <a:t> </a:t>
            </a:r>
            <a:r>
              <a:rPr lang="ru-RU" sz="1600" dirty="0">
                <a:solidFill>
                  <a:schemeClr val="bg2">
                    <a:lumMod val="10000"/>
                  </a:schemeClr>
                </a:solidFill>
                <a:latin typeface="sans-serif"/>
              </a:rPr>
              <a:t>і </a:t>
            </a:r>
            <a:r>
              <a:rPr lang="ru-RU" sz="1600" dirty="0" err="1">
                <a:solidFill>
                  <a:schemeClr val="bg2">
                    <a:lumMod val="10000"/>
                  </a:schemeClr>
                </a:solidFill>
                <a:latin typeface="sans-serif"/>
                <a:hlinkClick r:id="rId4"/>
              </a:rPr>
              <a:t>рослин</a:t>
            </a:r>
            <a:r>
              <a:rPr lang="ru-RU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sans-serif"/>
              </a:rPr>
              <a:t>, на </a:t>
            </a:r>
            <a:r>
              <a:rPr lang="ru-RU" sz="16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sans-serif"/>
              </a:rPr>
              <a:t>підставі</a:t>
            </a:r>
            <a:r>
              <a:rPr lang="ru-RU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sans-serif"/>
              </a:rPr>
              <a:t> </a:t>
            </a:r>
            <a:r>
              <a:rPr lang="ru-RU" sz="16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sans-serif"/>
              </a:rPr>
              <a:t>якого</a:t>
            </a:r>
            <a:r>
              <a:rPr lang="ru-RU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sans-serif"/>
              </a:rPr>
              <a:t> </a:t>
            </a:r>
            <a:r>
              <a:rPr lang="ru-RU" sz="16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sans-serif"/>
              </a:rPr>
              <a:t>розробляються</a:t>
            </a:r>
            <a:r>
              <a:rPr lang="ru-RU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sans-serif"/>
              </a:rPr>
              <a:t> </a:t>
            </a:r>
            <a:r>
              <a:rPr lang="ru-RU" sz="16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sans-serif"/>
              </a:rPr>
              <a:t>наукові</a:t>
            </a:r>
            <a:r>
              <a:rPr lang="ru-RU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sans-serif"/>
              </a:rPr>
              <a:t> і </a:t>
            </a:r>
            <a:r>
              <a:rPr lang="ru-RU" sz="16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sans-serif"/>
              </a:rPr>
              <a:t>практичні</a:t>
            </a:r>
            <a:r>
              <a:rPr lang="ru-RU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sans-serif"/>
              </a:rPr>
              <a:t> заходи, </a:t>
            </a:r>
            <a:r>
              <a:rPr lang="ru-RU" sz="16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sans-serif"/>
              </a:rPr>
              <a:t>спрямовані</a:t>
            </a:r>
            <a:r>
              <a:rPr lang="ru-RU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sans-serif"/>
              </a:rPr>
              <a:t> на </a:t>
            </a:r>
            <a:r>
              <a:rPr lang="ru-RU" sz="16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sans-serif"/>
              </a:rPr>
              <a:t>їх</a:t>
            </a:r>
            <a:r>
              <a:rPr lang="ru-RU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sans-serif"/>
              </a:rPr>
              <a:t> </a:t>
            </a:r>
            <a:r>
              <a:rPr lang="ru-RU" sz="16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sans-serif"/>
              </a:rPr>
              <a:t>охорону</a:t>
            </a:r>
            <a:r>
              <a:rPr lang="ru-RU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sans-serif"/>
              </a:rPr>
              <a:t>, </a:t>
            </a:r>
            <a:r>
              <a:rPr lang="ru-RU" sz="16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sans-serif"/>
              </a:rPr>
              <a:t>відтворення</a:t>
            </a:r>
            <a:r>
              <a:rPr lang="ru-RU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sans-serif"/>
              </a:rPr>
              <a:t> і </a:t>
            </a:r>
            <a:r>
              <a:rPr lang="ru-RU" sz="16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sans-serif"/>
              </a:rPr>
              <a:t>раціональне</a:t>
            </a:r>
            <a:r>
              <a:rPr lang="ru-RU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sans-serif"/>
              </a:rPr>
              <a:t> </a:t>
            </a:r>
            <a:r>
              <a:rPr lang="ru-RU" sz="16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sans-serif"/>
              </a:rPr>
              <a:t>використання</a:t>
            </a:r>
            <a:r>
              <a:rPr lang="ru-RU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sans-serif"/>
              </a:rPr>
              <a:t>.</a:t>
            </a:r>
            <a:r>
              <a:rPr lang="ru-RU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sans-serif"/>
              </a:rPr>
              <a:t>До </a:t>
            </a:r>
            <a:r>
              <a:rPr lang="ru-RU" sz="16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sans-serif"/>
              </a:rPr>
              <a:t>Червоної</a:t>
            </a:r>
            <a:r>
              <a:rPr lang="ru-RU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sans-serif"/>
              </a:rPr>
              <a:t> книги </a:t>
            </a:r>
            <a:r>
              <a:rPr lang="ru-RU" sz="16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sans-serif"/>
                <a:hlinkClick r:id="rId5"/>
              </a:rPr>
              <a:t>України</a:t>
            </a:r>
            <a:r>
              <a:rPr lang="ru-RU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 </a:t>
            </a:r>
            <a:r>
              <a:rPr lang="ru-RU" sz="16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sans-serif"/>
              </a:rPr>
              <a:t>заносяться</a:t>
            </a:r>
            <a:r>
              <a:rPr lang="ru-RU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sans-serif"/>
              </a:rPr>
              <a:t> </a:t>
            </a:r>
            <a:r>
              <a:rPr lang="ru-RU" sz="16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sans-serif"/>
              </a:rPr>
              <a:t>види</a:t>
            </a:r>
            <a:r>
              <a:rPr lang="ru-RU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sans-serif"/>
              </a:rPr>
              <a:t> </a:t>
            </a:r>
            <a:r>
              <a:rPr lang="ru-RU" sz="16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sans-serif"/>
              </a:rPr>
              <a:t>тварин</a:t>
            </a:r>
            <a:r>
              <a:rPr lang="ru-RU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sans-serif"/>
              </a:rPr>
              <a:t> і </a:t>
            </a:r>
            <a:r>
              <a:rPr lang="ru-RU" sz="16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sans-serif"/>
              </a:rPr>
              <a:t>рослин</a:t>
            </a:r>
            <a:r>
              <a:rPr lang="ru-RU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sans-serif"/>
              </a:rPr>
              <a:t>, </a:t>
            </a:r>
            <a:r>
              <a:rPr lang="ru-RU" sz="16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sans-serif"/>
              </a:rPr>
              <a:t>які</a:t>
            </a:r>
            <a:r>
              <a:rPr lang="ru-RU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sans-serif"/>
              </a:rPr>
              <a:t> </a:t>
            </a:r>
            <a:r>
              <a:rPr lang="ru-RU" sz="16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sans-serif"/>
              </a:rPr>
              <a:t>постійно</a:t>
            </a:r>
            <a:r>
              <a:rPr lang="ru-RU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sans-serif"/>
              </a:rPr>
              <a:t> </a:t>
            </a:r>
            <a:r>
              <a:rPr lang="ru-RU" sz="16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sans-serif"/>
              </a:rPr>
              <a:t>або</a:t>
            </a:r>
            <a:r>
              <a:rPr lang="ru-RU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sans-serif"/>
              </a:rPr>
              <a:t> </a:t>
            </a:r>
            <a:r>
              <a:rPr lang="ru-RU" sz="16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sans-serif"/>
              </a:rPr>
              <a:t>тимчасово</a:t>
            </a:r>
            <a:r>
              <a:rPr lang="ru-RU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sans-serif"/>
              </a:rPr>
              <a:t> </a:t>
            </a:r>
            <a:r>
              <a:rPr lang="ru-RU" sz="16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sans-serif"/>
              </a:rPr>
              <a:t>перебувають</a:t>
            </a:r>
            <a:r>
              <a:rPr lang="ru-RU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sans-serif"/>
              </a:rPr>
              <a:t> </a:t>
            </a:r>
            <a:r>
              <a:rPr lang="ru-RU" sz="16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sans-serif"/>
              </a:rPr>
              <a:t>чи</a:t>
            </a:r>
            <a:r>
              <a:rPr lang="ru-RU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sans-serif"/>
              </a:rPr>
              <a:t> </a:t>
            </a:r>
            <a:r>
              <a:rPr lang="ru-RU" sz="16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sans-serif"/>
              </a:rPr>
              <a:t>зростають</a:t>
            </a:r>
            <a:r>
              <a:rPr lang="ru-RU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sans-serif"/>
              </a:rPr>
              <a:t> у </a:t>
            </a:r>
            <a:r>
              <a:rPr lang="ru-RU" sz="16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sans-serif"/>
              </a:rPr>
              <a:t>природних</a:t>
            </a:r>
            <a:r>
              <a:rPr lang="ru-RU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sans-serif"/>
              </a:rPr>
              <a:t> </a:t>
            </a:r>
            <a:r>
              <a:rPr lang="ru-RU" sz="16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sans-serif"/>
              </a:rPr>
              <a:t>умовах</a:t>
            </a:r>
            <a:r>
              <a:rPr lang="ru-RU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sans-serif"/>
              </a:rPr>
              <a:t> на </a:t>
            </a:r>
            <a:r>
              <a:rPr lang="ru-RU" sz="16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sans-serif"/>
              </a:rPr>
              <a:t>території</a:t>
            </a:r>
            <a:r>
              <a:rPr lang="ru-RU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sans-serif"/>
              </a:rPr>
              <a:t> </a:t>
            </a:r>
            <a:r>
              <a:rPr lang="ru-RU" sz="16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sans-serif"/>
              </a:rPr>
              <a:t>України</a:t>
            </a:r>
            <a:r>
              <a:rPr lang="ru-RU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sans-serif"/>
              </a:rPr>
              <a:t>, в межах </a:t>
            </a:r>
            <a:r>
              <a:rPr lang="ru-RU" sz="16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sans-serif"/>
              </a:rPr>
              <a:t>її</a:t>
            </a:r>
            <a:r>
              <a:rPr lang="ru-RU" sz="1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sans-serif"/>
              </a:rPr>
              <a:t> </a:t>
            </a:r>
            <a:r>
              <a:rPr lang="ru-RU" sz="16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sans-serif"/>
                <a:hlinkClick r:id="rId6"/>
              </a:rPr>
              <a:t>територіальних</a:t>
            </a:r>
            <a:r>
              <a:rPr lang="ru-RU" sz="1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sans-serif"/>
                <a:hlinkClick r:id="rId6"/>
              </a:rPr>
              <a:t> </a:t>
            </a:r>
            <a:r>
              <a:rPr lang="ru-RU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sans-serif"/>
                <a:hlinkClick r:id="rId6"/>
              </a:rPr>
              <a:t>вод</a:t>
            </a:r>
            <a:r>
              <a:rPr lang="ru-RU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sans-serif"/>
              </a:rPr>
              <a:t>, континентального </a:t>
            </a:r>
            <a:r>
              <a:rPr lang="ru-RU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sans-serif"/>
                <a:hlinkClick r:id="rId7"/>
              </a:rPr>
              <a:t>шельфу</a:t>
            </a:r>
            <a:r>
              <a:rPr lang="ru-RU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 </a:t>
            </a:r>
            <a:r>
              <a:rPr lang="ru-RU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sans-serif"/>
              </a:rPr>
              <a:t>та </a:t>
            </a:r>
            <a:r>
              <a:rPr lang="ru-RU" sz="16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sans-serif"/>
              </a:rPr>
              <a:t>виняткової</a:t>
            </a:r>
            <a:r>
              <a:rPr lang="ru-RU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sans-serif"/>
              </a:rPr>
              <a:t> (</a:t>
            </a:r>
            <a:r>
              <a:rPr lang="ru-RU" sz="16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sans-serif"/>
              </a:rPr>
              <a:t>морської</a:t>
            </a:r>
            <a:r>
              <a:rPr lang="ru-RU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sans-serif"/>
              </a:rPr>
              <a:t>) </a:t>
            </a:r>
            <a:r>
              <a:rPr lang="ru-RU" sz="16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sans-serif"/>
              </a:rPr>
              <a:t>економічної</a:t>
            </a:r>
            <a:r>
              <a:rPr lang="ru-RU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sans-serif"/>
              </a:rPr>
              <a:t> </a:t>
            </a:r>
            <a:r>
              <a:rPr lang="ru-RU" sz="16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sans-serif"/>
              </a:rPr>
              <a:t>зони</a:t>
            </a:r>
            <a:r>
              <a:rPr lang="ru-RU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sans-serif"/>
              </a:rPr>
              <a:t>. </a:t>
            </a:r>
            <a:r>
              <a:rPr lang="ru-RU" sz="16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sans-serif"/>
              </a:rPr>
              <a:t>Занесені</a:t>
            </a:r>
            <a:r>
              <a:rPr lang="ru-RU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sans-serif"/>
              </a:rPr>
              <a:t> до </a:t>
            </a:r>
            <a:r>
              <a:rPr lang="ru-RU" sz="16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sans-serif"/>
              </a:rPr>
              <a:t>Червоної</a:t>
            </a:r>
            <a:r>
              <a:rPr lang="ru-RU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sans-serif"/>
              </a:rPr>
              <a:t> книги </a:t>
            </a:r>
            <a:r>
              <a:rPr lang="ru-RU" sz="16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sans-serif"/>
              </a:rPr>
              <a:t>України</a:t>
            </a:r>
            <a:r>
              <a:rPr lang="ru-RU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sans-serif"/>
              </a:rPr>
              <a:t> </a:t>
            </a:r>
            <a:r>
              <a:rPr lang="ru-RU" sz="16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sans-serif"/>
              </a:rPr>
              <a:t>види</a:t>
            </a:r>
            <a:r>
              <a:rPr lang="ru-RU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sans-serif"/>
              </a:rPr>
              <a:t> </a:t>
            </a:r>
            <a:r>
              <a:rPr lang="ru-RU" sz="16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sans-serif"/>
              </a:rPr>
              <a:t>тварин</a:t>
            </a:r>
            <a:r>
              <a:rPr lang="ru-RU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sans-serif"/>
              </a:rPr>
              <a:t> і </a:t>
            </a:r>
            <a:r>
              <a:rPr lang="ru-RU" sz="16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sans-serif"/>
              </a:rPr>
              <a:t>рослин</a:t>
            </a:r>
            <a:r>
              <a:rPr lang="ru-RU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sans-serif"/>
              </a:rPr>
              <a:t> </a:t>
            </a:r>
            <a:r>
              <a:rPr lang="ru-RU" sz="16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sans-serif"/>
              </a:rPr>
              <a:t>підлягають</a:t>
            </a:r>
            <a:r>
              <a:rPr lang="ru-RU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sans-serif"/>
              </a:rPr>
              <a:t> </a:t>
            </a:r>
            <a:r>
              <a:rPr lang="ru-RU" sz="16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sans-serif"/>
              </a:rPr>
              <a:t>особливій</a:t>
            </a:r>
            <a:r>
              <a:rPr lang="ru-RU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sans-serif"/>
              </a:rPr>
              <a:t> </a:t>
            </a:r>
            <a:r>
              <a:rPr lang="ru-RU" sz="16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sans-serif"/>
              </a:rPr>
              <a:t>охороні</a:t>
            </a:r>
            <a:r>
              <a:rPr lang="ru-RU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sans-serif"/>
              </a:rPr>
              <a:t> на </a:t>
            </a:r>
            <a:r>
              <a:rPr lang="ru-RU" sz="16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sans-serif"/>
              </a:rPr>
              <a:t>всій</a:t>
            </a:r>
            <a:r>
              <a:rPr lang="ru-RU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sans-serif"/>
              </a:rPr>
              <a:t> </a:t>
            </a:r>
            <a:r>
              <a:rPr lang="ru-RU" sz="16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sans-serif"/>
              </a:rPr>
              <a:t>території</a:t>
            </a:r>
            <a:r>
              <a:rPr lang="ru-RU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sans-serif"/>
              </a:rPr>
              <a:t> </a:t>
            </a:r>
            <a:r>
              <a:rPr lang="ru-RU" sz="16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sans-serif"/>
              </a:rPr>
              <a:t>України</a:t>
            </a:r>
            <a:r>
              <a:rPr lang="ru-RU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sans-serif"/>
              </a:rPr>
              <a:t>.</a:t>
            </a:r>
            <a:r>
              <a:rPr lang="ru-RU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</a:p>
          <a:p>
            <a:pPr marL="0" indent="0">
              <a:buNone/>
            </a:pP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9828584" y="-171400"/>
            <a:ext cx="8229600" cy="1252728"/>
          </a:xfrm>
        </p:spPr>
        <p:txBody>
          <a:bodyPr/>
          <a:lstStyle/>
          <a:p>
            <a:endParaRPr lang="ru-RU"/>
          </a:p>
        </p:txBody>
      </p:sp>
      <p:pic>
        <p:nvPicPr>
          <p:cNvPr id="2050" name="Picture 2" descr="C:\Users\Sasha\Desktop\22.1-10-3-1000x1000.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259"/>
            <a:ext cx="9144000" cy="45048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573655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0" y="0"/>
            <a:ext cx="9143999" cy="6858000"/>
          </a:xfrm>
        </p:spPr>
        <p:txBody>
          <a:bodyPr/>
          <a:lstStyle/>
          <a:p>
            <a:pPr marL="0" indent="0">
              <a:buNone/>
            </a:pPr>
            <a:r>
              <a:rPr lang="uk-UA" dirty="0" smtClean="0"/>
              <a:t>    </a:t>
            </a:r>
          </a:p>
          <a:p>
            <a:pPr marL="0" indent="0">
              <a:buNone/>
            </a:pPr>
            <a:endParaRPr lang="uk-UA" dirty="0"/>
          </a:p>
          <a:p>
            <a:pPr marL="0" indent="0">
              <a:buNone/>
            </a:pPr>
            <a:endParaRPr lang="uk-UA" dirty="0" smtClean="0"/>
          </a:p>
          <a:p>
            <a:endParaRPr lang="ru-RU" sz="1600" dirty="0" smtClean="0">
              <a:latin typeface="sans-serif"/>
            </a:endParaRPr>
          </a:p>
          <a:p>
            <a:pPr marL="0" indent="0">
              <a:buNone/>
            </a:pPr>
            <a:endParaRPr lang="uk-UA" dirty="0"/>
          </a:p>
          <a:p>
            <a:pPr marL="0" indent="0">
              <a:buNone/>
            </a:pPr>
            <a:endParaRPr lang="ru-RU" sz="1600" dirty="0" smtClean="0">
              <a:latin typeface="sans-serif"/>
            </a:endParaRPr>
          </a:p>
          <a:p>
            <a:pPr marL="0" indent="0">
              <a:buNone/>
            </a:pPr>
            <a:endParaRPr lang="ru-RU" sz="1600" dirty="0">
              <a:latin typeface="sans-serif"/>
            </a:endParaRPr>
          </a:p>
          <a:p>
            <a:pPr marL="0" indent="0">
              <a:buNone/>
            </a:pPr>
            <a:endParaRPr lang="ru-RU" sz="1600" dirty="0" smtClean="0">
              <a:latin typeface="sans-serif"/>
            </a:endParaRPr>
          </a:p>
          <a:p>
            <a:pPr marL="0" indent="0">
              <a:buNone/>
            </a:pPr>
            <a:endParaRPr lang="ru-RU" sz="1600" dirty="0">
              <a:latin typeface="sans-serif"/>
            </a:endParaRPr>
          </a:p>
          <a:p>
            <a:pPr marL="0" indent="0">
              <a:buNone/>
            </a:pPr>
            <a:endParaRPr lang="ru-RU" sz="1600" dirty="0" smtClean="0">
              <a:latin typeface="sans-serif"/>
            </a:endParaRPr>
          </a:p>
          <a:p>
            <a:pPr marL="0" indent="0">
              <a:buNone/>
            </a:pPr>
            <a:endParaRPr lang="ru-RU" sz="1600" dirty="0">
              <a:latin typeface="sans-serif"/>
            </a:endParaRPr>
          </a:p>
          <a:p>
            <a:pPr marL="0" indent="0">
              <a:buNone/>
            </a:pPr>
            <a:endParaRPr lang="ru-RU" sz="1600" dirty="0" smtClean="0">
              <a:latin typeface="sans-serif"/>
            </a:endParaRPr>
          </a:p>
          <a:p>
            <a:pPr marL="0" indent="0">
              <a:buNone/>
            </a:pPr>
            <a:endParaRPr lang="ru-RU" sz="1600" dirty="0">
              <a:latin typeface="sans-serif"/>
            </a:endParaRPr>
          </a:p>
          <a:p>
            <a:pPr marL="0" indent="0">
              <a:buNone/>
            </a:pPr>
            <a:endParaRPr lang="ru-RU" sz="1600" dirty="0" smtClean="0">
              <a:latin typeface="sans-serif"/>
            </a:endParaRPr>
          </a:p>
          <a:p>
            <a:pPr marL="0" indent="0">
              <a:buNone/>
            </a:pPr>
            <a:endParaRPr lang="ru-RU" sz="1600" dirty="0">
              <a:latin typeface="sans-serif"/>
            </a:endParaRPr>
          </a:p>
          <a:p>
            <a:pPr marL="0" indent="0">
              <a:buNone/>
            </a:pPr>
            <a:r>
              <a:rPr lang="ru-RU" sz="1600" dirty="0" smtClean="0">
                <a:latin typeface="sans-serif"/>
              </a:rPr>
              <a:t>У </a:t>
            </a:r>
            <a:r>
              <a:rPr lang="ru-RU" sz="1600" dirty="0" err="1">
                <a:latin typeface="sans-serif"/>
              </a:rPr>
              <a:t>виданні</a:t>
            </a:r>
            <a:r>
              <a:rPr lang="ru-RU" sz="1600" dirty="0">
                <a:latin typeface="sans-serif"/>
              </a:rPr>
              <a:t> </a:t>
            </a:r>
            <a:r>
              <a:rPr lang="ru-RU" sz="1600" dirty="0" err="1">
                <a:latin typeface="sans-serif"/>
              </a:rPr>
              <a:t>Червоної</a:t>
            </a:r>
            <a:r>
              <a:rPr lang="ru-RU" sz="1600" dirty="0">
                <a:latin typeface="sans-serif"/>
              </a:rPr>
              <a:t> книги для </a:t>
            </a:r>
            <a:r>
              <a:rPr lang="ru-RU" sz="1600" dirty="0" err="1">
                <a:latin typeface="sans-serif"/>
              </a:rPr>
              <a:t>видів</a:t>
            </a:r>
            <a:r>
              <a:rPr lang="ru-RU" sz="1600" dirty="0">
                <a:latin typeface="sans-serif"/>
              </a:rPr>
              <a:t> </a:t>
            </a:r>
            <a:r>
              <a:rPr lang="ru-RU" sz="1600" dirty="0" err="1">
                <a:latin typeface="sans-serif"/>
              </a:rPr>
              <a:t>застосовано</a:t>
            </a:r>
            <a:r>
              <a:rPr lang="ru-RU" sz="1600" dirty="0">
                <a:latin typeface="sans-serif"/>
              </a:rPr>
              <a:t> </a:t>
            </a:r>
            <a:r>
              <a:rPr lang="ru-RU" sz="1600" dirty="0" err="1">
                <a:latin typeface="sans-serif"/>
              </a:rPr>
              <a:t>наступні</a:t>
            </a:r>
            <a:r>
              <a:rPr lang="ru-RU" sz="1600" dirty="0">
                <a:latin typeface="sans-serif"/>
              </a:rPr>
              <a:t> </a:t>
            </a:r>
            <a:r>
              <a:rPr lang="ru-RU" sz="1600" dirty="0" err="1">
                <a:latin typeface="sans-serif"/>
              </a:rPr>
              <a:t>критерії</a:t>
            </a:r>
            <a:r>
              <a:rPr lang="ru-RU" sz="1600" dirty="0">
                <a:latin typeface="sans-serif"/>
              </a:rPr>
              <a:t>:</a:t>
            </a:r>
            <a:endParaRPr lang="ru-RU" sz="1600" dirty="0"/>
          </a:p>
          <a:p>
            <a:pPr>
              <a:buFont typeface="Arial"/>
              <a:buChar char="•"/>
            </a:pPr>
            <a:r>
              <a:rPr lang="ru-RU" sz="1600" b="1" dirty="0" err="1">
                <a:latin typeface="sans-serif"/>
              </a:rPr>
              <a:t>Вразливий</a:t>
            </a:r>
            <a:r>
              <a:rPr lang="ru-RU" sz="1600" dirty="0">
                <a:latin typeface="sans-serif"/>
              </a:rPr>
              <a:t>;</a:t>
            </a:r>
            <a:endParaRPr lang="ru-RU" sz="1600" dirty="0"/>
          </a:p>
          <a:p>
            <a:pPr>
              <a:buFont typeface="Arial"/>
              <a:buChar char="•"/>
            </a:pPr>
            <a:r>
              <a:rPr lang="ru-RU" sz="1600" b="1" dirty="0" err="1">
                <a:latin typeface="sans-serif"/>
              </a:rPr>
              <a:t>Зникаючий</a:t>
            </a:r>
            <a:r>
              <a:rPr lang="ru-RU" sz="1600" dirty="0">
                <a:latin typeface="sans-serif"/>
              </a:rPr>
              <a:t>;</a:t>
            </a:r>
            <a:endParaRPr lang="ru-RU" sz="1600" dirty="0"/>
          </a:p>
          <a:p>
            <a:pPr>
              <a:buFont typeface="Arial"/>
              <a:buChar char="•"/>
            </a:pPr>
            <a:r>
              <a:rPr lang="ru-RU" sz="1600" b="1" dirty="0" err="1">
                <a:latin typeface="sans-serif"/>
              </a:rPr>
              <a:t>Недостатньо</a:t>
            </a:r>
            <a:r>
              <a:rPr lang="ru-RU" sz="1600" b="1" dirty="0">
                <a:latin typeface="sans-serif"/>
              </a:rPr>
              <a:t> </a:t>
            </a:r>
            <a:r>
              <a:rPr lang="ru-RU" sz="1600" b="1" dirty="0" err="1">
                <a:latin typeface="sans-serif"/>
              </a:rPr>
              <a:t>відомий</a:t>
            </a:r>
            <a:r>
              <a:rPr lang="ru-RU" sz="1600" dirty="0">
                <a:latin typeface="sans-serif"/>
              </a:rPr>
              <a:t>;</a:t>
            </a:r>
            <a:endParaRPr lang="ru-RU" sz="1600" dirty="0"/>
          </a:p>
          <a:p>
            <a:pPr>
              <a:buFont typeface="Arial"/>
              <a:buChar char="•"/>
            </a:pPr>
            <a:r>
              <a:rPr lang="ru-RU" sz="1600" b="1" dirty="0" err="1">
                <a:latin typeface="sans-serif"/>
              </a:rPr>
              <a:t>Неоцінений</a:t>
            </a:r>
            <a:r>
              <a:rPr lang="ru-RU" sz="1600" dirty="0">
                <a:latin typeface="sans-serif"/>
              </a:rPr>
              <a:t>;</a:t>
            </a:r>
            <a:endParaRPr lang="ru-RU" sz="1600" dirty="0"/>
          </a:p>
          <a:p>
            <a:pPr>
              <a:buFont typeface="Arial"/>
              <a:buChar char="•"/>
            </a:pPr>
            <a:r>
              <a:rPr lang="ru-RU" sz="1600" b="1" dirty="0" err="1">
                <a:latin typeface="sans-serif"/>
              </a:rPr>
              <a:t>Рідкісний</a:t>
            </a:r>
            <a:r>
              <a:rPr lang="ru-RU" sz="1600" dirty="0">
                <a:latin typeface="sans-serif"/>
              </a:rPr>
              <a:t>.</a:t>
            </a:r>
            <a:endParaRPr lang="ru-RU" sz="1600" dirty="0"/>
          </a:p>
          <a:p>
            <a:pPr marL="0" indent="0">
              <a:buNone/>
            </a:pPr>
            <a:endParaRPr lang="uk-UA" dirty="0" smtClean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0188624" y="-99392"/>
            <a:ext cx="8229600" cy="1252728"/>
          </a:xfrm>
        </p:spPr>
        <p:txBody>
          <a:bodyPr/>
          <a:lstStyle/>
          <a:p>
            <a:endParaRPr lang="ru-RU"/>
          </a:p>
        </p:txBody>
      </p:sp>
      <p:pic>
        <p:nvPicPr>
          <p:cNvPr id="3074" name="Picture 2" descr="C:\Users\Sasha\Desktop\86_P_126511929054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15426"/>
            <a:ext cx="4392488" cy="4509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Sasha\Desktop\13464-1u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276" y="836712"/>
            <a:ext cx="3888432" cy="32403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8343151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0" y="0"/>
            <a:ext cx="9143999" cy="6858000"/>
          </a:xfrm>
        </p:spPr>
        <p:txBody>
          <a:bodyPr>
            <a:normAutofit/>
          </a:bodyPr>
          <a:lstStyle/>
          <a:p>
            <a:endParaRPr lang="uk-UA" sz="1600" b="1" dirty="0">
              <a:latin typeface="sans-serif"/>
            </a:endParaRPr>
          </a:p>
          <a:p>
            <a:endParaRPr lang="uk-UA" sz="1600" b="1" dirty="0" smtClean="0">
              <a:latin typeface="sans-serif"/>
            </a:endParaRPr>
          </a:p>
          <a:p>
            <a:endParaRPr lang="uk-UA" sz="1600" b="1" dirty="0">
              <a:latin typeface="sans-serif"/>
            </a:endParaRPr>
          </a:p>
          <a:p>
            <a:endParaRPr lang="uk-UA" sz="1600" b="1" dirty="0" smtClean="0">
              <a:latin typeface="sans-serif"/>
            </a:endParaRPr>
          </a:p>
          <a:p>
            <a:endParaRPr lang="uk-UA" sz="1600" b="1" dirty="0">
              <a:latin typeface="sans-serif"/>
            </a:endParaRPr>
          </a:p>
          <a:p>
            <a:endParaRPr lang="ru-RU" sz="1600" b="1" dirty="0" smtClean="0">
              <a:latin typeface="sans-serif"/>
            </a:endParaRPr>
          </a:p>
          <a:p>
            <a:pPr marL="0" indent="0">
              <a:buNone/>
            </a:pPr>
            <a:r>
              <a:rPr lang="ru-RU" sz="1600" b="1" dirty="0" smtClean="0">
                <a:latin typeface="sans-serif"/>
              </a:rPr>
              <a:t>   </a:t>
            </a:r>
          </a:p>
          <a:p>
            <a:pPr marL="0" indent="0">
              <a:buNone/>
            </a:pPr>
            <a:r>
              <a:rPr lang="ru-RU" sz="1600" b="1" dirty="0" smtClean="0">
                <a:latin typeface="sans-serif"/>
              </a:rPr>
              <a:t>Том </a:t>
            </a:r>
            <a:r>
              <a:rPr lang="ru-RU" sz="1600" b="1" dirty="0">
                <a:latin typeface="sans-serif"/>
              </a:rPr>
              <a:t>«</a:t>
            </a:r>
            <a:r>
              <a:rPr lang="ru-RU" sz="1600" b="1" dirty="0" err="1">
                <a:latin typeface="sans-serif"/>
              </a:rPr>
              <a:t>Тваринний</a:t>
            </a:r>
            <a:r>
              <a:rPr lang="ru-RU" sz="1600" b="1" dirty="0">
                <a:latin typeface="sans-serif"/>
              </a:rPr>
              <a:t> </a:t>
            </a:r>
            <a:r>
              <a:rPr lang="ru-RU" sz="1600" b="1" dirty="0" err="1">
                <a:latin typeface="sans-serif"/>
              </a:rPr>
              <a:t>світ</a:t>
            </a:r>
            <a:r>
              <a:rPr lang="ru-RU" sz="1600" b="1" dirty="0">
                <a:latin typeface="sans-serif"/>
              </a:rPr>
              <a:t>» </a:t>
            </a:r>
            <a:r>
              <a:rPr lang="ru-RU" sz="1600" b="1" dirty="0" err="1">
                <a:latin typeface="sans-serif"/>
              </a:rPr>
              <a:t>складається</a:t>
            </a:r>
            <a:r>
              <a:rPr lang="ru-RU" sz="1600" b="1" dirty="0">
                <a:latin typeface="sans-serif"/>
              </a:rPr>
              <a:t> з </a:t>
            </a:r>
            <a:r>
              <a:rPr lang="ru-RU" sz="1600" b="1" dirty="0" err="1">
                <a:latin typeface="sans-serif"/>
              </a:rPr>
              <a:t>наступних</a:t>
            </a:r>
            <a:r>
              <a:rPr lang="ru-RU" sz="1600" b="1" dirty="0">
                <a:latin typeface="sans-serif"/>
              </a:rPr>
              <a:t> </a:t>
            </a:r>
            <a:r>
              <a:rPr lang="ru-RU" sz="1600" b="1" dirty="0" err="1">
                <a:latin typeface="sans-serif"/>
              </a:rPr>
              <a:t>розділів</a:t>
            </a:r>
            <a:r>
              <a:rPr lang="ru-RU" sz="1600" b="1" dirty="0">
                <a:latin typeface="sans-serif"/>
              </a:rPr>
              <a:t>:</a:t>
            </a:r>
            <a:endParaRPr lang="ru-RU" sz="1600" dirty="0"/>
          </a:p>
          <a:p>
            <a:pPr>
              <a:buFont typeface="Arial"/>
              <a:buChar char="•"/>
            </a:pPr>
            <a:r>
              <a:rPr lang="ru-RU" sz="1600" dirty="0" err="1">
                <a:solidFill>
                  <a:srgbClr val="000080"/>
                </a:solidFill>
                <a:latin typeface="sans-serif"/>
                <a:hlinkClick r:id="rId2"/>
              </a:rPr>
              <a:t>Гідроїдні</a:t>
            </a:r>
            <a:r>
              <a:rPr lang="ru-RU" sz="1600" dirty="0">
                <a:solidFill>
                  <a:srgbClr val="000080"/>
                </a:solidFill>
                <a:latin typeface="sans-serif"/>
                <a:hlinkClick r:id="rId2"/>
              </a:rPr>
              <a:t> </a:t>
            </a:r>
            <a:r>
              <a:rPr lang="ru-RU" sz="1600" dirty="0" err="1">
                <a:solidFill>
                  <a:srgbClr val="000080"/>
                </a:solidFill>
                <a:latin typeface="sans-serif"/>
                <a:hlinkClick r:id="rId2"/>
              </a:rPr>
              <a:t>поліпи</a:t>
            </a:r>
            <a:r>
              <a:rPr lang="ru-RU" sz="1600" dirty="0">
                <a:latin typeface="sans-serif"/>
              </a:rPr>
              <a:t>;</a:t>
            </a:r>
            <a:endParaRPr lang="ru-RU" sz="1600" dirty="0"/>
          </a:p>
          <a:p>
            <a:pPr>
              <a:buFont typeface="Arial"/>
              <a:buChar char="•"/>
            </a:pPr>
            <a:r>
              <a:rPr lang="ru-RU" sz="1600" dirty="0" err="1">
                <a:solidFill>
                  <a:srgbClr val="000080"/>
                </a:solidFill>
                <a:latin typeface="sans-serif"/>
                <a:hlinkClick r:id="rId3"/>
              </a:rPr>
              <a:t>Круглі</a:t>
            </a:r>
            <a:r>
              <a:rPr lang="ru-RU" sz="1600" dirty="0">
                <a:solidFill>
                  <a:srgbClr val="000080"/>
                </a:solidFill>
                <a:latin typeface="sans-serif"/>
                <a:hlinkClick r:id="rId3"/>
              </a:rPr>
              <a:t> черви</a:t>
            </a:r>
            <a:r>
              <a:rPr lang="ru-RU" sz="1600" dirty="0">
                <a:latin typeface="sans-serif"/>
              </a:rPr>
              <a:t>;</a:t>
            </a:r>
            <a:endParaRPr lang="ru-RU" sz="1600" dirty="0"/>
          </a:p>
          <a:p>
            <a:pPr>
              <a:buFont typeface="Arial"/>
              <a:buChar char="•"/>
            </a:pPr>
            <a:r>
              <a:rPr lang="ru-RU" sz="1600" dirty="0" err="1">
                <a:solidFill>
                  <a:srgbClr val="000080"/>
                </a:solidFill>
                <a:latin typeface="sans-serif"/>
                <a:hlinkClick r:id="rId4"/>
              </a:rPr>
              <a:t>Кільчасті</a:t>
            </a:r>
            <a:r>
              <a:rPr lang="ru-RU" sz="1600" dirty="0">
                <a:solidFill>
                  <a:srgbClr val="000080"/>
                </a:solidFill>
                <a:latin typeface="sans-serif"/>
                <a:hlinkClick r:id="rId4"/>
              </a:rPr>
              <a:t> черви</a:t>
            </a:r>
            <a:r>
              <a:rPr lang="ru-RU" sz="1600" dirty="0">
                <a:latin typeface="sans-serif"/>
              </a:rPr>
              <a:t>;</a:t>
            </a:r>
            <a:endParaRPr lang="ru-RU" sz="1600" dirty="0"/>
          </a:p>
          <a:p>
            <a:pPr>
              <a:buFont typeface="Arial"/>
              <a:buChar char="•"/>
            </a:pPr>
            <a:r>
              <a:rPr lang="ru-RU" sz="1600" dirty="0" err="1">
                <a:solidFill>
                  <a:srgbClr val="000080"/>
                </a:solidFill>
                <a:latin typeface="sans-serif"/>
                <a:hlinkClick r:id="rId5"/>
              </a:rPr>
              <a:t>Ракоподібні</a:t>
            </a:r>
            <a:r>
              <a:rPr lang="ru-RU" sz="1600" dirty="0">
                <a:latin typeface="sans-serif"/>
              </a:rPr>
              <a:t>;</a:t>
            </a:r>
            <a:endParaRPr lang="ru-RU" sz="1600" dirty="0"/>
          </a:p>
          <a:p>
            <a:pPr>
              <a:buFont typeface="Arial"/>
              <a:buChar char="•"/>
            </a:pPr>
            <a:r>
              <a:rPr lang="ru-RU" sz="1600" dirty="0" err="1">
                <a:solidFill>
                  <a:srgbClr val="000080"/>
                </a:solidFill>
                <a:latin typeface="sans-serif"/>
                <a:hlinkClick r:id="rId6"/>
              </a:rPr>
              <a:t>Павукоподібні</a:t>
            </a:r>
            <a:r>
              <a:rPr lang="ru-RU" sz="1600" dirty="0">
                <a:latin typeface="sans-serif"/>
              </a:rPr>
              <a:t>;</a:t>
            </a:r>
            <a:endParaRPr lang="ru-RU" sz="1600" dirty="0"/>
          </a:p>
          <a:p>
            <a:pPr>
              <a:buFont typeface="Arial"/>
              <a:buChar char="•"/>
            </a:pPr>
            <a:r>
              <a:rPr lang="ru-RU" sz="1600" dirty="0" err="1">
                <a:solidFill>
                  <a:srgbClr val="000080"/>
                </a:solidFill>
                <a:latin typeface="sans-serif"/>
                <a:hlinkClick r:id="rId7"/>
              </a:rPr>
              <a:t>Багатоніжки</a:t>
            </a:r>
            <a:r>
              <a:rPr lang="ru-RU" sz="1600" dirty="0">
                <a:latin typeface="sans-serif"/>
              </a:rPr>
              <a:t>;</a:t>
            </a:r>
            <a:endParaRPr lang="ru-RU" sz="1600" dirty="0"/>
          </a:p>
          <a:p>
            <a:pPr>
              <a:buFont typeface="Arial"/>
              <a:buChar char="•"/>
            </a:pPr>
            <a:r>
              <a:rPr lang="ru-RU" sz="1600" dirty="0" err="1">
                <a:solidFill>
                  <a:srgbClr val="000080"/>
                </a:solidFill>
                <a:latin typeface="sans-serif"/>
                <a:hlinkClick r:id="rId8"/>
              </a:rPr>
              <a:t>Ногохвістки</a:t>
            </a:r>
            <a:r>
              <a:rPr lang="ru-RU" sz="1600" dirty="0">
                <a:latin typeface="sans-serif"/>
              </a:rPr>
              <a:t>;</a:t>
            </a:r>
            <a:endParaRPr lang="ru-RU" sz="1600" dirty="0"/>
          </a:p>
          <a:p>
            <a:pPr>
              <a:buFont typeface="Arial"/>
              <a:buChar char="•"/>
            </a:pPr>
            <a:r>
              <a:rPr lang="ru-RU" sz="1600" dirty="0" err="1">
                <a:solidFill>
                  <a:srgbClr val="000080"/>
                </a:solidFill>
                <a:latin typeface="sans-serif"/>
                <a:hlinkClick r:id="rId9"/>
              </a:rPr>
              <a:t>Комахи</a:t>
            </a:r>
            <a:r>
              <a:rPr lang="ru-RU" sz="1600" dirty="0">
                <a:latin typeface="sans-serif"/>
              </a:rPr>
              <a:t>;</a:t>
            </a:r>
            <a:endParaRPr lang="ru-RU" sz="1600" dirty="0"/>
          </a:p>
          <a:p>
            <a:pPr>
              <a:buFont typeface="Arial"/>
              <a:buChar char="•"/>
            </a:pPr>
            <a:r>
              <a:rPr lang="ru-RU" sz="1600" dirty="0" err="1">
                <a:solidFill>
                  <a:srgbClr val="000080"/>
                </a:solidFill>
                <a:latin typeface="sans-serif"/>
                <a:hlinkClick r:id="rId10"/>
              </a:rPr>
              <a:t>Молюски</a:t>
            </a:r>
            <a:r>
              <a:rPr lang="ru-RU" sz="1600" dirty="0">
                <a:latin typeface="sans-serif"/>
              </a:rPr>
              <a:t>;</a:t>
            </a:r>
            <a:endParaRPr lang="ru-RU" sz="1600" dirty="0"/>
          </a:p>
          <a:p>
            <a:pPr>
              <a:buFont typeface="Arial"/>
              <a:buChar char="•"/>
            </a:pPr>
            <a:r>
              <a:rPr lang="ru-RU" sz="1600" dirty="0" err="1">
                <a:solidFill>
                  <a:srgbClr val="000080"/>
                </a:solidFill>
                <a:latin typeface="sans-serif"/>
                <a:hlinkClick r:id="rId11"/>
              </a:rPr>
              <a:t>Круглороті</a:t>
            </a:r>
            <a:r>
              <a:rPr lang="ru-RU" sz="1600" dirty="0">
                <a:latin typeface="sans-serif"/>
              </a:rPr>
              <a:t>;</a:t>
            </a:r>
            <a:endParaRPr lang="ru-RU" sz="1600" dirty="0"/>
          </a:p>
          <a:p>
            <a:pPr>
              <a:buFont typeface="Arial"/>
              <a:buChar char="•"/>
            </a:pPr>
            <a:r>
              <a:rPr lang="ru-RU" sz="1600" dirty="0" err="1">
                <a:solidFill>
                  <a:srgbClr val="000080"/>
                </a:solidFill>
                <a:latin typeface="sans-serif"/>
                <a:hlinkClick r:id="rId12"/>
              </a:rPr>
              <a:t>Риби</a:t>
            </a:r>
            <a:r>
              <a:rPr lang="ru-RU" sz="1600" dirty="0">
                <a:latin typeface="sans-serif"/>
              </a:rPr>
              <a:t>;</a:t>
            </a:r>
            <a:endParaRPr lang="ru-RU" sz="1600" dirty="0"/>
          </a:p>
          <a:p>
            <a:pPr>
              <a:buFont typeface="Arial"/>
              <a:buChar char="•"/>
            </a:pPr>
            <a:r>
              <a:rPr lang="ru-RU" sz="1600" dirty="0" err="1">
                <a:solidFill>
                  <a:srgbClr val="000080"/>
                </a:solidFill>
                <a:latin typeface="sans-serif"/>
                <a:hlinkClick r:id="rId13"/>
              </a:rPr>
              <a:t>Земноводні</a:t>
            </a:r>
            <a:r>
              <a:rPr lang="ru-RU" sz="1600" dirty="0">
                <a:latin typeface="sans-serif"/>
              </a:rPr>
              <a:t>;</a:t>
            </a:r>
            <a:endParaRPr lang="ru-RU" sz="1600" dirty="0"/>
          </a:p>
          <a:p>
            <a:pPr>
              <a:buFont typeface="Arial"/>
              <a:buChar char="•"/>
            </a:pPr>
            <a:r>
              <a:rPr lang="ru-RU" sz="1600" dirty="0" err="1">
                <a:solidFill>
                  <a:srgbClr val="000080"/>
                </a:solidFill>
                <a:latin typeface="sans-serif"/>
                <a:hlinkClick r:id="rId14"/>
              </a:rPr>
              <a:t>Плазуни</a:t>
            </a:r>
            <a:r>
              <a:rPr lang="ru-RU" sz="1600" dirty="0">
                <a:latin typeface="sans-serif"/>
              </a:rPr>
              <a:t>;</a:t>
            </a:r>
            <a:endParaRPr lang="ru-RU" sz="1600" dirty="0"/>
          </a:p>
          <a:p>
            <a:pPr>
              <a:buFont typeface="Arial"/>
              <a:buChar char="•"/>
            </a:pPr>
            <a:r>
              <a:rPr lang="ru-RU" sz="1600" dirty="0">
                <a:solidFill>
                  <a:srgbClr val="000080"/>
                </a:solidFill>
                <a:latin typeface="sans-serif"/>
                <a:hlinkClick r:id="rId15"/>
              </a:rPr>
              <a:t>Птахи</a:t>
            </a:r>
            <a:r>
              <a:rPr lang="ru-RU" sz="1600" dirty="0">
                <a:latin typeface="sans-serif"/>
              </a:rPr>
              <a:t>;</a:t>
            </a:r>
            <a:endParaRPr lang="ru-RU" sz="1600" dirty="0"/>
          </a:p>
          <a:p>
            <a:pPr>
              <a:buFont typeface="Arial"/>
              <a:buChar char="•"/>
            </a:pPr>
            <a:r>
              <a:rPr lang="ru-RU" sz="1600" u="sng" dirty="0" err="1">
                <a:solidFill>
                  <a:srgbClr val="000080"/>
                </a:solidFill>
                <a:latin typeface="sans-serif"/>
                <a:hlinkClick r:id="rId16"/>
              </a:rPr>
              <a:t>Ссавці</a:t>
            </a:r>
            <a:r>
              <a:rPr lang="ru-RU" sz="1600" dirty="0">
                <a:latin typeface="sans-serif"/>
              </a:rPr>
              <a:t>.</a:t>
            </a:r>
            <a:endParaRPr lang="ru-RU" sz="1600" dirty="0"/>
          </a:p>
          <a:p>
            <a:pPr marL="0" indent="0">
              <a:buNone/>
            </a:pP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9972600" y="-99392"/>
            <a:ext cx="8229600" cy="1252728"/>
          </a:xfrm>
        </p:spPr>
        <p:txBody>
          <a:bodyPr/>
          <a:lstStyle/>
          <a:p>
            <a:endParaRPr lang="ru-RU"/>
          </a:p>
        </p:txBody>
      </p:sp>
      <p:pic>
        <p:nvPicPr>
          <p:cNvPr id="4098" name="Picture 2" descr="C:\Users\Sasha\Desktop\dykij_kit.jpg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1"/>
            <a:ext cx="3131840" cy="203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Sasha\Desktop\zha.jpg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776" y="101539"/>
            <a:ext cx="3312368" cy="19168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C:\Users\Sasha\Desktop\8705e966.jpg"/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2521563"/>
            <a:ext cx="6381750" cy="3981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7435933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0" y="0"/>
            <a:ext cx="9143999" cy="6858000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uk-UA" sz="1600" b="1" dirty="0">
              <a:latin typeface="sans-serif"/>
            </a:endParaRPr>
          </a:p>
          <a:p>
            <a:pPr marL="0" indent="0">
              <a:buNone/>
            </a:pPr>
            <a:endParaRPr lang="uk-UA" sz="1600" b="1" dirty="0" smtClean="0">
              <a:latin typeface="sans-serif"/>
            </a:endParaRPr>
          </a:p>
          <a:p>
            <a:pPr marL="0" indent="0">
              <a:buNone/>
            </a:pPr>
            <a:endParaRPr lang="uk-UA" sz="1600" b="1" dirty="0">
              <a:latin typeface="sans-serif"/>
            </a:endParaRPr>
          </a:p>
          <a:p>
            <a:pPr marL="0" indent="0">
              <a:buNone/>
            </a:pPr>
            <a:endParaRPr lang="uk-UA" sz="1600" b="1" dirty="0" smtClean="0">
              <a:latin typeface="sans-serif"/>
            </a:endParaRPr>
          </a:p>
          <a:p>
            <a:pPr marL="0" indent="0">
              <a:buNone/>
            </a:pPr>
            <a:endParaRPr lang="uk-UA" sz="1600" b="1" dirty="0">
              <a:latin typeface="sans-serif"/>
            </a:endParaRPr>
          </a:p>
          <a:p>
            <a:pPr marL="0" indent="0">
              <a:buNone/>
            </a:pPr>
            <a:endParaRPr lang="uk-UA" sz="1600" b="1" dirty="0" smtClean="0">
              <a:latin typeface="sans-serif"/>
            </a:endParaRPr>
          </a:p>
          <a:p>
            <a:pPr marL="0" indent="0">
              <a:buNone/>
            </a:pPr>
            <a:endParaRPr lang="uk-UA" sz="1600" b="1" dirty="0">
              <a:latin typeface="sans-serif"/>
            </a:endParaRPr>
          </a:p>
          <a:p>
            <a:pPr marL="0" indent="0">
              <a:buNone/>
            </a:pPr>
            <a:endParaRPr lang="uk-UA" sz="1600" b="1" dirty="0">
              <a:latin typeface="sans-serif"/>
            </a:endParaRPr>
          </a:p>
          <a:p>
            <a:pPr marL="0" indent="0">
              <a:buNone/>
            </a:pPr>
            <a:endParaRPr lang="uk-UA" sz="1600" b="1" dirty="0" smtClean="0">
              <a:latin typeface="sans-serif"/>
            </a:endParaRPr>
          </a:p>
          <a:p>
            <a:pPr marL="0" indent="0">
              <a:buNone/>
            </a:pPr>
            <a:endParaRPr lang="ru-RU" sz="1600" b="1" dirty="0" smtClean="0">
              <a:latin typeface="sans-serif"/>
            </a:endParaRPr>
          </a:p>
          <a:p>
            <a:pPr marL="0" indent="0">
              <a:buNone/>
            </a:pPr>
            <a:endParaRPr lang="ru-RU" sz="1600" b="1" dirty="0">
              <a:latin typeface="sans-serif"/>
            </a:endParaRPr>
          </a:p>
          <a:p>
            <a:pPr marL="0" indent="0">
              <a:buNone/>
            </a:pPr>
            <a:endParaRPr lang="ru-RU" sz="1600" b="1" dirty="0" smtClean="0">
              <a:latin typeface="sans-serif"/>
            </a:endParaRPr>
          </a:p>
          <a:p>
            <a:pPr marL="0" indent="0">
              <a:buNone/>
            </a:pPr>
            <a:endParaRPr lang="ru-RU" sz="1600" b="1" dirty="0">
              <a:latin typeface="sans-serif"/>
            </a:endParaRPr>
          </a:p>
          <a:p>
            <a:pPr marL="0" indent="0">
              <a:buNone/>
            </a:pPr>
            <a:endParaRPr lang="ru-RU" sz="1600" b="1" dirty="0" smtClean="0">
              <a:latin typeface="sans-serif"/>
            </a:endParaRPr>
          </a:p>
          <a:p>
            <a:pPr marL="0" indent="0">
              <a:buNone/>
            </a:pPr>
            <a:endParaRPr lang="ru-RU" sz="1600" b="1" dirty="0">
              <a:latin typeface="sans-serif"/>
            </a:endParaRPr>
          </a:p>
          <a:p>
            <a:pPr marL="0" indent="0">
              <a:buNone/>
            </a:pPr>
            <a:endParaRPr lang="ru-RU" sz="1600" b="1" dirty="0" smtClean="0">
              <a:latin typeface="sans-serif"/>
            </a:endParaRPr>
          </a:p>
          <a:p>
            <a:pPr marL="0" indent="0">
              <a:buNone/>
            </a:pPr>
            <a:endParaRPr lang="ru-RU" sz="1600" b="1" dirty="0">
              <a:latin typeface="sans-serif"/>
            </a:endParaRPr>
          </a:p>
          <a:p>
            <a:pPr marL="0" indent="0">
              <a:buNone/>
            </a:pPr>
            <a:r>
              <a:rPr lang="ru-RU" sz="16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sans-serif"/>
              </a:rPr>
              <a:t>Том </a:t>
            </a:r>
            <a:r>
              <a:rPr lang="ru-RU" sz="1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sans-serif"/>
              </a:rPr>
              <a:t>«</a:t>
            </a:r>
            <a:r>
              <a:rPr lang="ru-RU" sz="16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sans-serif"/>
              </a:rPr>
              <a:t>Рослинний</a:t>
            </a:r>
            <a:r>
              <a:rPr lang="ru-RU" sz="1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sans-serif"/>
              </a:rPr>
              <a:t> </a:t>
            </a:r>
            <a:r>
              <a:rPr lang="ru-RU" sz="16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sans-serif"/>
              </a:rPr>
              <a:t>світ</a:t>
            </a:r>
            <a:r>
              <a:rPr lang="ru-RU" sz="1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sans-serif"/>
              </a:rPr>
              <a:t>» </a:t>
            </a:r>
            <a:r>
              <a:rPr lang="ru-RU" sz="16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sans-serif"/>
              </a:rPr>
              <a:t>складається</a:t>
            </a:r>
            <a:r>
              <a:rPr lang="ru-RU" sz="1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sans-serif"/>
              </a:rPr>
              <a:t> з </a:t>
            </a:r>
            <a:r>
              <a:rPr lang="ru-RU" sz="16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sans-serif"/>
              </a:rPr>
              <a:t>наступних</a:t>
            </a:r>
            <a:r>
              <a:rPr lang="ru-RU" sz="1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sans-serif"/>
              </a:rPr>
              <a:t> </a:t>
            </a:r>
            <a:r>
              <a:rPr lang="ru-RU" sz="16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sans-serif"/>
              </a:rPr>
              <a:t>розділів</a:t>
            </a:r>
            <a:r>
              <a:rPr lang="ru-RU" sz="1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sans-serif"/>
              </a:rPr>
              <a:t>:</a:t>
            </a:r>
            <a:endParaRPr lang="ru-RU" sz="1600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>
              <a:buFont typeface="Arial"/>
              <a:buChar char="•"/>
            </a:pPr>
            <a:r>
              <a:rPr lang="ru-RU" sz="16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sans-serif"/>
                <a:hlinkClick r:id="rId2"/>
              </a:rPr>
              <a:t>Судинні</a:t>
            </a:r>
            <a:r>
              <a:rPr lang="ru-RU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sans-serif"/>
                <a:hlinkClick r:id="rId2"/>
              </a:rPr>
              <a:t> </a:t>
            </a:r>
            <a:r>
              <a:rPr lang="ru-RU" sz="16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sans-serif"/>
                <a:hlinkClick r:id="rId2"/>
              </a:rPr>
              <a:t>рослини</a:t>
            </a:r>
            <a:r>
              <a:rPr lang="ru-RU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sans-serif"/>
              </a:rPr>
              <a:t>;</a:t>
            </a:r>
            <a:endParaRPr lang="ru-RU" sz="1600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>
              <a:buFont typeface="Arial"/>
              <a:buChar char="•"/>
            </a:pPr>
            <a:r>
              <a:rPr lang="ru-RU" sz="16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sans-serif"/>
                <a:hlinkClick r:id="rId3"/>
              </a:rPr>
              <a:t>Водорості</a:t>
            </a:r>
            <a:r>
              <a:rPr lang="ru-RU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sans-serif"/>
              </a:rPr>
              <a:t>;</a:t>
            </a:r>
            <a:endParaRPr lang="ru-RU" sz="1600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>
              <a:buFont typeface="Arial"/>
              <a:buChar char="•"/>
            </a:pPr>
            <a:r>
              <a:rPr lang="ru-RU" sz="16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sans-serif"/>
                <a:hlinkClick r:id="rId4"/>
              </a:rPr>
              <a:t>Мохоподібні</a:t>
            </a:r>
            <a:r>
              <a:rPr lang="ru-RU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sans-serif"/>
              </a:rPr>
              <a:t>;</a:t>
            </a:r>
            <a:endParaRPr lang="ru-RU" sz="1600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>
              <a:buFont typeface="Arial"/>
              <a:buChar char="•"/>
            </a:pPr>
            <a:r>
              <a:rPr lang="ru-RU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sans-serif"/>
                <a:hlinkClick r:id="rId5"/>
              </a:rPr>
              <a:t>Лишайники</a:t>
            </a:r>
            <a:r>
              <a:rPr lang="ru-RU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sans-serif"/>
              </a:rPr>
              <a:t>;</a:t>
            </a:r>
            <a:endParaRPr lang="ru-RU" sz="1600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>
              <a:buFont typeface="Arial"/>
              <a:buChar char="•"/>
            </a:pPr>
            <a:r>
              <a:rPr lang="ru-RU" sz="16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sans-serif"/>
                <a:hlinkClick r:id="rId6"/>
              </a:rPr>
              <a:t>Гриби</a:t>
            </a:r>
            <a:r>
              <a:rPr lang="ru-RU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sans-serif"/>
              </a:rPr>
              <a:t>.</a:t>
            </a:r>
            <a:endParaRPr lang="ru-RU" sz="1600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marL="0" indent="0">
              <a:buNone/>
            </a:pP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9900592" y="332656"/>
            <a:ext cx="8229600" cy="1252728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5122" name="Picture 2" descr="C:\Users\Sasha\Desktop\Monarda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4620650" cy="26129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C:\Users\Sasha\Desktop\url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0650" y="14371"/>
            <a:ext cx="4523350" cy="25985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C:\Users\Sasha\Desktop\Muscari-neglectum-http_www_biolib_cz.jp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612901"/>
            <a:ext cx="4067944" cy="2184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5" name="Picture 5" descr="C:\Users\Sasha\Desktop\18986_214.jp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944" y="2612901"/>
            <a:ext cx="5076056" cy="2400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466937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24443" y="-9635"/>
            <a:ext cx="9119557" cy="6890455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uk-UA" sz="1400" dirty="0" smtClean="0"/>
              <a:t>  </a:t>
            </a:r>
          </a:p>
          <a:p>
            <a:pPr marL="0" indent="0">
              <a:buNone/>
            </a:pPr>
            <a:endParaRPr lang="uk-UA" sz="1400" dirty="0"/>
          </a:p>
          <a:p>
            <a:pPr marL="0" indent="0">
              <a:buNone/>
            </a:pPr>
            <a:endParaRPr lang="uk-UA" sz="1400" dirty="0" smtClean="0"/>
          </a:p>
          <a:p>
            <a:pPr marL="0" indent="0">
              <a:buNone/>
            </a:pPr>
            <a:endParaRPr lang="uk-UA" sz="1400" dirty="0"/>
          </a:p>
          <a:p>
            <a:pPr marL="0" indent="0">
              <a:buNone/>
            </a:pPr>
            <a:endParaRPr lang="uk-UA" sz="1400" dirty="0" smtClean="0"/>
          </a:p>
          <a:p>
            <a:pPr marL="0" indent="0">
              <a:buNone/>
            </a:pPr>
            <a:endParaRPr lang="uk-UA" sz="1400" dirty="0"/>
          </a:p>
          <a:p>
            <a:pPr marL="0" indent="0">
              <a:buNone/>
            </a:pPr>
            <a:endParaRPr lang="uk-UA" sz="1400" dirty="0" smtClean="0"/>
          </a:p>
          <a:p>
            <a:pPr marL="0" indent="0">
              <a:buNone/>
            </a:pPr>
            <a:endParaRPr lang="uk-UA" sz="1400" dirty="0"/>
          </a:p>
          <a:p>
            <a:pPr marL="0" indent="0">
              <a:buNone/>
            </a:pPr>
            <a:endParaRPr lang="uk-UA" sz="1400" dirty="0" smtClean="0"/>
          </a:p>
          <a:p>
            <a:pPr marL="0" indent="0">
              <a:buNone/>
            </a:pPr>
            <a:endParaRPr lang="uk-UA" sz="1400" dirty="0"/>
          </a:p>
          <a:p>
            <a:pPr marL="0" indent="0">
              <a:buNone/>
            </a:pPr>
            <a:endParaRPr lang="uk-UA" sz="1400" dirty="0" smtClean="0"/>
          </a:p>
          <a:p>
            <a:pPr marL="0" indent="0">
              <a:buNone/>
            </a:pPr>
            <a:endParaRPr lang="uk-UA" sz="1400" dirty="0"/>
          </a:p>
          <a:p>
            <a:pPr marL="0" indent="0">
              <a:buNone/>
            </a:pPr>
            <a:r>
              <a:rPr lang="uk-UA" sz="1400" dirty="0" smtClean="0"/>
              <a:t>  </a:t>
            </a:r>
            <a:r>
              <a:rPr lang="ru-RU" sz="14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sans-serif"/>
              </a:rPr>
              <a:t>Видра</a:t>
            </a:r>
            <a:r>
              <a:rPr lang="ru-RU" sz="1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sans-serif"/>
              </a:rPr>
              <a:t> </a:t>
            </a:r>
            <a:r>
              <a:rPr lang="ru-RU" sz="14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sans-serif"/>
              </a:rPr>
              <a:t>річкова</a:t>
            </a:r>
            <a:r>
              <a:rPr lang="ru-RU" sz="1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sans-serif"/>
              </a:rPr>
              <a:t> (</a:t>
            </a:r>
            <a:r>
              <a:rPr lang="ru-RU" sz="14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sans-serif"/>
              </a:rPr>
              <a:t>європейська</a:t>
            </a:r>
            <a:r>
              <a:rPr lang="ru-RU" sz="1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sans-serif"/>
              </a:rPr>
              <a:t>)</a:t>
            </a:r>
            <a:r>
              <a:rPr lang="ru-RU" sz="1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 </a:t>
            </a:r>
            <a:r>
              <a:rPr lang="ru-RU" sz="1400" dirty="0">
                <a:solidFill>
                  <a:schemeClr val="tx1">
                    <a:lumMod val="95000"/>
                    <a:lumOff val="5000"/>
                  </a:schemeClr>
                </a:solidFill>
                <a:latin typeface="sans-serif"/>
              </a:rPr>
              <a:t>(</a:t>
            </a:r>
            <a:r>
              <a:rPr lang="en-US" sz="1400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sans-serif"/>
              </a:rPr>
              <a:t>Lutra</a:t>
            </a:r>
            <a:r>
              <a:rPr lang="en-US" sz="1400" i="1" dirty="0">
                <a:solidFill>
                  <a:schemeClr val="tx1">
                    <a:lumMod val="95000"/>
                    <a:lumOff val="5000"/>
                  </a:schemeClr>
                </a:solidFill>
                <a:latin typeface="sans-serif"/>
              </a:rPr>
              <a:t> </a:t>
            </a:r>
            <a:r>
              <a:rPr lang="en-US" sz="1400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sans-serif"/>
              </a:rPr>
              <a:t>lutra</a:t>
            </a:r>
            <a:r>
              <a:rPr lang="en-US" sz="1400" dirty="0">
                <a:solidFill>
                  <a:schemeClr val="tx1">
                    <a:lumMod val="95000"/>
                    <a:lumOff val="5000"/>
                  </a:schemeClr>
                </a:solidFill>
                <a:latin typeface="sans-serif"/>
              </a:rPr>
              <a:t>) — </a:t>
            </a:r>
            <a:r>
              <a:rPr lang="ru-RU" sz="1400" dirty="0">
                <a:solidFill>
                  <a:schemeClr val="tx1">
                    <a:lumMod val="95000"/>
                    <a:lumOff val="5000"/>
                  </a:schemeClr>
                </a:solidFill>
                <a:latin typeface="sans-serif"/>
              </a:rPr>
              <a:t>вид </a:t>
            </a:r>
            <a:r>
              <a:rPr lang="ru-RU" sz="1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sans-serif"/>
              </a:rPr>
              <a:t>видри</a:t>
            </a:r>
            <a:r>
              <a:rPr lang="ru-RU" sz="1400" dirty="0">
                <a:solidFill>
                  <a:schemeClr val="tx1">
                    <a:lumMod val="95000"/>
                    <a:lumOff val="5000"/>
                  </a:schemeClr>
                </a:solidFill>
                <a:latin typeface="sans-serif"/>
              </a:rPr>
              <a:t>, широко </a:t>
            </a:r>
            <a:r>
              <a:rPr lang="ru-RU" sz="1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sans-serif"/>
              </a:rPr>
              <a:t>поширений</a:t>
            </a:r>
            <a:r>
              <a:rPr lang="ru-RU" sz="1400" dirty="0">
                <a:solidFill>
                  <a:schemeClr val="tx1">
                    <a:lumMod val="95000"/>
                    <a:lumOff val="5000"/>
                  </a:schemeClr>
                </a:solidFill>
                <a:latin typeface="sans-serif"/>
              </a:rPr>
              <a:t> в </a:t>
            </a:r>
            <a:r>
              <a:rPr lang="ru-RU" sz="14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sans-serif"/>
              </a:rPr>
              <a:t>Європі</a:t>
            </a:r>
            <a:r>
              <a:rPr lang="ru-RU" sz="1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sans-serif"/>
              </a:rPr>
              <a:t> й</a:t>
            </a:r>
            <a:r>
              <a:rPr lang="ru-RU" sz="1400" dirty="0">
                <a:solidFill>
                  <a:schemeClr val="tx1">
                    <a:lumMod val="95000"/>
                    <a:lumOff val="5000"/>
                  </a:schemeClr>
                </a:solidFill>
                <a:latin typeface="sans-serif"/>
              </a:rPr>
              <a:t> </a:t>
            </a:r>
            <a:r>
              <a:rPr lang="ru-RU" sz="1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sans-serif"/>
              </a:rPr>
              <a:t>Азії</a:t>
            </a:r>
            <a:r>
              <a:rPr lang="ru-RU" sz="1400" dirty="0">
                <a:solidFill>
                  <a:schemeClr val="tx1">
                    <a:lumMod val="95000"/>
                    <a:lumOff val="5000"/>
                  </a:schemeClr>
                </a:solidFill>
                <a:latin typeface="sans-serif"/>
              </a:rPr>
              <a:t>.</a:t>
            </a:r>
            <a:r>
              <a:rPr lang="ru-RU" sz="1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1400" dirty="0">
                <a:solidFill>
                  <a:schemeClr val="tx1">
                    <a:lumMod val="95000"/>
                    <a:lumOff val="5000"/>
                  </a:schemeClr>
                </a:solidFill>
                <a:latin typeface="sans-serif"/>
              </a:rPr>
              <a:t>В </a:t>
            </a:r>
            <a:r>
              <a:rPr lang="ru-RU" sz="1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sans-serif"/>
              </a:rPr>
              <a:t>Україні</a:t>
            </a:r>
            <a:r>
              <a:rPr lang="ru-RU" sz="1400" dirty="0">
                <a:solidFill>
                  <a:schemeClr val="tx1">
                    <a:lumMod val="95000"/>
                    <a:lumOff val="5000"/>
                  </a:schemeClr>
                </a:solidFill>
                <a:latin typeface="sans-serif"/>
              </a:rPr>
              <a:t> </a:t>
            </a:r>
            <a:r>
              <a:rPr lang="ru-RU" sz="1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sans-serif"/>
              </a:rPr>
              <a:t>здебільшого</a:t>
            </a:r>
            <a:r>
              <a:rPr lang="ru-RU" sz="1400" dirty="0">
                <a:solidFill>
                  <a:schemeClr val="tx1">
                    <a:lumMod val="95000"/>
                    <a:lumOff val="5000"/>
                  </a:schemeClr>
                </a:solidFill>
                <a:latin typeface="sans-serif"/>
              </a:rPr>
              <a:t> водиться в </a:t>
            </a:r>
            <a:r>
              <a:rPr lang="ru-RU" sz="1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sans-serif"/>
              </a:rPr>
              <a:t>річках</a:t>
            </a:r>
            <a:r>
              <a:rPr lang="ru-RU" sz="1400" dirty="0">
                <a:solidFill>
                  <a:schemeClr val="tx1">
                    <a:lumMod val="95000"/>
                    <a:lumOff val="5000"/>
                  </a:schemeClr>
                </a:solidFill>
                <a:latin typeface="sans-serif"/>
              </a:rPr>
              <a:t> </a:t>
            </a:r>
            <a:r>
              <a:rPr lang="ru-RU" sz="1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sans-serif"/>
              </a:rPr>
              <a:t>Полісся</a:t>
            </a:r>
            <a:r>
              <a:rPr lang="ru-RU" sz="1400" dirty="0">
                <a:solidFill>
                  <a:schemeClr val="tx1">
                    <a:lumMod val="95000"/>
                    <a:lumOff val="5000"/>
                  </a:schemeClr>
                </a:solidFill>
                <a:latin typeface="sans-serif"/>
              </a:rPr>
              <a:t> та </a:t>
            </a:r>
            <a:r>
              <a:rPr lang="ru-RU" sz="1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sans-serif"/>
              </a:rPr>
              <a:t>Лісостепу</a:t>
            </a:r>
            <a:r>
              <a:rPr lang="ru-RU" sz="1400" dirty="0">
                <a:solidFill>
                  <a:schemeClr val="tx1">
                    <a:lumMod val="95000"/>
                    <a:lumOff val="5000"/>
                  </a:schemeClr>
                </a:solidFill>
                <a:latin typeface="sans-serif"/>
              </a:rPr>
              <a:t>. </a:t>
            </a:r>
            <a:r>
              <a:rPr lang="ru-RU" sz="1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sans-serif"/>
              </a:rPr>
              <a:t>Зрідка</a:t>
            </a:r>
            <a:r>
              <a:rPr lang="ru-RU" sz="1400" dirty="0">
                <a:solidFill>
                  <a:schemeClr val="tx1">
                    <a:lumMod val="95000"/>
                    <a:lumOff val="5000"/>
                  </a:schemeClr>
                </a:solidFill>
                <a:latin typeface="sans-serif"/>
              </a:rPr>
              <a:t> </a:t>
            </a:r>
            <a:r>
              <a:rPr lang="ru-RU" sz="1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sans-serif"/>
              </a:rPr>
              <a:t>трапляється</a:t>
            </a:r>
            <a:r>
              <a:rPr lang="ru-RU" sz="1400" dirty="0">
                <a:solidFill>
                  <a:schemeClr val="tx1">
                    <a:lumMod val="95000"/>
                    <a:lumOff val="5000"/>
                  </a:schemeClr>
                </a:solidFill>
                <a:latin typeface="sans-serif"/>
              </a:rPr>
              <a:t> і в </a:t>
            </a:r>
            <a:r>
              <a:rPr lang="ru-RU" sz="1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sans-serif"/>
              </a:rPr>
              <a:t>степовій</a:t>
            </a:r>
            <a:r>
              <a:rPr lang="ru-RU" sz="1400" dirty="0">
                <a:solidFill>
                  <a:schemeClr val="tx1">
                    <a:lumMod val="95000"/>
                    <a:lumOff val="5000"/>
                  </a:schemeClr>
                </a:solidFill>
                <a:latin typeface="sans-serif"/>
              </a:rPr>
              <a:t> </a:t>
            </a:r>
            <a:r>
              <a:rPr lang="ru-RU" sz="1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sans-serif"/>
              </a:rPr>
              <a:t>зоні</a:t>
            </a:r>
            <a:r>
              <a:rPr lang="ru-RU" sz="1400" dirty="0">
                <a:solidFill>
                  <a:schemeClr val="tx1">
                    <a:lumMod val="95000"/>
                    <a:lumOff val="5000"/>
                  </a:schemeClr>
                </a:solidFill>
                <a:latin typeface="sans-serif"/>
              </a:rPr>
              <a:t>. </a:t>
            </a:r>
            <a:r>
              <a:rPr lang="ru-RU" sz="1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sans-serif"/>
              </a:rPr>
              <a:t>Гірськими</a:t>
            </a:r>
            <a:r>
              <a:rPr lang="ru-RU" sz="1400" dirty="0">
                <a:solidFill>
                  <a:schemeClr val="tx1">
                    <a:lumMod val="95000"/>
                    <a:lumOff val="5000"/>
                  </a:schemeClr>
                </a:solidFill>
                <a:latin typeface="sans-serif"/>
              </a:rPr>
              <a:t> </a:t>
            </a:r>
            <a:r>
              <a:rPr lang="ru-RU" sz="1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sans-serif"/>
              </a:rPr>
              <a:t>річками</a:t>
            </a:r>
            <a:r>
              <a:rPr lang="ru-RU" sz="1400" dirty="0">
                <a:solidFill>
                  <a:schemeClr val="tx1">
                    <a:lumMod val="95000"/>
                    <a:lumOff val="5000"/>
                  </a:schemeClr>
                </a:solidFill>
                <a:latin typeface="sans-serif"/>
              </a:rPr>
              <a:t> Карпат </a:t>
            </a:r>
            <a:r>
              <a:rPr lang="ru-RU" sz="1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sans-serif"/>
              </a:rPr>
              <a:t>видра</a:t>
            </a:r>
            <a:r>
              <a:rPr lang="ru-RU" sz="1400" dirty="0">
                <a:solidFill>
                  <a:schemeClr val="tx1">
                    <a:lumMod val="95000"/>
                    <a:lumOff val="5000"/>
                  </a:schemeClr>
                </a:solidFill>
                <a:latin typeface="sans-serif"/>
              </a:rPr>
              <a:t> </a:t>
            </a:r>
            <a:r>
              <a:rPr lang="ru-RU" sz="1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sans-serif"/>
              </a:rPr>
              <a:t>підіймається</a:t>
            </a:r>
            <a:r>
              <a:rPr lang="ru-RU" sz="1400" dirty="0">
                <a:solidFill>
                  <a:schemeClr val="tx1">
                    <a:lumMod val="95000"/>
                    <a:lumOff val="5000"/>
                  </a:schemeClr>
                </a:solidFill>
                <a:latin typeface="sans-serif"/>
              </a:rPr>
              <a:t> </a:t>
            </a:r>
            <a:r>
              <a:rPr lang="ru-RU" sz="1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sans-serif"/>
              </a:rPr>
              <a:t>досить</a:t>
            </a:r>
            <a:r>
              <a:rPr lang="ru-RU" sz="1400" dirty="0">
                <a:solidFill>
                  <a:schemeClr val="tx1">
                    <a:lumMod val="95000"/>
                    <a:lumOff val="5000"/>
                  </a:schemeClr>
                </a:solidFill>
                <a:latin typeface="sans-serif"/>
              </a:rPr>
              <a:t> </a:t>
            </a:r>
            <a:r>
              <a:rPr lang="ru-RU" sz="1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sans-serif"/>
              </a:rPr>
              <a:t>високо</a:t>
            </a:r>
            <a:r>
              <a:rPr lang="ru-RU" sz="1400" dirty="0">
                <a:solidFill>
                  <a:schemeClr val="tx1">
                    <a:lumMod val="95000"/>
                    <a:lumOff val="5000"/>
                  </a:schemeClr>
                </a:solidFill>
                <a:latin typeface="sans-serif"/>
              </a:rPr>
              <a:t> в гори. </a:t>
            </a:r>
            <a:r>
              <a:rPr lang="ru-RU" sz="1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sans-serif"/>
              </a:rPr>
              <a:t>Хутро</a:t>
            </a:r>
            <a:r>
              <a:rPr lang="ru-RU" sz="1400" dirty="0">
                <a:solidFill>
                  <a:schemeClr val="tx1">
                    <a:lumMod val="95000"/>
                    <a:lumOff val="5000"/>
                  </a:schemeClr>
                </a:solidFill>
                <a:latin typeface="sans-serif"/>
              </a:rPr>
              <a:t> </a:t>
            </a:r>
            <a:r>
              <a:rPr lang="ru-RU" sz="1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sans-serif"/>
              </a:rPr>
              <a:t>блискуче</a:t>
            </a:r>
            <a:r>
              <a:rPr lang="ru-RU" sz="1400" dirty="0">
                <a:solidFill>
                  <a:schemeClr val="tx1">
                    <a:lumMod val="95000"/>
                    <a:lumOff val="5000"/>
                  </a:schemeClr>
                </a:solidFill>
                <a:latin typeface="sans-serif"/>
              </a:rPr>
              <a:t>, темно-буре.</a:t>
            </a:r>
            <a:endParaRPr lang="ru-RU" sz="1400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marL="0" indent="0">
              <a:buNone/>
            </a:pPr>
            <a:r>
              <a:rPr lang="ru-RU" sz="1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sans-serif"/>
              </a:rPr>
              <a:t>Місця</a:t>
            </a:r>
            <a:r>
              <a:rPr lang="ru-RU" sz="1400" dirty="0">
                <a:solidFill>
                  <a:schemeClr val="tx1">
                    <a:lumMod val="95000"/>
                    <a:lumOff val="5000"/>
                  </a:schemeClr>
                </a:solidFill>
                <a:latin typeface="sans-serif"/>
              </a:rPr>
              <a:t> </a:t>
            </a:r>
            <a:r>
              <a:rPr lang="ru-RU" sz="1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sans-serif"/>
              </a:rPr>
              <a:t>оселення</a:t>
            </a:r>
            <a:r>
              <a:rPr lang="ru-RU" sz="1400" dirty="0">
                <a:solidFill>
                  <a:schemeClr val="tx1">
                    <a:lumMod val="95000"/>
                    <a:lumOff val="5000"/>
                  </a:schemeClr>
                </a:solidFill>
                <a:latin typeface="sans-serif"/>
              </a:rPr>
              <a:t> — </a:t>
            </a:r>
            <a:r>
              <a:rPr lang="ru-RU" sz="1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sans-serif"/>
              </a:rPr>
              <a:t>річки</a:t>
            </a:r>
            <a:r>
              <a:rPr lang="ru-RU" sz="1400" dirty="0">
                <a:solidFill>
                  <a:schemeClr val="tx1">
                    <a:lumMod val="95000"/>
                    <a:lumOff val="5000"/>
                  </a:schemeClr>
                </a:solidFill>
                <a:latin typeface="sans-serif"/>
              </a:rPr>
              <a:t>, озера, </a:t>
            </a:r>
            <a:r>
              <a:rPr lang="ru-RU" sz="1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sans-serif"/>
              </a:rPr>
              <a:t>стариці</a:t>
            </a:r>
            <a:r>
              <a:rPr lang="ru-RU" sz="1400" dirty="0">
                <a:solidFill>
                  <a:schemeClr val="tx1">
                    <a:lumMod val="95000"/>
                    <a:lumOff val="5000"/>
                  </a:schemeClr>
                </a:solidFill>
                <a:latin typeface="sans-serif"/>
              </a:rPr>
              <a:t>, ставки. У </a:t>
            </a:r>
            <a:r>
              <a:rPr lang="ru-RU" sz="1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sans-serif"/>
              </a:rPr>
              <a:t>воді</a:t>
            </a:r>
            <a:r>
              <a:rPr lang="ru-RU" sz="1400" dirty="0">
                <a:solidFill>
                  <a:schemeClr val="tx1">
                    <a:lumMod val="95000"/>
                    <a:lumOff val="5000"/>
                  </a:schemeClr>
                </a:solidFill>
                <a:latin typeface="sans-serif"/>
              </a:rPr>
              <a:t> </a:t>
            </a:r>
            <a:r>
              <a:rPr lang="ru-RU" sz="1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sans-serif"/>
              </a:rPr>
              <a:t>видра</a:t>
            </a:r>
            <a:r>
              <a:rPr lang="ru-RU" sz="1400" dirty="0">
                <a:solidFill>
                  <a:schemeClr val="tx1">
                    <a:lumMod val="95000"/>
                    <a:lumOff val="5000"/>
                  </a:schemeClr>
                </a:solidFill>
                <a:latin typeface="sans-serif"/>
              </a:rPr>
              <a:t> </a:t>
            </a:r>
            <a:r>
              <a:rPr lang="ru-RU" sz="1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sans-serif"/>
              </a:rPr>
              <a:t>майстерно</a:t>
            </a:r>
            <a:r>
              <a:rPr lang="ru-RU" sz="1400" dirty="0">
                <a:solidFill>
                  <a:schemeClr val="tx1">
                    <a:lumMod val="95000"/>
                    <a:lumOff val="5000"/>
                  </a:schemeClr>
                </a:solidFill>
                <a:latin typeface="sans-serif"/>
              </a:rPr>
              <a:t> </a:t>
            </a:r>
            <a:r>
              <a:rPr lang="ru-RU" sz="1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sans-serif"/>
              </a:rPr>
              <a:t>плаває</a:t>
            </a:r>
            <a:r>
              <a:rPr lang="ru-RU" sz="1400" dirty="0">
                <a:solidFill>
                  <a:schemeClr val="tx1">
                    <a:lumMod val="95000"/>
                    <a:lumOff val="5000"/>
                  </a:schemeClr>
                </a:solidFill>
                <a:latin typeface="sans-serif"/>
              </a:rPr>
              <a:t> і </a:t>
            </a:r>
            <a:r>
              <a:rPr lang="ru-RU" sz="1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sans-serif"/>
              </a:rPr>
              <a:t>пірнає</a:t>
            </a:r>
            <a:r>
              <a:rPr lang="ru-RU" sz="1400" dirty="0">
                <a:solidFill>
                  <a:schemeClr val="tx1">
                    <a:lumMod val="95000"/>
                    <a:lumOff val="5000"/>
                  </a:schemeClr>
                </a:solidFill>
                <a:latin typeface="sans-serif"/>
              </a:rPr>
              <a:t>. </a:t>
            </a:r>
            <a:r>
              <a:rPr lang="ru-RU" sz="1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sans-serif"/>
              </a:rPr>
              <a:t>Веде</a:t>
            </a:r>
            <a:r>
              <a:rPr lang="ru-RU" sz="1400" dirty="0">
                <a:solidFill>
                  <a:schemeClr val="tx1">
                    <a:lumMod val="95000"/>
                    <a:lumOff val="5000"/>
                  </a:schemeClr>
                </a:solidFill>
                <a:latin typeface="sans-serif"/>
              </a:rPr>
              <a:t> </a:t>
            </a:r>
            <a:r>
              <a:rPr lang="ru-RU" sz="1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sans-serif"/>
              </a:rPr>
              <a:t>нічний</a:t>
            </a:r>
            <a:r>
              <a:rPr lang="ru-RU" sz="1400" dirty="0">
                <a:solidFill>
                  <a:schemeClr val="tx1">
                    <a:lumMod val="95000"/>
                    <a:lumOff val="5000"/>
                  </a:schemeClr>
                </a:solidFill>
                <a:latin typeface="sans-serif"/>
              </a:rPr>
              <a:t> </a:t>
            </a:r>
            <a:r>
              <a:rPr lang="ru-RU" sz="1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sans-serif"/>
              </a:rPr>
              <a:t>спосіб</a:t>
            </a:r>
            <a:r>
              <a:rPr lang="ru-RU" sz="1400" dirty="0">
                <a:solidFill>
                  <a:schemeClr val="tx1">
                    <a:lumMod val="95000"/>
                    <a:lumOff val="5000"/>
                  </a:schemeClr>
                </a:solidFill>
                <a:latin typeface="sans-serif"/>
              </a:rPr>
              <a:t> </a:t>
            </a:r>
            <a:r>
              <a:rPr lang="ru-RU" sz="1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sans-serif"/>
              </a:rPr>
              <a:t>життя</a:t>
            </a:r>
            <a:r>
              <a:rPr lang="ru-RU" sz="1400" dirty="0">
                <a:solidFill>
                  <a:schemeClr val="tx1">
                    <a:lumMod val="95000"/>
                    <a:lumOff val="5000"/>
                  </a:schemeClr>
                </a:solidFill>
                <a:latin typeface="sans-serif"/>
              </a:rPr>
              <a:t>, а вдень спить в </a:t>
            </a:r>
            <a:r>
              <a:rPr lang="ru-RU" sz="1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sans-serif"/>
              </a:rPr>
              <a:t>норі</a:t>
            </a:r>
            <a:r>
              <a:rPr lang="ru-RU" sz="1400" dirty="0">
                <a:solidFill>
                  <a:schemeClr val="tx1">
                    <a:lumMod val="95000"/>
                    <a:lumOff val="5000"/>
                  </a:schemeClr>
                </a:solidFill>
                <a:latin typeface="sans-serif"/>
              </a:rPr>
              <a:t>. </a:t>
            </a:r>
            <a:r>
              <a:rPr lang="ru-RU" sz="1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sans-serif"/>
              </a:rPr>
              <a:t>Вхід</a:t>
            </a:r>
            <a:r>
              <a:rPr lang="ru-RU" sz="1400" dirty="0">
                <a:solidFill>
                  <a:schemeClr val="tx1">
                    <a:lumMod val="95000"/>
                    <a:lumOff val="5000"/>
                  </a:schemeClr>
                </a:solidFill>
                <a:latin typeface="sans-serif"/>
              </a:rPr>
              <a:t> в нору </a:t>
            </a:r>
            <a:r>
              <a:rPr lang="ru-RU" sz="1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sans-serif"/>
              </a:rPr>
              <a:t>розташований</a:t>
            </a:r>
            <a:r>
              <a:rPr lang="ru-RU" sz="1400" dirty="0">
                <a:solidFill>
                  <a:schemeClr val="tx1">
                    <a:lumMod val="95000"/>
                    <a:lumOff val="5000"/>
                  </a:schemeClr>
                </a:solidFill>
                <a:latin typeface="sans-serif"/>
              </a:rPr>
              <a:t> </a:t>
            </a:r>
            <a:r>
              <a:rPr lang="ru-RU" sz="1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sans-serif"/>
              </a:rPr>
              <a:t>нижче</a:t>
            </a:r>
            <a:r>
              <a:rPr lang="ru-RU" sz="1400" dirty="0">
                <a:solidFill>
                  <a:schemeClr val="tx1">
                    <a:lumMod val="95000"/>
                    <a:lumOff val="5000"/>
                  </a:schemeClr>
                </a:solidFill>
                <a:latin typeface="sans-serif"/>
              </a:rPr>
              <a:t> </a:t>
            </a:r>
            <a:r>
              <a:rPr lang="ru-RU" sz="1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sans-serif"/>
              </a:rPr>
              <a:t>рівня</a:t>
            </a:r>
            <a:r>
              <a:rPr lang="ru-RU" sz="1400" dirty="0">
                <a:solidFill>
                  <a:schemeClr val="tx1">
                    <a:lumMod val="95000"/>
                    <a:lumOff val="5000"/>
                  </a:schemeClr>
                </a:solidFill>
                <a:latin typeface="sans-serif"/>
              </a:rPr>
              <a:t> води. Є у </a:t>
            </a:r>
            <a:r>
              <a:rPr lang="ru-RU" sz="1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sans-serif"/>
              </a:rPr>
              <a:t>видри</a:t>
            </a:r>
            <a:r>
              <a:rPr lang="ru-RU" sz="1400" dirty="0">
                <a:solidFill>
                  <a:schemeClr val="tx1">
                    <a:lumMod val="95000"/>
                    <a:lumOff val="5000"/>
                  </a:schemeClr>
                </a:solidFill>
                <a:latin typeface="sans-serif"/>
              </a:rPr>
              <a:t> </a:t>
            </a:r>
            <a:r>
              <a:rPr lang="ru-RU" sz="1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sans-serif"/>
              </a:rPr>
              <a:t>також</a:t>
            </a:r>
            <a:r>
              <a:rPr lang="ru-RU" sz="1400" dirty="0">
                <a:solidFill>
                  <a:schemeClr val="tx1">
                    <a:lumMod val="95000"/>
                    <a:lumOff val="5000"/>
                  </a:schemeClr>
                </a:solidFill>
                <a:latin typeface="sans-serif"/>
              </a:rPr>
              <a:t> і </a:t>
            </a:r>
            <a:r>
              <a:rPr lang="ru-RU" sz="1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sans-serif"/>
              </a:rPr>
              <a:t>тимчасові</a:t>
            </a:r>
            <a:r>
              <a:rPr lang="ru-RU" sz="1400" dirty="0">
                <a:solidFill>
                  <a:schemeClr val="tx1">
                    <a:lumMod val="95000"/>
                    <a:lumOff val="5000"/>
                  </a:schemeClr>
                </a:solidFill>
                <a:latin typeface="sans-serif"/>
              </a:rPr>
              <a:t> </a:t>
            </a:r>
            <a:r>
              <a:rPr lang="ru-RU" sz="1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sans-serif"/>
              </a:rPr>
              <a:t>сховища</a:t>
            </a:r>
            <a:r>
              <a:rPr lang="ru-RU" sz="1400" dirty="0">
                <a:solidFill>
                  <a:schemeClr val="tx1">
                    <a:lumMod val="95000"/>
                    <a:lumOff val="5000"/>
                  </a:schemeClr>
                </a:solidFill>
                <a:latin typeface="sans-serif"/>
              </a:rPr>
              <a:t> — </a:t>
            </a:r>
            <a:r>
              <a:rPr lang="ru-RU" sz="1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sans-serif"/>
              </a:rPr>
              <a:t>підмиті</a:t>
            </a:r>
            <a:r>
              <a:rPr lang="ru-RU" sz="1400" dirty="0">
                <a:solidFill>
                  <a:schemeClr val="tx1">
                    <a:lumMod val="95000"/>
                    <a:lumOff val="5000"/>
                  </a:schemeClr>
                </a:solidFill>
                <a:latin typeface="sans-serif"/>
              </a:rPr>
              <a:t> водою береги, купи </a:t>
            </a:r>
            <a:r>
              <a:rPr lang="ru-RU" sz="1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sans-serif"/>
              </a:rPr>
              <a:t>хмизу</a:t>
            </a:r>
            <a:r>
              <a:rPr lang="ru-RU" sz="1400" dirty="0">
                <a:solidFill>
                  <a:schemeClr val="tx1">
                    <a:lumMod val="95000"/>
                    <a:lumOff val="5000"/>
                  </a:schemeClr>
                </a:solidFill>
                <a:latin typeface="sans-serif"/>
              </a:rPr>
              <a:t> </a:t>
            </a:r>
            <a:r>
              <a:rPr lang="ru-RU" sz="1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sans-serif"/>
              </a:rPr>
              <a:t>або</a:t>
            </a:r>
            <a:r>
              <a:rPr lang="ru-RU" sz="1400" dirty="0">
                <a:solidFill>
                  <a:schemeClr val="tx1">
                    <a:lumMod val="95000"/>
                    <a:lumOff val="5000"/>
                  </a:schemeClr>
                </a:solidFill>
                <a:latin typeface="sans-serif"/>
              </a:rPr>
              <a:t> </a:t>
            </a:r>
            <a:r>
              <a:rPr lang="ru-RU" sz="1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sans-serif"/>
              </a:rPr>
              <a:t>корчі</a:t>
            </a:r>
            <a:r>
              <a:rPr lang="ru-RU" sz="1400" dirty="0">
                <a:solidFill>
                  <a:schemeClr val="tx1">
                    <a:lumMod val="95000"/>
                    <a:lumOff val="5000"/>
                  </a:schemeClr>
                </a:solidFill>
                <a:latin typeface="sans-serif"/>
              </a:rPr>
              <a:t>, </a:t>
            </a:r>
            <a:r>
              <a:rPr lang="ru-RU" sz="1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sans-serif"/>
              </a:rPr>
              <a:t>повалені</a:t>
            </a:r>
            <a:r>
              <a:rPr lang="ru-RU" sz="1400" dirty="0">
                <a:solidFill>
                  <a:schemeClr val="tx1">
                    <a:lumMod val="95000"/>
                    <a:lumOff val="5000"/>
                  </a:schemeClr>
                </a:solidFill>
                <a:latin typeface="sans-serif"/>
              </a:rPr>
              <a:t> </a:t>
            </a:r>
            <a:r>
              <a:rPr lang="ru-RU" sz="1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sans-serif"/>
              </a:rPr>
              <a:t>дуплисті</a:t>
            </a:r>
            <a:r>
              <a:rPr lang="ru-RU" sz="1400" dirty="0">
                <a:solidFill>
                  <a:schemeClr val="tx1">
                    <a:lumMod val="95000"/>
                    <a:lumOff val="5000"/>
                  </a:schemeClr>
                </a:solidFill>
                <a:latin typeface="sans-serif"/>
              </a:rPr>
              <a:t> дерева </a:t>
            </a:r>
            <a:r>
              <a:rPr lang="ru-RU" sz="1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sans-serif"/>
              </a:rPr>
              <a:t>тощо</a:t>
            </a:r>
            <a:r>
              <a:rPr lang="ru-RU" sz="1400" dirty="0">
                <a:solidFill>
                  <a:schemeClr val="tx1">
                    <a:lumMod val="95000"/>
                    <a:lumOff val="5000"/>
                  </a:schemeClr>
                </a:solidFill>
                <a:latin typeface="sans-serif"/>
              </a:rPr>
              <a:t>. </a:t>
            </a:r>
            <a:r>
              <a:rPr lang="ru-RU" sz="1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sans-serif"/>
              </a:rPr>
              <a:t>Взимку</a:t>
            </a:r>
            <a:r>
              <a:rPr lang="ru-RU" sz="1400" dirty="0">
                <a:solidFill>
                  <a:schemeClr val="tx1">
                    <a:lumMod val="95000"/>
                    <a:lumOff val="5000"/>
                  </a:schemeClr>
                </a:solidFill>
                <a:latin typeface="sans-serif"/>
              </a:rPr>
              <a:t> </a:t>
            </a:r>
            <a:r>
              <a:rPr lang="ru-RU" sz="1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sans-serif"/>
              </a:rPr>
              <a:t>видра</a:t>
            </a:r>
            <a:r>
              <a:rPr lang="ru-RU" sz="1400" dirty="0">
                <a:solidFill>
                  <a:schemeClr val="tx1">
                    <a:lumMod val="95000"/>
                    <a:lumOff val="5000"/>
                  </a:schemeClr>
                </a:solidFill>
                <a:latin typeface="sans-serif"/>
              </a:rPr>
              <a:t> </a:t>
            </a:r>
            <a:r>
              <a:rPr lang="ru-RU" sz="1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sans-serif"/>
              </a:rPr>
              <a:t>звичайно</a:t>
            </a:r>
            <a:r>
              <a:rPr lang="ru-RU" sz="1400" dirty="0">
                <a:solidFill>
                  <a:schemeClr val="tx1">
                    <a:lumMod val="95000"/>
                    <a:lumOff val="5000"/>
                  </a:schemeClr>
                </a:solidFill>
                <a:latin typeface="sans-serif"/>
              </a:rPr>
              <a:t> </a:t>
            </a:r>
            <a:r>
              <a:rPr lang="ru-RU" sz="1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sans-serif"/>
              </a:rPr>
              <a:t>тримається</a:t>
            </a:r>
            <a:r>
              <a:rPr lang="ru-RU" sz="1400" dirty="0">
                <a:solidFill>
                  <a:schemeClr val="tx1">
                    <a:lumMod val="95000"/>
                    <a:lumOff val="5000"/>
                  </a:schemeClr>
                </a:solidFill>
                <a:latin typeface="sans-serif"/>
              </a:rPr>
              <a:t> в </a:t>
            </a:r>
            <a:r>
              <a:rPr lang="ru-RU" sz="1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sans-serif"/>
              </a:rPr>
              <a:t>незамерзаючих</a:t>
            </a:r>
            <a:r>
              <a:rPr lang="ru-RU" sz="1400" dirty="0">
                <a:solidFill>
                  <a:schemeClr val="tx1">
                    <a:lumMod val="95000"/>
                    <a:lumOff val="5000"/>
                  </a:schemeClr>
                </a:solidFill>
                <a:latin typeface="sans-serif"/>
              </a:rPr>
              <a:t> </a:t>
            </a:r>
            <a:r>
              <a:rPr lang="ru-RU" sz="1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sans-serif"/>
              </a:rPr>
              <a:t>місцях</a:t>
            </a:r>
            <a:r>
              <a:rPr lang="ru-RU" sz="1400" dirty="0">
                <a:solidFill>
                  <a:schemeClr val="tx1">
                    <a:lumMod val="95000"/>
                    <a:lumOff val="5000"/>
                  </a:schemeClr>
                </a:solidFill>
                <a:latin typeface="sans-serif"/>
              </a:rPr>
              <a:t> </a:t>
            </a:r>
            <a:r>
              <a:rPr lang="ru-RU" sz="1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sans-serif"/>
              </a:rPr>
              <a:t>річок</a:t>
            </a:r>
            <a:r>
              <a:rPr lang="ru-RU" sz="1400" dirty="0">
                <a:solidFill>
                  <a:schemeClr val="tx1">
                    <a:lumMod val="95000"/>
                    <a:lumOff val="5000"/>
                  </a:schemeClr>
                </a:solidFill>
                <a:latin typeface="sans-serif"/>
              </a:rPr>
              <a:t>.</a:t>
            </a:r>
            <a:endParaRPr lang="ru-RU" sz="1400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marL="0" indent="0">
              <a:buNone/>
            </a:pPr>
            <a:r>
              <a:rPr lang="ru-RU" sz="1400" dirty="0">
                <a:solidFill>
                  <a:schemeClr val="tx1">
                    <a:lumMod val="95000"/>
                    <a:lumOff val="5000"/>
                  </a:schemeClr>
                </a:solidFill>
                <a:latin typeface="sans-serif"/>
              </a:rPr>
              <a:t>Живиться </a:t>
            </a:r>
            <a:r>
              <a:rPr lang="ru-RU" sz="1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sans-serif"/>
              </a:rPr>
              <a:t>переважно</a:t>
            </a:r>
            <a:r>
              <a:rPr lang="ru-RU" sz="1400" dirty="0">
                <a:solidFill>
                  <a:schemeClr val="tx1">
                    <a:lumMod val="95000"/>
                    <a:lumOff val="5000"/>
                  </a:schemeClr>
                </a:solidFill>
                <a:latin typeface="sans-serif"/>
              </a:rPr>
              <a:t> </a:t>
            </a:r>
            <a:r>
              <a:rPr lang="ru-RU" sz="1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sans-serif"/>
              </a:rPr>
              <a:t>рибою</a:t>
            </a:r>
            <a:r>
              <a:rPr lang="ru-RU" sz="1400" dirty="0">
                <a:solidFill>
                  <a:schemeClr val="tx1">
                    <a:lumMod val="95000"/>
                    <a:lumOff val="5000"/>
                  </a:schemeClr>
                </a:solidFill>
                <a:latin typeface="sans-serif"/>
              </a:rPr>
              <a:t>, </a:t>
            </a:r>
            <a:r>
              <a:rPr lang="ru-RU" sz="1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sans-serif"/>
              </a:rPr>
              <a:t>хоч</a:t>
            </a:r>
            <a:r>
              <a:rPr lang="ru-RU" sz="1400" dirty="0">
                <a:solidFill>
                  <a:schemeClr val="tx1">
                    <a:lumMod val="95000"/>
                    <a:lumOff val="5000"/>
                  </a:schemeClr>
                </a:solidFill>
                <a:latin typeface="sans-serif"/>
              </a:rPr>
              <a:t> </a:t>
            </a:r>
            <a:r>
              <a:rPr lang="ru-RU" sz="1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sans-serif"/>
              </a:rPr>
              <a:t>поїдає</a:t>
            </a:r>
            <a:r>
              <a:rPr lang="ru-RU" sz="1400" dirty="0">
                <a:solidFill>
                  <a:schemeClr val="tx1">
                    <a:lumMod val="95000"/>
                    <a:lumOff val="5000"/>
                  </a:schemeClr>
                </a:solidFill>
                <a:latin typeface="sans-serif"/>
              </a:rPr>
              <a:t> </a:t>
            </a:r>
            <a:r>
              <a:rPr lang="ru-RU" sz="1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sans-serif"/>
              </a:rPr>
              <a:t>також</a:t>
            </a:r>
            <a:r>
              <a:rPr lang="ru-RU" sz="1400" dirty="0">
                <a:solidFill>
                  <a:schemeClr val="tx1">
                    <a:lumMod val="95000"/>
                    <a:lumOff val="5000"/>
                  </a:schemeClr>
                </a:solidFill>
                <a:latin typeface="sans-serif"/>
              </a:rPr>
              <a:t> </a:t>
            </a:r>
            <a:r>
              <a:rPr lang="ru-RU" sz="1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sans-serif"/>
              </a:rPr>
              <a:t>багато</a:t>
            </a:r>
            <a:r>
              <a:rPr lang="ru-RU" sz="1400" dirty="0">
                <a:solidFill>
                  <a:schemeClr val="tx1">
                    <a:lumMod val="95000"/>
                    <a:lumOff val="5000"/>
                  </a:schemeClr>
                </a:solidFill>
                <a:latin typeface="sans-serif"/>
              </a:rPr>
              <a:t> жаб, </a:t>
            </a:r>
            <a:r>
              <a:rPr lang="ru-RU" sz="1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sans-serif"/>
              </a:rPr>
              <a:t>раків</a:t>
            </a:r>
            <a:r>
              <a:rPr lang="ru-RU" sz="1400" dirty="0">
                <a:solidFill>
                  <a:schemeClr val="tx1">
                    <a:lumMod val="95000"/>
                    <a:lumOff val="5000"/>
                  </a:schemeClr>
                </a:solidFill>
                <a:latin typeface="sans-serif"/>
              </a:rPr>
              <a:t>, </a:t>
            </a:r>
            <a:r>
              <a:rPr lang="ru-RU" sz="1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sans-serif"/>
              </a:rPr>
              <a:t>молюсків</a:t>
            </a:r>
            <a:r>
              <a:rPr lang="ru-RU" sz="1400" dirty="0">
                <a:solidFill>
                  <a:schemeClr val="tx1">
                    <a:lumMod val="95000"/>
                    <a:lumOff val="5000"/>
                  </a:schemeClr>
                </a:solidFill>
                <a:latin typeface="sans-serif"/>
              </a:rPr>
              <a:t> та </a:t>
            </a:r>
            <a:r>
              <a:rPr lang="ru-RU" sz="1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sans-serif"/>
              </a:rPr>
              <a:t>різних</a:t>
            </a:r>
            <a:r>
              <a:rPr lang="ru-RU" sz="1400" dirty="0">
                <a:solidFill>
                  <a:schemeClr val="tx1">
                    <a:lumMod val="95000"/>
                    <a:lumOff val="5000"/>
                  </a:schemeClr>
                </a:solidFill>
                <a:latin typeface="sans-serif"/>
              </a:rPr>
              <a:t> </a:t>
            </a:r>
            <a:r>
              <a:rPr lang="ru-RU" sz="1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sans-serif"/>
              </a:rPr>
              <a:t>водяних</a:t>
            </a:r>
            <a:r>
              <a:rPr lang="ru-RU" sz="1400" dirty="0">
                <a:solidFill>
                  <a:schemeClr val="tx1">
                    <a:lumMod val="95000"/>
                    <a:lumOff val="5000"/>
                  </a:schemeClr>
                </a:solidFill>
                <a:latin typeface="sans-serif"/>
              </a:rPr>
              <a:t> комах. </a:t>
            </a:r>
            <a:r>
              <a:rPr lang="ru-RU" sz="1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sans-serif"/>
              </a:rPr>
              <a:t>Полює</a:t>
            </a:r>
            <a:r>
              <a:rPr lang="ru-RU" sz="1400" dirty="0">
                <a:solidFill>
                  <a:schemeClr val="tx1">
                    <a:lumMod val="95000"/>
                    <a:lumOff val="5000"/>
                  </a:schemeClr>
                </a:solidFill>
                <a:latin typeface="sans-serif"/>
              </a:rPr>
              <a:t> і на </a:t>
            </a:r>
            <a:r>
              <a:rPr lang="ru-RU" sz="1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sans-serif"/>
              </a:rPr>
              <a:t>водоплавних</a:t>
            </a:r>
            <a:r>
              <a:rPr lang="ru-RU" sz="1400" dirty="0">
                <a:solidFill>
                  <a:schemeClr val="tx1">
                    <a:lumMod val="95000"/>
                    <a:lumOff val="5000"/>
                  </a:schemeClr>
                </a:solidFill>
                <a:latin typeface="sans-serif"/>
              </a:rPr>
              <a:t> </a:t>
            </a:r>
            <a:r>
              <a:rPr lang="ru-RU" sz="1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sans-serif"/>
              </a:rPr>
              <a:t>птахів</a:t>
            </a:r>
            <a:r>
              <a:rPr lang="ru-RU" sz="1400" dirty="0">
                <a:solidFill>
                  <a:schemeClr val="tx1">
                    <a:lumMod val="95000"/>
                    <a:lumOff val="5000"/>
                  </a:schemeClr>
                </a:solidFill>
                <a:latin typeface="sans-serif"/>
              </a:rPr>
              <a:t> та </a:t>
            </a:r>
            <a:r>
              <a:rPr lang="ru-RU" sz="1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sans-serif"/>
              </a:rPr>
              <a:t>мишовидних</a:t>
            </a:r>
            <a:r>
              <a:rPr lang="ru-RU" sz="1400" dirty="0">
                <a:solidFill>
                  <a:schemeClr val="tx1">
                    <a:lumMod val="95000"/>
                    <a:lumOff val="5000"/>
                  </a:schemeClr>
                </a:solidFill>
                <a:latin typeface="sans-serif"/>
              </a:rPr>
              <a:t> </a:t>
            </a:r>
            <a:r>
              <a:rPr lang="ru-RU" sz="1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sans-serif"/>
              </a:rPr>
              <a:t>гризунів</a:t>
            </a:r>
            <a:r>
              <a:rPr lang="ru-RU" sz="1400" dirty="0">
                <a:solidFill>
                  <a:schemeClr val="tx1">
                    <a:lumMod val="95000"/>
                    <a:lumOff val="5000"/>
                  </a:schemeClr>
                </a:solidFill>
                <a:latin typeface="sans-serif"/>
              </a:rPr>
              <a:t>, </a:t>
            </a:r>
            <a:r>
              <a:rPr lang="ru-RU" sz="1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sans-serif"/>
              </a:rPr>
              <a:t>зокрема</a:t>
            </a:r>
            <a:r>
              <a:rPr lang="ru-RU" sz="1400" dirty="0">
                <a:solidFill>
                  <a:schemeClr val="tx1">
                    <a:lumMod val="95000"/>
                    <a:lumOff val="5000"/>
                  </a:schemeClr>
                </a:solidFill>
                <a:latin typeface="sans-serif"/>
              </a:rPr>
              <a:t> </a:t>
            </a:r>
            <a:r>
              <a:rPr lang="ru-RU" sz="1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sans-serif"/>
              </a:rPr>
              <a:t>водяних</a:t>
            </a:r>
            <a:r>
              <a:rPr lang="ru-RU" sz="1400" dirty="0">
                <a:solidFill>
                  <a:schemeClr val="tx1">
                    <a:lumMod val="95000"/>
                    <a:lumOff val="5000"/>
                  </a:schemeClr>
                </a:solidFill>
                <a:latin typeface="sans-serif"/>
              </a:rPr>
              <a:t> </a:t>
            </a:r>
            <a:r>
              <a:rPr lang="ru-RU" sz="1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sans-serif"/>
              </a:rPr>
              <a:t>полівок</a:t>
            </a:r>
            <a:r>
              <a:rPr lang="ru-RU" sz="1400" dirty="0">
                <a:solidFill>
                  <a:schemeClr val="tx1">
                    <a:lumMod val="95000"/>
                    <a:lumOff val="5000"/>
                  </a:schemeClr>
                </a:solidFill>
                <a:latin typeface="sans-serif"/>
              </a:rPr>
              <a:t>. </a:t>
            </a:r>
            <a:r>
              <a:rPr lang="ru-RU" sz="1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sans-serif"/>
              </a:rPr>
              <a:t>Спіймавши</a:t>
            </a:r>
            <a:r>
              <a:rPr lang="ru-RU" sz="1400" dirty="0">
                <a:solidFill>
                  <a:schemeClr val="tx1">
                    <a:lumMod val="95000"/>
                    <a:lumOff val="5000"/>
                  </a:schemeClr>
                </a:solidFill>
                <a:latin typeface="sans-serif"/>
              </a:rPr>
              <a:t> </a:t>
            </a:r>
            <a:r>
              <a:rPr lang="ru-RU" sz="1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sans-serif"/>
              </a:rPr>
              <a:t>здобич</a:t>
            </a:r>
            <a:r>
              <a:rPr lang="ru-RU" sz="1400" dirty="0">
                <a:solidFill>
                  <a:schemeClr val="tx1">
                    <a:lumMod val="95000"/>
                    <a:lumOff val="5000"/>
                  </a:schemeClr>
                </a:solidFill>
                <a:latin typeface="sans-serif"/>
              </a:rPr>
              <a:t>, </a:t>
            </a:r>
            <a:r>
              <a:rPr lang="ru-RU" sz="1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sans-serif"/>
              </a:rPr>
              <a:t>виносить</a:t>
            </a:r>
            <a:r>
              <a:rPr lang="ru-RU" sz="1400" dirty="0">
                <a:solidFill>
                  <a:schemeClr val="tx1">
                    <a:lumMod val="95000"/>
                    <a:lumOff val="5000"/>
                  </a:schemeClr>
                </a:solidFill>
                <a:latin typeface="sans-serif"/>
              </a:rPr>
              <a:t> </a:t>
            </a:r>
            <a:r>
              <a:rPr lang="ru-RU" sz="1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sans-serif"/>
              </a:rPr>
              <a:t>її</a:t>
            </a:r>
            <a:r>
              <a:rPr lang="ru-RU" sz="1400" dirty="0">
                <a:solidFill>
                  <a:schemeClr val="tx1">
                    <a:lumMod val="95000"/>
                    <a:lumOff val="5000"/>
                  </a:schemeClr>
                </a:solidFill>
                <a:latin typeface="sans-serif"/>
              </a:rPr>
              <a:t> </a:t>
            </a:r>
            <a:r>
              <a:rPr lang="ru-RU" sz="1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sans-serif"/>
              </a:rPr>
              <a:t>влітку</a:t>
            </a:r>
            <a:r>
              <a:rPr lang="ru-RU" sz="1400" dirty="0">
                <a:solidFill>
                  <a:schemeClr val="tx1">
                    <a:lumMod val="95000"/>
                    <a:lumOff val="5000"/>
                  </a:schemeClr>
                </a:solidFill>
                <a:latin typeface="sans-serif"/>
              </a:rPr>
              <a:t> на берег, а </a:t>
            </a:r>
            <a:r>
              <a:rPr lang="ru-RU" sz="1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sans-serif"/>
              </a:rPr>
              <a:t>взимку</a:t>
            </a:r>
            <a:r>
              <a:rPr lang="ru-RU" sz="1400" dirty="0">
                <a:solidFill>
                  <a:schemeClr val="tx1">
                    <a:lumMod val="95000"/>
                    <a:lumOff val="5000"/>
                  </a:schemeClr>
                </a:solidFill>
                <a:latin typeface="sans-serif"/>
              </a:rPr>
              <a:t> на </a:t>
            </a:r>
            <a:r>
              <a:rPr lang="ru-RU" sz="1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sans-serif"/>
              </a:rPr>
              <a:t>лід</a:t>
            </a:r>
            <a:r>
              <a:rPr lang="ru-RU" sz="1400" dirty="0">
                <a:solidFill>
                  <a:schemeClr val="tx1">
                    <a:lumMod val="95000"/>
                    <a:lumOff val="5000"/>
                  </a:schemeClr>
                </a:solidFill>
                <a:latin typeface="sans-serif"/>
              </a:rPr>
              <a:t>.</a:t>
            </a:r>
            <a:endParaRPr lang="ru-RU" sz="1400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marL="0" indent="0">
              <a:buNone/>
            </a:pPr>
            <a:r>
              <a:rPr lang="ru-RU" sz="14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sans-serif"/>
              </a:rPr>
              <a:t>Парування</a:t>
            </a:r>
            <a:r>
              <a:rPr lang="ru-RU" sz="1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sans-serif"/>
              </a:rPr>
              <a:t> </a:t>
            </a:r>
            <a:r>
              <a:rPr lang="ru-RU" sz="1400" dirty="0">
                <a:solidFill>
                  <a:schemeClr val="tx1">
                    <a:lumMod val="95000"/>
                    <a:lumOff val="5000"/>
                  </a:schemeClr>
                </a:solidFill>
                <a:latin typeface="sans-serif"/>
              </a:rPr>
              <a:t>у </a:t>
            </a:r>
            <a:r>
              <a:rPr lang="ru-RU" sz="1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sans-serif"/>
              </a:rPr>
              <a:t>видри</a:t>
            </a:r>
            <a:r>
              <a:rPr lang="ru-RU" sz="1400" dirty="0">
                <a:solidFill>
                  <a:schemeClr val="tx1">
                    <a:lumMod val="95000"/>
                    <a:lumOff val="5000"/>
                  </a:schemeClr>
                </a:solidFill>
                <a:latin typeface="sans-serif"/>
              </a:rPr>
              <a:t> </a:t>
            </a:r>
            <a:r>
              <a:rPr lang="ru-RU" sz="1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sans-serif"/>
              </a:rPr>
              <a:t>відбувається</a:t>
            </a:r>
            <a:r>
              <a:rPr lang="ru-RU" sz="1400" dirty="0">
                <a:solidFill>
                  <a:schemeClr val="tx1">
                    <a:lumMod val="95000"/>
                    <a:lumOff val="5000"/>
                  </a:schemeClr>
                </a:solidFill>
                <a:latin typeface="sans-serif"/>
              </a:rPr>
              <a:t> в лютому — </a:t>
            </a:r>
            <a:r>
              <a:rPr lang="ru-RU" sz="1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sans-serif"/>
              </a:rPr>
              <a:t>березні</a:t>
            </a:r>
            <a:r>
              <a:rPr lang="ru-RU" sz="1400" dirty="0">
                <a:solidFill>
                  <a:schemeClr val="tx1">
                    <a:lumMod val="95000"/>
                    <a:lumOff val="5000"/>
                  </a:schemeClr>
                </a:solidFill>
                <a:latin typeface="sans-serif"/>
              </a:rPr>
              <a:t>. В </a:t>
            </a:r>
            <a:r>
              <a:rPr lang="ru-RU" sz="1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sans-serif"/>
              </a:rPr>
              <a:t>травні</a:t>
            </a:r>
            <a:r>
              <a:rPr lang="ru-RU" sz="1400" dirty="0">
                <a:solidFill>
                  <a:schemeClr val="tx1">
                    <a:lumMod val="95000"/>
                    <a:lumOff val="5000"/>
                  </a:schemeClr>
                </a:solidFill>
                <a:latin typeface="sans-serif"/>
              </a:rPr>
              <a:t> самка </a:t>
            </a:r>
            <a:r>
              <a:rPr lang="ru-RU" sz="1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sans-serif"/>
              </a:rPr>
              <a:t>народжує</a:t>
            </a:r>
            <a:r>
              <a:rPr lang="ru-RU" sz="1400" dirty="0">
                <a:solidFill>
                  <a:schemeClr val="tx1">
                    <a:lumMod val="95000"/>
                    <a:lumOff val="5000"/>
                  </a:schemeClr>
                </a:solidFill>
                <a:latin typeface="sans-serif"/>
              </a:rPr>
              <a:t> 2-5 </a:t>
            </a:r>
            <a:r>
              <a:rPr lang="ru-RU" sz="1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sans-serif"/>
              </a:rPr>
              <a:t>малят</a:t>
            </a:r>
            <a:r>
              <a:rPr lang="ru-RU" sz="1400" dirty="0">
                <a:solidFill>
                  <a:schemeClr val="tx1">
                    <a:lumMod val="95000"/>
                    <a:lumOff val="5000"/>
                  </a:schemeClr>
                </a:solidFill>
                <a:latin typeface="sans-serif"/>
              </a:rPr>
              <a:t>. Через 6 </a:t>
            </a:r>
            <a:r>
              <a:rPr lang="ru-RU" sz="1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sans-serif"/>
              </a:rPr>
              <a:t>тижнів</a:t>
            </a:r>
            <a:r>
              <a:rPr lang="ru-RU" sz="1400" dirty="0">
                <a:solidFill>
                  <a:schemeClr val="tx1">
                    <a:lumMod val="95000"/>
                    <a:lumOff val="5000"/>
                  </a:schemeClr>
                </a:solidFill>
                <a:latin typeface="sans-serif"/>
              </a:rPr>
              <a:t> вони </a:t>
            </a:r>
            <a:r>
              <a:rPr lang="ru-RU" sz="1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sans-serif"/>
              </a:rPr>
              <a:t>вже</a:t>
            </a:r>
            <a:r>
              <a:rPr lang="ru-RU" sz="1400" dirty="0">
                <a:solidFill>
                  <a:schemeClr val="tx1">
                    <a:lumMod val="95000"/>
                    <a:lumOff val="5000"/>
                  </a:schemeClr>
                </a:solidFill>
                <a:latin typeface="sans-serif"/>
              </a:rPr>
              <a:t> </a:t>
            </a:r>
            <a:r>
              <a:rPr lang="ru-RU" sz="1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sans-serif"/>
              </a:rPr>
              <a:t>починають</a:t>
            </a:r>
            <a:r>
              <a:rPr lang="ru-RU" sz="1400" dirty="0">
                <a:solidFill>
                  <a:schemeClr val="tx1">
                    <a:lumMod val="95000"/>
                    <a:lumOff val="5000"/>
                  </a:schemeClr>
                </a:solidFill>
                <a:latin typeface="sans-serif"/>
              </a:rPr>
              <a:t> </a:t>
            </a:r>
            <a:r>
              <a:rPr lang="ru-RU" sz="1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sans-serif"/>
              </a:rPr>
              <a:t>виходити</a:t>
            </a:r>
            <a:r>
              <a:rPr lang="ru-RU" sz="1400" dirty="0">
                <a:solidFill>
                  <a:schemeClr val="tx1">
                    <a:lumMod val="95000"/>
                    <a:lumOff val="5000"/>
                  </a:schemeClr>
                </a:solidFill>
                <a:latin typeface="sans-serif"/>
              </a:rPr>
              <a:t> з </a:t>
            </a:r>
            <a:r>
              <a:rPr lang="ru-RU" sz="1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sans-serif"/>
              </a:rPr>
              <a:t>нори</a:t>
            </a:r>
            <a:r>
              <a:rPr lang="ru-RU" sz="1400" dirty="0">
                <a:solidFill>
                  <a:schemeClr val="tx1">
                    <a:lumMod val="95000"/>
                    <a:lumOff val="5000"/>
                  </a:schemeClr>
                </a:solidFill>
                <a:latin typeface="sans-serif"/>
              </a:rPr>
              <a:t>. </a:t>
            </a:r>
            <a:r>
              <a:rPr lang="ru-RU" sz="1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sans-serif"/>
              </a:rPr>
              <a:t>Статевої</a:t>
            </a:r>
            <a:r>
              <a:rPr lang="ru-RU" sz="1400" dirty="0">
                <a:solidFill>
                  <a:schemeClr val="tx1">
                    <a:lumMod val="95000"/>
                    <a:lumOff val="5000"/>
                  </a:schemeClr>
                </a:solidFill>
                <a:latin typeface="sans-serif"/>
              </a:rPr>
              <a:t> </a:t>
            </a:r>
            <a:r>
              <a:rPr lang="ru-RU" sz="1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sans-serif"/>
              </a:rPr>
              <a:t>зрілості</a:t>
            </a:r>
            <a:r>
              <a:rPr lang="ru-RU" sz="1400" dirty="0">
                <a:solidFill>
                  <a:schemeClr val="tx1">
                    <a:lumMod val="95000"/>
                    <a:lumOff val="5000"/>
                  </a:schemeClr>
                </a:solidFill>
                <a:latin typeface="sans-serif"/>
              </a:rPr>
              <a:t> </a:t>
            </a:r>
            <a:r>
              <a:rPr lang="ru-RU" sz="1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sans-serif"/>
              </a:rPr>
              <a:t>досягає</a:t>
            </a:r>
            <a:r>
              <a:rPr lang="ru-RU" sz="1400" dirty="0">
                <a:solidFill>
                  <a:schemeClr val="tx1">
                    <a:lumMod val="95000"/>
                    <a:lumOff val="5000"/>
                  </a:schemeClr>
                </a:solidFill>
                <a:latin typeface="sans-serif"/>
              </a:rPr>
              <a:t> в 3-річному </a:t>
            </a:r>
            <a:r>
              <a:rPr lang="ru-RU" sz="1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sans-serif"/>
              </a:rPr>
              <a:t>віці</a:t>
            </a:r>
            <a:r>
              <a:rPr lang="ru-RU" sz="1400" dirty="0">
                <a:solidFill>
                  <a:schemeClr val="tx1">
                    <a:lumMod val="95000"/>
                    <a:lumOff val="5000"/>
                  </a:schemeClr>
                </a:solidFill>
                <a:latin typeface="sans-serif"/>
              </a:rPr>
              <a:t>, </a:t>
            </a:r>
            <a:r>
              <a:rPr lang="ru-RU" sz="1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sans-serif"/>
              </a:rPr>
              <a:t>живе</a:t>
            </a:r>
            <a:r>
              <a:rPr lang="ru-RU" sz="1400" dirty="0">
                <a:solidFill>
                  <a:schemeClr val="tx1">
                    <a:lumMod val="95000"/>
                    <a:lumOff val="5000"/>
                  </a:schemeClr>
                </a:solidFill>
                <a:latin typeface="sans-serif"/>
              </a:rPr>
              <a:t> 12-15 </a:t>
            </a:r>
            <a:r>
              <a:rPr lang="ru-RU" sz="1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sans-serif"/>
              </a:rPr>
              <a:t>років</a:t>
            </a:r>
            <a:r>
              <a:rPr lang="ru-RU" sz="1400" dirty="0">
                <a:solidFill>
                  <a:schemeClr val="tx1">
                    <a:lumMod val="95000"/>
                    <a:lumOff val="5000"/>
                  </a:schemeClr>
                </a:solidFill>
                <a:latin typeface="sans-serif"/>
              </a:rPr>
              <a:t>.</a:t>
            </a:r>
            <a:endParaRPr lang="ru-RU" sz="1400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marL="0" indent="0">
              <a:buNone/>
            </a:pPr>
            <a:r>
              <a:rPr lang="ru-RU" sz="1400" dirty="0">
                <a:solidFill>
                  <a:schemeClr val="tx1">
                    <a:lumMod val="95000"/>
                    <a:lumOff val="5000"/>
                  </a:schemeClr>
                </a:solidFill>
                <a:latin typeface="sans-serif"/>
              </a:rPr>
              <a:t>Занесена в </a:t>
            </a:r>
            <a:r>
              <a:rPr lang="ru-RU" sz="1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sans-serif"/>
              </a:rPr>
              <a:t>Червону</a:t>
            </a:r>
            <a:r>
              <a:rPr lang="ru-RU" sz="1400" dirty="0">
                <a:solidFill>
                  <a:schemeClr val="tx1">
                    <a:lumMod val="95000"/>
                    <a:lumOff val="5000"/>
                  </a:schemeClr>
                </a:solidFill>
                <a:latin typeface="sans-serif"/>
              </a:rPr>
              <a:t> книгу </a:t>
            </a:r>
            <a:r>
              <a:rPr lang="ru-RU" sz="14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sans-serif"/>
              </a:rPr>
              <a:t>України</a:t>
            </a:r>
            <a:r>
              <a:rPr lang="ru-RU" sz="1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sans-serif"/>
              </a:rPr>
              <a:t>.</a:t>
            </a:r>
            <a:endParaRPr lang="ru-RU" sz="1400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marL="0" indent="0">
              <a:buNone/>
            </a:pPr>
            <a:r>
              <a:rPr lang="ru-RU" sz="1400" dirty="0">
                <a:solidFill>
                  <a:schemeClr val="tx1">
                    <a:lumMod val="95000"/>
                    <a:lumOff val="5000"/>
                  </a:schemeClr>
                </a:solidFill>
                <a:latin typeface="sans-serif"/>
              </a:rPr>
              <a:t>За сайтом «</a:t>
            </a:r>
            <a:r>
              <a:rPr lang="ru-RU" sz="1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sans-serif"/>
              </a:rPr>
              <a:t>Полювання</a:t>
            </a:r>
            <a:r>
              <a:rPr lang="ru-RU" sz="1400" dirty="0">
                <a:solidFill>
                  <a:schemeClr val="tx1">
                    <a:lumMod val="95000"/>
                    <a:lumOff val="5000"/>
                  </a:schemeClr>
                </a:solidFill>
                <a:latin typeface="sans-serif"/>
              </a:rPr>
              <a:t> на </a:t>
            </a:r>
            <a:r>
              <a:rPr lang="ru-RU" sz="1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sans-serif"/>
              </a:rPr>
              <a:t>Україні</a:t>
            </a:r>
            <a:r>
              <a:rPr lang="ru-RU" sz="1400" dirty="0">
                <a:solidFill>
                  <a:schemeClr val="tx1">
                    <a:lumMod val="95000"/>
                    <a:lumOff val="5000"/>
                  </a:schemeClr>
                </a:solidFill>
                <a:latin typeface="sans-serif"/>
              </a:rPr>
              <a:t>»  — «</a:t>
            </a:r>
            <a:r>
              <a:rPr lang="ru-RU" sz="1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sans-serif"/>
              </a:rPr>
              <a:t>Полювання</a:t>
            </a:r>
            <a:r>
              <a:rPr lang="ru-RU" sz="1400" dirty="0">
                <a:solidFill>
                  <a:schemeClr val="tx1">
                    <a:lumMod val="95000"/>
                    <a:lumOff val="5000"/>
                  </a:schemeClr>
                </a:solidFill>
                <a:latin typeface="sans-serif"/>
              </a:rPr>
              <a:t> на </a:t>
            </a:r>
            <a:r>
              <a:rPr lang="ru-RU" sz="1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sans-serif"/>
              </a:rPr>
              <a:t>видру</a:t>
            </a:r>
            <a:r>
              <a:rPr lang="ru-RU" sz="1400" dirty="0">
                <a:solidFill>
                  <a:schemeClr val="tx1">
                    <a:lumMod val="95000"/>
                    <a:lumOff val="5000"/>
                  </a:schemeClr>
                </a:solidFill>
                <a:latin typeface="sans-serif"/>
              </a:rPr>
              <a:t> </a:t>
            </a:r>
            <a:r>
              <a:rPr lang="ru-RU" sz="1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sans-serif"/>
              </a:rPr>
              <a:t>дозволяється</a:t>
            </a:r>
            <a:r>
              <a:rPr lang="ru-RU" sz="1400" dirty="0">
                <a:solidFill>
                  <a:schemeClr val="tx1">
                    <a:lumMod val="95000"/>
                    <a:lumOff val="5000"/>
                  </a:schemeClr>
                </a:solidFill>
                <a:latin typeface="sans-serif"/>
              </a:rPr>
              <a:t> </a:t>
            </a:r>
            <a:r>
              <a:rPr lang="ru-RU" sz="1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sans-serif"/>
              </a:rPr>
              <a:t>лише</a:t>
            </a:r>
            <a:r>
              <a:rPr lang="ru-RU" sz="1400" dirty="0">
                <a:solidFill>
                  <a:schemeClr val="tx1">
                    <a:lumMod val="95000"/>
                    <a:lumOff val="5000"/>
                  </a:schemeClr>
                </a:solidFill>
                <a:latin typeface="sans-serif"/>
              </a:rPr>
              <a:t> по </a:t>
            </a:r>
            <a:r>
              <a:rPr lang="ru-RU" sz="1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sans-serif"/>
              </a:rPr>
              <a:t>ліцензіях</a:t>
            </a:r>
            <a:r>
              <a:rPr lang="ru-RU" sz="1400" dirty="0">
                <a:solidFill>
                  <a:schemeClr val="tx1">
                    <a:lumMod val="95000"/>
                    <a:lumOff val="5000"/>
                  </a:schemeClr>
                </a:solidFill>
                <a:latin typeface="sans-serif"/>
              </a:rPr>
              <a:t> </a:t>
            </a:r>
            <a:r>
              <a:rPr lang="ru-RU" sz="1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sans-serif"/>
              </a:rPr>
              <a:t>під</a:t>
            </a:r>
            <a:r>
              <a:rPr lang="ru-RU" sz="1400" dirty="0">
                <a:solidFill>
                  <a:schemeClr val="tx1">
                    <a:lumMod val="95000"/>
                    <a:lumOff val="5000"/>
                  </a:schemeClr>
                </a:solidFill>
                <a:latin typeface="sans-serif"/>
              </a:rPr>
              <a:t> час сезону на </a:t>
            </a:r>
            <a:r>
              <a:rPr lang="ru-RU" sz="1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sans-serif"/>
              </a:rPr>
              <a:t>хутрових</a:t>
            </a:r>
            <a:r>
              <a:rPr lang="ru-RU" sz="1400" dirty="0">
                <a:solidFill>
                  <a:schemeClr val="tx1">
                    <a:lumMod val="95000"/>
                    <a:lumOff val="5000"/>
                  </a:schemeClr>
                </a:solidFill>
                <a:latin typeface="sans-serif"/>
              </a:rPr>
              <a:t> </a:t>
            </a:r>
            <a:r>
              <a:rPr lang="ru-RU" sz="1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sans-serif"/>
              </a:rPr>
              <a:t>звірів</a:t>
            </a:r>
            <a:r>
              <a:rPr lang="ru-RU" sz="1400" dirty="0">
                <a:solidFill>
                  <a:schemeClr val="tx1">
                    <a:lumMod val="95000"/>
                    <a:lumOff val="5000"/>
                  </a:schemeClr>
                </a:solidFill>
                <a:latin typeface="sans-serif"/>
              </a:rPr>
              <a:t>. </a:t>
            </a:r>
            <a:r>
              <a:rPr lang="ru-RU" sz="1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sans-serif"/>
              </a:rPr>
              <a:t>Щорічно</a:t>
            </a:r>
            <a:r>
              <a:rPr lang="ru-RU" sz="1400" dirty="0">
                <a:solidFill>
                  <a:schemeClr val="tx1">
                    <a:lumMod val="95000"/>
                    <a:lumOff val="5000"/>
                  </a:schemeClr>
                </a:solidFill>
                <a:latin typeface="sans-serif"/>
              </a:rPr>
              <a:t> в </a:t>
            </a:r>
            <a:r>
              <a:rPr lang="ru-RU" sz="1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sans-serif"/>
              </a:rPr>
              <a:t>Україні</a:t>
            </a:r>
            <a:r>
              <a:rPr lang="ru-RU" sz="1400" dirty="0">
                <a:solidFill>
                  <a:schemeClr val="tx1">
                    <a:lumMod val="95000"/>
                    <a:lumOff val="5000"/>
                  </a:schemeClr>
                </a:solidFill>
                <a:latin typeface="sans-serif"/>
              </a:rPr>
              <a:t> </a:t>
            </a:r>
            <a:r>
              <a:rPr lang="ru-RU" sz="1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sans-serif"/>
              </a:rPr>
              <a:t>добувають</a:t>
            </a:r>
            <a:r>
              <a:rPr lang="ru-RU" sz="1400" dirty="0">
                <a:solidFill>
                  <a:schemeClr val="tx1">
                    <a:lumMod val="95000"/>
                    <a:lumOff val="5000"/>
                  </a:schemeClr>
                </a:solidFill>
                <a:latin typeface="sans-serif"/>
              </a:rPr>
              <a:t> не </a:t>
            </a:r>
            <a:r>
              <a:rPr lang="ru-RU" sz="1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sans-serif"/>
              </a:rPr>
              <a:t>більше</a:t>
            </a:r>
            <a:r>
              <a:rPr lang="ru-RU" sz="1400" dirty="0">
                <a:solidFill>
                  <a:schemeClr val="tx1">
                    <a:lumMod val="95000"/>
                    <a:lumOff val="5000"/>
                  </a:schemeClr>
                </a:solidFill>
                <a:latin typeface="sans-serif"/>
              </a:rPr>
              <a:t> 150—200 </a:t>
            </a:r>
            <a:r>
              <a:rPr lang="ru-RU" sz="1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sans-serif"/>
              </a:rPr>
              <a:t>видр</a:t>
            </a:r>
            <a:r>
              <a:rPr lang="ru-RU" sz="1400" dirty="0">
                <a:solidFill>
                  <a:schemeClr val="tx1">
                    <a:lumMod val="95000"/>
                    <a:lumOff val="5000"/>
                  </a:schemeClr>
                </a:solidFill>
                <a:latin typeface="sans-serif"/>
              </a:rPr>
              <a:t>.»</a:t>
            </a:r>
            <a:endParaRPr lang="ru-RU" sz="1400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marL="0" indent="0">
              <a:buNone/>
            </a:pPr>
            <a:r>
              <a:rPr lang="ru-RU" sz="1400" dirty="0">
                <a:solidFill>
                  <a:schemeClr val="tx1">
                    <a:lumMod val="95000"/>
                    <a:lumOff val="5000"/>
                  </a:schemeClr>
                </a:solidFill>
                <a:latin typeface="sans-serif"/>
              </a:rPr>
              <a:t>За </a:t>
            </a:r>
            <a:r>
              <a:rPr lang="ru-RU" sz="1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sans-serif"/>
              </a:rPr>
              <a:t>даними</a:t>
            </a:r>
            <a:r>
              <a:rPr lang="ru-RU" sz="1400" dirty="0">
                <a:solidFill>
                  <a:schemeClr val="tx1">
                    <a:lumMod val="95000"/>
                    <a:lumOff val="5000"/>
                  </a:schemeClr>
                </a:solidFill>
                <a:latin typeface="sans-serif"/>
              </a:rPr>
              <a:t> </a:t>
            </a:r>
            <a:r>
              <a:rPr lang="ru-RU" sz="1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sans-serif"/>
              </a:rPr>
              <a:t>мисливської</a:t>
            </a:r>
            <a:r>
              <a:rPr lang="ru-RU" sz="1400" dirty="0">
                <a:solidFill>
                  <a:schemeClr val="tx1">
                    <a:lumMod val="95000"/>
                    <a:lumOff val="5000"/>
                  </a:schemeClr>
                </a:solidFill>
                <a:latin typeface="sans-serif"/>
              </a:rPr>
              <a:t> статистики за формою «2тп-мисливство</a:t>
            </a:r>
            <a:r>
              <a:rPr lang="ru-RU" sz="1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sans-serif"/>
              </a:rPr>
              <a:t>», </a:t>
            </a:r>
            <a:r>
              <a:rPr lang="ru-RU" sz="1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sans-serif"/>
              </a:rPr>
              <a:t>чисельність</a:t>
            </a:r>
            <a:r>
              <a:rPr lang="ru-RU" sz="1400" dirty="0">
                <a:solidFill>
                  <a:schemeClr val="tx1">
                    <a:lumMod val="95000"/>
                    <a:lumOff val="5000"/>
                  </a:schemeClr>
                </a:solidFill>
                <a:latin typeface="sans-serif"/>
              </a:rPr>
              <a:t> виду </a:t>
            </a:r>
            <a:r>
              <a:rPr lang="ru-RU" sz="1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sans-serif"/>
              </a:rPr>
              <a:t>постійно</a:t>
            </a:r>
            <a:r>
              <a:rPr lang="ru-RU" sz="1400" dirty="0">
                <a:solidFill>
                  <a:schemeClr val="tx1">
                    <a:lumMod val="95000"/>
                    <a:lumOff val="5000"/>
                  </a:schemeClr>
                </a:solidFill>
                <a:latin typeface="sans-serif"/>
              </a:rPr>
              <a:t> </a:t>
            </a:r>
            <a:r>
              <a:rPr lang="ru-RU" sz="1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sans-serif"/>
              </a:rPr>
              <a:t>зростає</a:t>
            </a:r>
            <a:r>
              <a:rPr lang="ru-RU" sz="1400" dirty="0">
                <a:solidFill>
                  <a:schemeClr val="tx1">
                    <a:lumMod val="95000"/>
                    <a:lumOff val="5000"/>
                  </a:schemeClr>
                </a:solidFill>
                <a:latin typeface="sans-serif"/>
              </a:rPr>
              <a:t>: з 7,98 тис. </a:t>
            </a:r>
            <a:r>
              <a:rPr lang="ru-RU" sz="1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sans-serif"/>
              </a:rPr>
              <a:t>особин</a:t>
            </a:r>
            <a:r>
              <a:rPr lang="ru-RU" sz="1400" dirty="0">
                <a:solidFill>
                  <a:schemeClr val="tx1">
                    <a:lumMod val="95000"/>
                    <a:lumOff val="5000"/>
                  </a:schemeClr>
                </a:solidFill>
                <a:latin typeface="sans-serif"/>
              </a:rPr>
              <a:t> у 1999 </a:t>
            </a:r>
            <a:r>
              <a:rPr lang="ru-RU" sz="1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sans-serif"/>
              </a:rPr>
              <a:t>році</a:t>
            </a:r>
            <a:r>
              <a:rPr lang="ru-RU" sz="1400" dirty="0">
                <a:solidFill>
                  <a:schemeClr val="tx1">
                    <a:lumMod val="95000"/>
                    <a:lumOff val="5000"/>
                  </a:schemeClr>
                </a:solidFill>
                <a:latin typeface="sans-serif"/>
              </a:rPr>
              <a:t> до 11,90 тис. у 2006 </a:t>
            </a:r>
            <a:r>
              <a:rPr lang="ru-RU" sz="1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sans-serif"/>
              </a:rPr>
              <a:t>році</a:t>
            </a:r>
            <a:r>
              <a:rPr lang="ru-RU" sz="1400" dirty="0">
                <a:solidFill>
                  <a:schemeClr val="tx1">
                    <a:lumMod val="95000"/>
                    <a:lumOff val="5000"/>
                  </a:schemeClr>
                </a:solidFill>
                <a:latin typeface="sans-serif"/>
              </a:rPr>
              <a:t> (</a:t>
            </a:r>
            <a:r>
              <a:rPr lang="ru-RU" sz="1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sans-serif"/>
              </a:rPr>
              <a:t>пізніші</a:t>
            </a:r>
            <a:r>
              <a:rPr lang="ru-RU" sz="1400" dirty="0">
                <a:solidFill>
                  <a:schemeClr val="tx1">
                    <a:lumMod val="95000"/>
                    <a:lumOff val="5000"/>
                  </a:schemeClr>
                </a:solidFill>
                <a:latin typeface="sans-serif"/>
              </a:rPr>
              <a:t> </a:t>
            </a:r>
            <a:r>
              <a:rPr lang="ru-RU" sz="1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sans-serif"/>
              </a:rPr>
              <a:t>дані</a:t>
            </a:r>
            <a:r>
              <a:rPr lang="ru-RU" sz="1400" dirty="0">
                <a:solidFill>
                  <a:schemeClr val="tx1">
                    <a:lumMod val="95000"/>
                    <a:lumOff val="5000"/>
                  </a:schemeClr>
                </a:solidFill>
                <a:latin typeface="sans-serif"/>
              </a:rPr>
              <a:t> </a:t>
            </a:r>
            <a:r>
              <a:rPr lang="ru-RU" sz="1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sans-serif"/>
              </a:rPr>
              <a:t>відсутні</a:t>
            </a:r>
            <a:r>
              <a:rPr lang="ru-RU" sz="1400" dirty="0">
                <a:solidFill>
                  <a:schemeClr val="tx1">
                    <a:lumMod val="95000"/>
                    <a:lumOff val="5000"/>
                  </a:schemeClr>
                </a:solidFill>
                <a:latin typeface="sans-serif"/>
              </a:rPr>
              <a:t>), </a:t>
            </a:r>
            <a:r>
              <a:rPr lang="ru-RU" sz="1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sans-serif"/>
              </a:rPr>
              <a:t>проте</a:t>
            </a:r>
            <a:r>
              <a:rPr lang="ru-RU" sz="1400" dirty="0">
                <a:solidFill>
                  <a:schemeClr val="tx1">
                    <a:lumMod val="95000"/>
                    <a:lumOff val="5000"/>
                  </a:schemeClr>
                </a:solidFill>
                <a:latin typeface="sans-serif"/>
              </a:rPr>
              <a:t> </a:t>
            </a:r>
            <a:r>
              <a:rPr lang="ru-RU" sz="1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sans-serif"/>
              </a:rPr>
              <a:t>даних</a:t>
            </a:r>
            <a:r>
              <a:rPr lang="ru-RU" sz="1400" dirty="0">
                <a:solidFill>
                  <a:schemeClr val="tx1">
                    <a:lumMod val="95000"/>
                    <a:lumOff val="5000"/>
                  </a:schemeClr>
                </a:solidFill>
                <a:latin typeface="sans-serif"/>
              </a:rPr>
              <a:t> про </a:t>
            </a:r>
            <a:r>
              <a:rPr lang="ru-RU" sz="1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sans-serif"/>
              </a:rPr>
              <a:t>здобування</a:t>
            </a:r>
            <a:r>
              <a:rPr lang="ru-RU" sz="1400" dirty="0">
                <a:solidFill>
                  <a:schemeClr val="tx1">
                    <a:lumMod val="95000"/>
                    <a:lumOff val="5000"/>
                  </a:schemeClr>
                </a:solidFill>
                <a:latin typeface="sans-serif"/>
              </a:rPr>
              <a:t> виду не наведено.</a:t>
            </a:r>
            <a:endParaRPr lang="ru-RU" sz="1400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marL="0" indent="0">
              <a:buNone/>
            </a:pP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9900592" y="0"/>
            <a:ext cx="8229600" cy="1252728"/>
          </a:xfrm>
        </p:spPr>
        <p:txBody>
          <a:bodyPr/>
          <a:lstStyle/>
          <a:p>
            <a:endParaRPr lang="ru-RU"/>
          </a:p>
        </p:txBody>
      </p:sp>
      <p:pic>
        <p:nvPicPr>
          <p:cNvPr id="6146" name="Picture 2" descr="C:\Users\Sasha\Desktop\4649_90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3367" y="0"/>
            <a:ext cx="3492500" cy="27089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 descr="C:\Users\Sasha\Desktop\%D0%92%D1%8B%D0%B4%D1%80%D0%B0-xxx7_632_v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401"/>
            <a:ext cx="2627784" cy="26945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9" name="Picture 5" descr="C:\Users\Sasha\Desktop\258px-Zoo_in_Yalta_008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0"/>
            <a:ext cx="3035583" cy="27089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52223617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0" y="0"/>
            <a:ext cx="9143999" cy="685800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endParaRPr lang="ru-RU" sz="1400" b="1" dirty="0" smtClean="0">
              <a:latin typeface="sans-serif"/>
            </a:endParaRPr>
          </a:p>
          <a:p>
            <a:pPr marL="0" indent="0">
              <a:buNone/>
            </a:pPr>
            <a:endParaRPr lang="ru-RU" sz="1400" b="1" dirty="0">
              <a:latin typeface="sans-serif"/>
            </a:endParaRPr>
          </a:p>
          <a:p>
            <a:pPr marL="0" indent="0">
              <a:buNone/>
            </a:pPr>
            <a:endParaRPr lang="ru-RU" sz="1400" b="1" dirty="0" smtClean="0">
              <a:latin typeface="sans-serif"/>
            </a:endParaRPr>
          </a:p>
          <a:p>
            <a:pPr marL="0" indent="0">
              <a:buNone/>
            </a:pPr>
            <a:endParaRPr lang="ru-RU" sz="1400" b="1" dirty="0">
              <a:latin typeface="sans-serif"/>
            </a:endParaRPr>
          </a:p>
          <a:p>
            <a:pPr marL="0" indent="0">
              <a:buNone/>
            </a:pPr>
            <a:endParaRPr lang="ru-RU" sz="1400" b="1" dirty="0" smtClean="0">
              <a:latin typeface="sans-serif"/>
            </a:endParaRPr>
          </a:p>
          <a:p>
            <a:pPr marL="0" indent="0">
              <a:buNone/>
            </a:pPr>
            <a:endParaRPr lang="ru-RU" sz="1400" b="1" dirty="0">
              <a:latin typeface="sans-serif"/>
            </a:endParaRPr>
          </a:p>
          <a:p>
            <a:pPr marL="0" indent="0">
              <a:buNone/>
            </a:pPr>
            <a:endParaRPr lang="ru-RU" sz="1400" b="1" dirty="0" smtClean="0">
              <a:latin typeface="sans-serif"/>
            </a:endParaRPr>
          </a:p>
          <a:p>
            <a:pPr marL="0" indent="0">
              <a:buNone/>
            </a:pPr>
            <a:endParaRPr lang="ru-RU" sz="1400" b="1" dirty="0">
              <a:latin typeface="sans-serif"/>
            </a:endParaRPr>
          </a:p>
          <a:p>
            <a:pPr marL="0" indent="0">
              <a:buNone/>
            </a:pPr>
            <a:endParaRPr lang="ru-RU" sz="1400" b="1" dirty="0" smtClean="0">
              <a:latin typeface="sans-serif"/>
            </a:endParaRPr>
          </a:p>
          <a:p>
            <a:pPr marL="0" indent="0">
              <a:buNone/>
            </a:pPr>
            <a:endParaRPr lang="ru-RU" sz="1400" b="1" dirty="0">
              <a:latin typeface="sans-serif"/>
            </a:endParaRPr>
          </a:p>
          <a:p>
            <a:pPr marL="0" indent="0">
              <a:buNone/>
            </a:pPr>
            <a:endParaRPr lang="ru-RU" sz="1400" b="1" dirty="0" smtClean="0">
              <a:latin typeface="sans-serif"/>
            </a:endParaRPr>
          </a:p>
          <a:p>
            <a:pPr marL="0" indent="0">
              <a:buNone/>
            </a:pPr>
            <a:endParaRPr lang="ru-RU" sz="1200" b="1" dirty="0" smtClean="0">
              <a:latin typeface="sans-serif"/>
            </a:endParaRPr>
          </a:p>
          <a:p>
            <a:pPr marL="0" indent="0">
              <a:buNone/>
            </a:pPr>
            <a:endParaRPr lang="ru-RU" sz="1200" b="1" dirty="0">
              <a:latin typeface="sans-serif"/>
            </a:endParaRPr>
          </a:p>
          <a:p>
            <a:pPr marL="0" indent="0">
              <a:buNone/>
            </a:pPr>
            <a:endParaRPr lang="ru-RU" sz="1200" b="1" dirty="0" smtClean="0">
              <a:latin typeface="sans-serif"/>
            </a:endParaRPr>
          </a:p>
          <a:p>
            <a:pPr marL="0" indent="0">
              <a:buNone/>
            </a:pPr>
            <a:endParaRPr lang="ru-RU" sz="1200" b="1" dirty="0">
              <a:latin typeface="sans-serif"/>
            </a:endParaRPr>
          </a:p>
          <a:p>
            <a:pPr marL="0" indent="0">
              <a:buNone/>
            </a:pPr>
            <a:r>
              <a:rPr lang="ru-RU" sz="12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sans-serif"/>
              </a:rPr>
              <a:t>Дибка</a:t>
            </a:r>
            <a:r>
              <a:rPr lang="ru-RU" sz="12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sans-serif"/>
              </a:rPr>
              <a:t> </a:t>
            </a:r>
            <a:r>
              <a:rPr lang="ru-RU" sz="12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sans-serif"/>
              </a:rPr>
              <a:t>степова</a:t>
            </a:r>
            <a:r>
              <a:rPr lang="ru-RU" sz="1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 </a:t>
            </a:r>
            <a:r>
              <a:rPr lang="ru-RU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sans-serif"/>
              </a:rPr>
              <a:t>(</a:t>
            </a:r>
            <a:r>
              <a:rPr lang="en-US" sz="1200" i="1" dirty="0">
                <a:solidFill>
                  <a:schemeClr val="tx1">
                    <a:lumMod val="95000"/>
                    <a:lumOff val="5000"/>
                  </a:schemeClr>
                </a:solidFill>
                <a:latin typeface="sans-serif"/>
              </a:rPr>
              <a:t>Saga </a:t>
            </a:r>
            <a:r>
              <a:rPr lang="en-US" sz="1200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sans-serif"/>
              </a:rPr>
              <a:t>pedo</a:t>
            </a: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sans-serif"/>
              </a:rPr>
              <a:t>) — </a:t>
            </a:r>
            <a:r>
              <a:rPr lang="ru-RU" sz="1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sans-serif"/>
              </a:rPr>
              <a:t>комаха</a:t>
            </a:r>
            <a:r>
              <a:rPr lang="ru-RU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sans-serif"/>
              </a:rPr>
              <a:t> родина коники </a:t>
            </a:r>
            <a:r>
              <a:rPr lang="ru-RU" sz="1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sans-serif"/>
              </a:rPr>
              <a:t>справжні</a:t>
            </a:r>
            <a:r>
              <a:rPr lang="ru-RU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sans-serif"/>
              </a:rPr>
              <a:t>.</a:t>
            </a:r>
            <a:r>
              <a:rPr lang="ru-RU" sz="1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1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sans-serif"/>
              </a:rPr>
              <a:t>Довжина</a:t>
            </a:r>
            <a:r>
              <a:rPr lang="ru-RU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sans-serif"/>
              </a:rPr>
              <a:t> </a:t>
            </a:r>
            <a:r>
              <a:rPr lang="ru-RU" sz="1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sans-serif"/>
              </a:rPr>
              <a:t>тіла</a:t>
            </a:r>
            <a:r>
              <a:rPr lang="ru-RU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sans-serif"/>
              </a:rPr>
              <a:t> (у самки — не </a:t>
            </a:r>
            <a:r>
              <a:rPr lang="ru-RU" sz="1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sans-serif"/>
              </a:rPr>
              <a:t>враховуючи</a:t>
            </a:r>
            <a:r>
              <a:rPr lang="ru-RU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sans-serif"/>
              </a:rPr>
              <a:t> </a:t>
            </a:r>
            <a:r>
              <a:rPr lang="ru-RU" sz="1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sans-serif"/>
              </a:rPr>
              <a:t>дов</a:t>
            </a:r>
            <a:r>
              <a:rPr lang="ru-RU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sans-serif"/>
              </a:rPr>
              <a:t> </a:t>
            </a:r>
            <a:r>
              <a:rPr lang="ru-RU" sz="1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sans-serif"/>
              </a:rPr>
              <a:t>жину</a:t>
            </a:r>
            <a:r>
              <a:rPr lang="ru-RU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sans-serif"/>
              </a:rPr>
              <a:t> яйцекладу) 60-78 мм. </a:t>
            </a:r>
            <a:r>
              <a:rPr lang="ru-RU" sz="1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sans-serif"/>
              </a:rPr>
              <a:t>Тіло</a:t>
            </a:r>
            <a:r>
              <a:rPr lang="ru-RU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sans-serif"/>
              </a:rPr>
              <a:t> сильно </a:t>
            </a:r>
            <a:r>
              <a:rPr lang="ru-RU" sz="1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sans-serif"/>
              </a:rPr>
              <a:t>видовжене</a:t>
            </a:r>
            <a:r>
              <a:rPr lang="ru-RU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sans-serif"/>
              </a:rPr>
              <a:t>, </a:t>
            </a:r>
            <a:r>
              <a:rPr lang="ru-RU" sz="1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sans-serif"/>
              </a:rPr>
              <a:t>зелене</a:t>
            </a:r>
            <a:r>
              <a:rPr lang="ru-RU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sans-serif"/>
              </a:rPr>
              <a:t> </a:t>
            </a:r>
            <a:r>
              <a:rPr lang="ru-RU" sz="1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sans-serif"/>
              </a:rPr>
              <a:t>або</a:t>
            </a:r>
            <a:r>
              <a:rPr lang="ru-RU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sans-serif"/>
              </a:rPr>
              <a:t> </a:t>
            </a:r>
            <a:r>
              <a:rPr lang="ru-RU" sz="1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sans-serif"/>
              </a:rPr>
              <a:t>жовтувато-зелене</a:t>
            </a:r>
            <a:r>
              <a:rPr lang="ru-RU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sans-serif"/>
              </a:rPr>
              <a:t>, по боках — з </a:t>
            </a:r>
            <a:r>
              <a:rPr lang="ru-RU" sz="1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sans-serif"/>
              </a:rPr>
              <a:t>жовтувато-білою</a:t>
            </a:r>
            <a:r>
              <a:rPr lang="ru-RU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sans-serif"/>
              </a:rPr>
              <a:t> </a:t>
            </a:r>
            <a:r>
              <a:rPr lang="ru-RU" sz="1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sans-serif"/>
              </a:rPr>
              <a:t>поздовжньою</a:t>
            </a:r>
            <a:r>
              <a:rPr lang="ru-RU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sans-serif"/>
              </a:rPr>
              <a:t> </a:t>
            </a:r>
            <a:r>
              <a:rPr lang="ru-RU" sz="1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sans-serif"/>
              </a:rPr>
              <a:t>облямівкою</a:t>
            </a:r>
            <a:r>
              <a:rPr lang="ru-RU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sans-serif"/>
              </a:rPr>
              <a:t>. </a:t>
            </a:r>
            <a:r>
              <a:rPr lang="ru-RU" sz="1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sans-serif"/>
              </a:rPr>
              <a:t>Вусики</a:t>
            </a:r>
            <a:r>
              <a:rPr lang="ru-RU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sans-serif"/>
              </a:rPr>
              <a:t> </a:t>
            </a:r>
            <a:r>
              <a:rPr lang="ru-RU" sz="1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sans-serif"/>
              </a:rPr>
              <a:t>щетинкоподібні</a:t>
            </a:r>
            <a:r>
              <a:rPr lang="ru-RU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sans-serif"/>
              </a:rPr>
              <a:t>, </a:t>
            </a:r>
            <a:r>
              <a:rPr lang="ru-RU" sz="1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sans-serif"/>
              </a:rPr>
              <a:t>їх</a:t>
            </a:r>
            <a:r>
              <a:rPr lang="ru-RU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sans-serif"/>
              </a:rPr>
              <a:t> </a:t>
            </a:r>
            <a:r>
              <a:rPr lang="ru-RU" sz="1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sans-serif"/>
              </a:rPr>
              <a:t>довжина</a:t>
            </a:r>
            <a:r>
              <a:rPr lang="ru-RU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sans-serif"/>
              </a:rPr>
              <a:t> </a:t>
            </a:r>
            <a:r>
              <a:rPr lang="ru-RU" sz="1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sans-serif"/>
              </a:rPr>
              <a:t>зазвичай</a:t>
            </a:r>
            <a:r>
              <a:rPr lang="ru-RU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sans-serif"/>
              </a:rPr>
              <a:t> </a:t>
            </a:r>
            <a:r>
              <a:rPr lang="ru-RU" sz="1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sans-serif"/>
              </a:rPr>
              <a:t>трохи</a:t>
            </a:r>
            <a:r>
              <a:rPr lang="ru-RU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sans-serif"/>
              </a:rPr>
              <a:t> </a:t>
            </a:r>
            <a:r>
              <a:rPr lang="ru-RU" sz="1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sans-serif"/>
              </a:rPr>
              <a:t>менша</a:t>
            </a:r>
            <a:r>
              <a:rPr lang="ru-RU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sans-serif"/>
              </a:rPr>
              <a:t> за </a:t>
            </a:r>
            <a:r>
              <a:rPr lang="ru-RU" sz="1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sans-serif"/>
              </a:rPr>
              <a:t>довжину</a:t>
            </a:r>
            <a:r>
              <a:rPr lang="ru-RU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sans-serif"/>
              </a:rPr>
              <a:t> </a:t>
            </a:r>
            <a:r>
              <a:rPr lang="ru-RU" sz="1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sans-serif"/>
              </a:rPr>
              <a:t>тіла</a:t>
            </a:r>
            <a:r>
              <a:rPr lang="ru-RU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sans-serif"/>
              </a:rPr>
              <a:t>. </a:t>
            </a:r>
            <a:r>
              <a:rPr lang="ru-RU" sz="1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sans-serif"/>
              </a:rPr>
              <a:t>Передньоспинка</a:t>
            </a:r>
            <a:r>
              <a:rPr lang="ru-RU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sans-serif"/>
              </a:rPr>
              <a:t> </a:t>
            </a:r>
            <a:r>
              <a:rPr lang="ru-RU" sz="1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sans-serif"/>
              </a:rPr>
              <a:t>циліндрична</a:t>
            </a:r>
            <a:r>
              <a:rPr lang="ru-RU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sans-serif"/>
              </a:rPr>
              <a:t>. </a:t>
            </a:r>
            <a:r>
              <a:rPr lang="ru-RU" sz="1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sans-serif"/>
              </a:rPr>
              <a:t>Безкрилі</a:t>
            </a:r>
            <a:r>
              <a:rPr lang="ru-RU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sans-serif"/>
              </a:rPr>
              <a:t>. </a:t>
            </a:r>
            <a:r>
              <a:rPr lang="ru-RU" sz="1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sans-serif"/>
              </a:rPr>
              <a:t>Гомілки</a:t>
            </a:r>
            <a:r>
              <a:rPr lang="ru-RU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sans-serif"/>
              </a:rPr>
              <a:t> та стегна </a:t>
            </a:r>
            <a:r>
              <a:rPr lang="ru-RU" sz="1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sans-serif"/>
              </a:rPr>
              <a:t>передніх</a:t>
            </a:r>
            <a:r>
              <a:rPr lang="ru-RU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sans-serif"/>
              </a:rPr>
              <a:t> та </a:t>
            </a:r>
            <a:r>
              <a:rPr lang="ru-RU" sz="1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sans-serif"/>
              </a:rPr>
              <a:t>середніх</a:t>
            </a:r>
            <a:r>
              <a:rPr lang="ru-RU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sans-serif"/>
              </a:rPr>
              <a:t> </a:t>
            </a:r>
            <a:r>
              <a:rPr lang="ru-RU" sz="1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sans-serif"/>
              </a:rPr>
              <a:t>ніг</a:t>
            </a:r>
            <a:r>
              <a:rPr lang="ru-RU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sans-serif"/>
              </a:rPr>
              <a:t> з </a:t>
            </a:r>
            <a:r>
              <a:rPr lang="ru-RU" sz="1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sans-serif"/>
              </a:rPr>
              <a:t>масивними</a:t>
            </a:r>
            <a:r>
              <a:rPr lang="ru-RU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sans-serif"/>
              </a:rPr>
              <a:t> шипами. </a:t>
            </a:r>
            <a:r>
              <a:rPr lang="ru-RU" sz="1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sans-serif"/>
              </a:rPr>
              <a:t>Задні</a:t>
            </a:r>
            <a:r>
              <a:rPr lang="ru-RU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sans-serif"/>
              </a:rPr>
              <a:t> стегна </a:t>
            </a:r>
            <a:r>
              <a:rPr lang="ru-RU" sz="1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sans-serif"/>
              </a:rPr>
              <a:t>зі</a:t>
            </a:r>
            <a:r>
              <a:rPr lang="ru-RU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sans-serif"/>
              </a:rPr>
              <a:t> </a:t>
            </a:r>
            <a:r>
              <a:rPr lang="ru-RU" sz="1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sans-serif"/>
              </a:rPr>
              <a:t>слабко</a:t>
            </a:r>
            <a:r>
              <a:rPr lang="ru-RU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sans-serif"/>
              </a:rPr>
              <a:t> </a:t>
            </a:r>
            <a:r>
              <a:rPr lang="ru-RU" sz="1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sans-serif"/>
              </a:rPr>
              <a:t>розвинутою</a:t>
            </a:r>
            <a:r>
              <a:rPr lang="ru-RU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sans-serif"/>
              </a:rPr>
              <a:t> мускулатурою, </a:t>
            </a:r>
            <a:r>
              <a:rPr lang="ru-RU" sz="1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sans-serif"/>
              </a:rPr>
              <a:t>вузькі</a:t>
            </a:r>
            <a:r>
              <a:rPr lang="ru-RU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sans-serif"/>
              </a:rPr>
              <a:t>, не </a:t>
            </a:r>
            <a:r>
              <a:rPr lang="ru-RU" sz="1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sans-serif"/>
              </a:rPr>
              <a:t>пристосовані</a:t>
            </a:r>
            <a:r>
              <a:rPr lang="ru-RU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sans-serif"/>
              </a:rPr>
              <a:t> для далеких </a:t>
            </a:r>
            <a:r>
              <a:rPr lang="ru-RU" sz="1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sans-serif"/>
              </a:rPr>
              <a:t>стрибків</a:t>
            </a:r>
            <a:r>
              <a:rPr lang="ru-RU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sans-serif"/>
              </a:rPr>
              <a:t>. Яйцеклад </a:t>
            </a:r>
            <a:r>
              <a:rPr lang="ru-RU" sz="1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sans-serif"/>
              </a:rPr>
              <a:t>довгий</a:t>
            </a:r>
            <a:r>
              <a:rPr lang="ru-RU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sans-serif"/>
              </a:rPr>
              <a:t> (32-39 мм), в три рази </a:t>
            </a:r>
            <a:r>
              <a:rPr lang="ru-RU" sz="1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sans-serif"/>
              </a:rPr>
              <a:t>довший</a:t>
            </a:r>
            <a:r>
              <a:rPr lang="ru-RU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sans-serif"/>
              </a:rPr>
              <a:t> за </a:t>
            </a:r>
            <a:r>
              <a:rPr lang="ru-RU" sz="1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sans-serif"/>
              </a:rPr>
              <a:t>предньоспинку</a:t>
            </a:r>
            <a:r>
              <a:rPr lang="ru-RU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sans-serif"/>
              </a:rPr>
              <a:t>, </a:t>
            </a:r>
            <a:r>
              <a:rPr lang="ru-RU" sz="1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sans-serif"/>
              </a:rPr>
              <a:t>рівномірно</a:t>
            </a:r>
            <a:r>
              <a:rPr lang="ru-RU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sans-serif"/>
              </a:rPr>
              <a:t> </a:t>
            </a:r>
            <a:r>
              <a:rPr lang="ru-RU" sz="1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sans-serif"/>
              </a:rPr>
              <a:t>звужується</a:t>
            </a:r>
            <a:r>
              <a:rPr lang="ru-RU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sans-serif"/>
              </a:rPr>
              <a:t> </a:t>
            </a:r>
            <a:r>
              <a:rPr lang="ru-RU" sz="1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sans-serif"/>
              </a:rPr>
              <a:t>від</a:t>
            </a:r>
            <a:r>
              <a:rPr lang="ru-RU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sans-serif"/>
              </a:rPr>
              <a:t> </a:t>
            </a:r>
            <a:r>
              <a:rPr lang="ru-RU" sz="1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sans-serif"/>
              </a:rPr>
              <a:t>основи</a:t>
            </a:r>
            <a:r>
              <a:rPr lang="ru-RU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sans-serif"/>
              </a:rPr>
              <a:t> до </a:t>
            </a:r>
            <a:r>
              <a:rPr lang="ru-RU" sz="1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sans-serif"/>
              </a:rPr>
              <a:t>кінця</a:t>
            </a:r>
            <a:r>
              <a:rPr lang="ru-RU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sans-serif"/>
              </a:rPr>
              <a:t>, </a:t>
            </a:r>
            <a:r>
              <a:rPr lang="ru-RU" sz="1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sans-serif"/>
              </a:rPr>
              <a:t>шаблеподібний</a:t>
            </a:r>
            <a:r>
              <a:rPr lang="ru-RU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sans-serif"/>
              </a:rPr>
              <a:t>.</a:t>
            </a:r>
            <a:r>
              <a:rPr lang="ru-RU" sz="1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1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sans-serif"/>
              </a:rPr>
              <a:t>Поширений</a:t>
            </a:r>
            <a:r>
              <a:rPr lang="ru-RU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sans-serif"/>
              </a:rPr>
              <a:t> </a:t>
            </a:r>
            <a:r>
              <a:rPr lang="ru-RU" sz="1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sans-serif"/>
              </a:rPr>
              <a:t>від</a:t>
            </a:r>
            <a:r>
              <a:rPr lang="ru-RU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sans-serif"/>
              </a:rPr>
              <a:t> </a:t>
            </a:r>
            <a:r>
              <a:rPr lang="ru-RU" sz="1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sans-serif"/>
              </a:rPr>
              <a:t>Південної</a:t>
            </a:r>
            <a:r>
              <a:rPr lang="ru-RU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sans-serif"/>
              </a:rPr>
              <a:t> </a:t>
            </a:r>
            <a:r>
              <a:rPr lang="ru-RU" sz="12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sans-serif"/>
              </a:rPr>
              <a:t>Франції</a:t>
            </a:r>
            <a:r>
              <a:rPr lang="ru-RU" sz="1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sans-serif"/>
              </a:rPr>
              <a:t> до</a:t>
            </a:r>
            <a:r>
              <a:rPr lang="ru-RU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sans-serif"/>
              </a:rPr>
              <a:t> </a:t>
            </a:r>
            <a:r>
              <a:rPr lang="ru-RU" sz="1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sans-serif"/>
              </a:rPr>
              <a:t>Середньої</a:t>
            </a:r>
            <a:r>
              <a:rPr lang="ru-RU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sans-serif"/>
              </a:rPr>
              <a:t> </a:t>
            </a:r>
            <a:r>
              <a:rPr lang="ru-RU" sz="1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sans-serif"/>
              </a:rPr>
              <a:t>Азії</a:t>
            </a:r>
            <a:r>
              <a:rPr lang="ru-RU" sz="1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 </a:t>
            </a:r>
            <a:r>
              <a:rPr lang="ru-RU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sans-serif"/>
              </a:rPr>
              <a:t>(у </a:t>
            </a:r>
            <a:r>
              <a:rPr lang="ru-RU" sz="1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sans-serif"/>
              </a:rPr>
              <a:t>Західній</a:t>
            </a:r>
            <a:r>
              <a:rPr lang="ru-RU" sz="1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 </a:t>
            </a:r>
            <a:r>
              <a:rPr lang="ru-RU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sans-serif"/>
              </a:rPr>
              <a:t>і </a:t>
            </a:r>
            <a:r>
              <a:rPr lang="ru-RU" sz="1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sans-serif"/>
              </a:rPr>
              <a:t>Середній</a:t>
            </a:r>
            <a:r>
              <a:rPr lang="ru-RU" sz="1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 </a:t>
            </a:r>
            <a:r>
              <a:rPr lang="ru-RU" sz="1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sans-serif"/>
              </a:rPr>
              <a:t>Європі</a:t>
            </a:r>
            <a:r>
              <a:rPr lang="ru-RU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sans-serif"/>
              </a:rPr>
              <a:t> — до 45° пн. </a:t>
            </a:r>
            <a:r>
              <a:rPr lang="ru-RU" sz="1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sans-serif"/>
              </a:rPr>
              <a:t>широти</a:t>
            </a:r>
            <a:r>
              <a:rPr lang="ru-RU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sans-serif"/>
              </a:rPr>
              <a:t>, у </a:t>
            </a:r>
            <a:r>
              <a:rPr lang="ru-RU" sz="1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sans-serif"/>
              </a:rPr>
              <a:t>Східній</a:t>
            </a:r>
            <a:r>
              <a:rPr lang="ru-RU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sans-serif"/>
              </a:rPr>
              <a:t> </a:t>
            </a:r>
            <a:r>
              <a:rPr lang="ru-RU" sz="1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sans-serif"/>
              </a:rPr>
              <a:t>Європі</a:t>
            </a:r>
            <a:r>
              <a:rPr lang="ru-RU" sz="1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 — </a:t>
            </a:r>
            <a:r>
              <a:rPr lang="ru-RU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sans-serif"/>
              </a:rPr>
              <a:t>до 50° пн. </a:t>
            </a:r>
            <a:r>
              <a:rPr lang="ru-RU" sz="1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sans-serif"/>
              </a:rPr>
              <a:t>широти</a:t>
            </a:r>
            <a:r>
              <a:rPr lang="ru-RU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sans-serif"/>
              </a:rPr>
              <a:t>, на </a:t>
            </a:r>
            <a:r>
              <a:rPr lang="ru-RU" sz="1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sans-serif"/>
              </a:rPr>
              <a:t>півдні</a:t>
            </a:r>
            <a:r>
              <a:rPr lang="ru-RU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sans-serif"/>
              </a:rPr>
              <a:t> </a:t>
            </a:r>
            <a:r>
              <a:rPr lang="ru-RU" sz="12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sans-serif"/>
              </a:rPr>
              <a:t>Сибіру</a:t>
            </a:r>
            <a:r>
              <a:rPr lang="ru-RU" sz="1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sans-serif"/>
              </a:rPr>
              <a:t> </a:t>
            </a:r>
            <a:r>
              <a:rPr lang="ru-RU" sz="12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— </a:t>
            </a:r>
            <a:r>
              <a:rPr lang="ru-RU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sans-serif"/>
              </a:rPr>
              <a:t>до 54° 30’ пн. </a:t>
            </a:r>
            <a:r>
              <a:rPr lang="ru-RU" sz="1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sans-serif"/>
              </a:rPr>
              <a:t>широти</a:t>
            </a:r>
            <a:r>
              <a:rPr lang="ru-RU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sans-serif"/>
              </a:rPr>
              <a:t>). В </a:t>
            </a:r>
            <a:r>
              <a:rPr lang="ru-RU" sz="1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sans-serif"/>
              </a:rPr>
              <a:t>Україні</a:t>
            </a:r>
            <a:r>
              <a:rPr lang="ru-RU" sz="1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 — </a:t>
            </a:r>
            <a:r>
              <a:rPr lang="ru-RU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sans-serif"/>
              </a:rPr>
              <a:t>на </a:t>
            </a:r>
            <a:r>
              <a:rPr lang="ru-RU" sz="1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sans-serif"/>
              </a:rPr>
              <a:t>пд</a:t>
            </a:r>
            <a:r>
              <a:rPr lang="ru-RU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sans-serif"/>
              </a:rPr>
              <a:t>. </a:t>
            </a:r>
            <a:r>
              <a:rPr lang="ru-RU" sz="1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sans-serif"/>
              </a:rPr>
              <a:t>від</a:t>
            </a:r>
            <a:r>
              <a:rPr lang="ru-RU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sans-serif"/>
              </a:rPr>
              <a:t> </a:t>
            </a:r>
            <a:r>
              <a:rPr lang="ru-RU" sz="1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sans-serif"/>
              </a:rPr>
              <a:t>лінії</a:t>
            </a:r>
            <a:r>
              <a:rPr lang="ru-RU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sans-serif"/>
              </a:rPr>
              <a:t>, </a:t>
            </a:r>
            <a:r>
              <a:rPr lang="ru-RU" sz="1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sans-serif"/>
              </a:rPr>
              <a:t>що</a:t>
            </a:r>
            <a:r>
              <a:rPr lang="ru-RU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sans-serif"/>
              </a:rPr>
              <a:t> </a:t>
            </a:r>
            <a:r>
              <a:rPr lang="ru-RU" sz="1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sans-serif"/>
              </a:rPr>
              <a:t>з'єднує</a:t>
            </a:r>
            <a:r>
              <a:rPr lang="ru-RU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sans-serif"/>
              </a:rPr>
              <a:t> с. </a:t>
            </a:r>
            <a:r>
              <a:rPr lang="ru-RU" sz="1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sans-serif"/>
              </a:rPr>
              <a:t>Бовшів</a:t>
            </a:r>
            <a:r>
              <a:rPr lang="ru-RU" sz="1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 </a:t>
            </a:r>
            <a:r>
              <a:rPr lang="ru-RU" sz="12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sans-serif"/>
              </a:rPr>
              <a:t>Галицького</a:t>
            </a:r>
            <a:r>
              <a:rPr lang="ru-RU" sz="1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sans-serif"/>
              </a:rPr>
              <a:t> району</a:t>
            </a:r>
            <a:r>
              <a:rPr lang="ru-RU" sz="1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 </a:t>
            </a:r>
            <a:r>
              <a:rPr lang="ru-RU" sz="1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sans-serif"/>
              </a:rPr>
              <a:t>Івано-Франківської</a:t>
            </a:r>
            <a:r>
              <a:rPr lang="ru-RU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sans-serif"/>
              </a:rPr>
              <a:t> </a:t>
            </a:r>
            <a:r>
              <a:rPr lang="ru-RU" sz="1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sans-serif"/>
              </a:rPr>
              <a:t>області</a:t>
            </a:r>
            <a:r>
              <a:rPr lang="ru-RU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sans-serif"/>
              </a:rPr>
              <a:t>, м. </a:t>
            </a:r>
            <a:r>
              <a:rPr lang="ru-RU" sz="1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sans-serif"/>
              </a:rPr>
              <a:t>Канів</a:t>
            </a:r>
            <a:r>
              <a:rPr lang="ru-RU" sz="1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 </a:t>
            </a:r>
            <a:r>
              <a:rPr lang="ru-RU" sz="1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sans-serif"/>
              </a:rPr>
              <a:t>Черкаської</a:t>
            </a:r>
            <a:r>
              <a:rPr lang="ru-RU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sans-serif"/>
              </a:rPr>
              <a:t> </a:t>
            </a:r>
            <a:r>
              <a:rPr lang="ru-RU" sz="1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sans-serif"/>
              </a:rPr>
              <a:t>області</a:t>
            </a:r>
            <a:r>
              <a:rPr lang="ru-RU" sz="1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 </a:t>
            </a:r>
            <a:r>
              <a:rPr lang="ru-RU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sans-serif"/>
              </a:rPr>
              <a:t>та с. </a:t>
            </a:r>
            <a:r>
              <a:rPr lang="ru-RU" sz="1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sans-serif"/>
              </a:rPr>
              <a:t>Жовтневе</a:t>
            </a:r>
            <a:r>
              <a:rPr lang="ru-RU" sz="1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 </a:t>
            </a:r>
            <a:r>
              <a:rPr lang="ru-RU" sz="12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sans-serif"/>
              </a:rPr>
              <a:t>Лебединського</a:t>
            </a:r>
            <a:r>
              <a:rPr lang="ru-RU" sz="1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sans-serif"/>
              </a:rPr>
              <a:t> району</a:t>
            </a:r>
            <a:r>
              <a:rPr lang="ru-RU" sz="12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12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sans-serif"/>
              </a:rPr>
              <a:t>Сумської</a:t>
            </a:r>
            <a:r>
              <a:rPr lang="ru-RU" sz="1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sans-serif"/>
              </a:rPr>
              <a:t> </a:t>
            </a:r>
            <a:r>
              <a:rPr lang="ru-RU" sz="1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sans-serif"/>
              </a:rPr>
              <a:t>області</a:t>
            </a:r>
            <a:r>
              <a:rPr lang="ru-RU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sans-serif"/>
              </a:rPr>
              <a:t>.</a:t>
            </a:r>
            <a:r>
              <a:rPr lang="ru-RU" sz="1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1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sans-serif"/>
              </a:rPr>
              <a:t>Малочисельний</a:t>
            </a:r>
            <a:r>
              <a:rPr lang="ru-RU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sans-serif"/>
              </a:rPr>
              <a:t>. </a:t>
            </a:r>
            <a:r>
              <a:rPr lang="ru-RU" sz="1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sans-serif"/>
              </a:rPr>
              <a:t>Зникає</a:t>
            </a:r>
            <a:r>
              <a:rPr lang="ru-RU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sans-serif"/>
              </a:rPr>
              <a:t> через </a:t>
            </a:r>
            <a:r>
              <a:rPr lang="ru-RU" sz="1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sans-serif"/>
              </a:rPr>
              <a:t>розорювання</a:t>
            </a:r>
            <a:r>
              <a:rPr lang="ru-RU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sans-serif"/>
              </a:rPr>
              <a:t> </a:t>
            </a:r>
            <a:r>
              <a:rPr lang="ru-RU" sz="1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sans-serif"/>
              </a:rPr>
              <a:t>степів</a:t>
            </a:r>
            <a:r>
              <a:rPr lang="ru-RU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sans-serif"/>
              </a:rPr>
              <a:t>, </a:t>
            </a:r>
            <a:r>
              <a:rPr lang="ru-RU" sz="1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sans-serif"/>
              </a:rPr>
              <a:t>перевипас</a:t>
            </a:r>
            <a:r>
              <a:rPr lang="ru-RU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sans-serif"/>
              </a:rPr>
              <a:t>, </a:t>
            </a:r>
            <a:r>
              <a:rPr lang="ru-RU" sz="1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sans-serif"/>
              </a:rPr>
              <a:t>зведення</a:t>
            </a:r>
            <a:r>
              <a:rPr lang="ru-RU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sans-serif"/>
              </a:rPr>
              <a:t> </a:t>
            </a:r>
            <a:r>
              <a:rPr lang="ru-RU" sz="1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sans-serif"/>
              </a:rPr>
              <a:t>колків</a:t>
            </a:r>
            <a:r>
              <a:rPr lang="ru-RU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sans-serif"/>
              </a:rPr>
              <a:t>, </a:t>
            </a:r>
            <a:r>
              <a:rPr lang="ru-RU" sz="1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sans-serif"/>
              </a:rPr>
              <a:t>викорчовування</a:t>
            </a:r>
            <a:r>
              <a:rPr lang="ru-RU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sans-serif"/>
              </a:rPr>
              <a:t> </a:t>
            </a:r>
            <a:r>
              <a:rPr lang="ru-RU" sz="1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sans-serif"/>
              </a:rPr>
              <a:t>шибляка</a:t>
            </a:r>
            <a:r>
              <a:rPr lang="ru-RU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sans-serif"/>
              </a:rPr>
              <a:t>, </a:t>
            </a:r>
            <a:r>
              <a:rPr lang="ru-RU" sz="1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sans-serif"/>
              </a:rPr>
              <a:t>застосування</a:t>
            </a:r>
            <a:r>
              <a:rPr lang="ru-RU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sans-serif"/>
              </a:rPr>
              <a:t> </a:t>
            </a:r>
            <a:r>
              <a:rPr lang="ru-RU" sz="1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sans-serif"/>
              </a:rPr>
              <a:t>пестицидів</a:t>
            </a:r>
            <a:r>
              <a:rPr lang="ru-RU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sans-serif"/>
              </a:rPr>
              <a:t>.</a:t>
            </a:r>
            <a:r>
              <a:rPr lang="ru-RU" sz="1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1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sans-serif"/>
              </a:rPr>
              <a:t>Зустрічаються</a:t>
            </a:r>
            <a:r>
              <a:rPr lang="ru-RU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sans-serif"/>
              </a:rPr>
              <a:t> на </a:t>
            </a:r>
            <a:r>
              <a:rPr lang="ru-RU" sz="1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sans-serif"/>
              </a:rPr>
              <a:t>степових</a:t>
            </a:r>
            <a:r>
              <a:rPr lang="ru-RU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sans-serif"/>
              </a:rPr>
              <a:t> та </a:t>
            </a:r>
            <a:r>
              <a:rPr lang="ru-RU" sz="1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sans-serif"/>
              </a:rPr>
              <a:t>остепнених</a:t>
            </a:r>
            <a:r>
              <a:rPr lang="ru-RU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sans-serif"/>
              </a:rPr>
              <a:t> </a:t>
            </a:r>
            <a:r>
              <a:rPr lang="ru-RU" sz="1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sans-serif"/>
              </a:rPr>
              <a:t>ділянках</a:t>
            </a:r>
            <a:r>
              <a:rPr lang="ru-RU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sans-serif"/>
              </a:rPr>
              <a:t> з густим </a:t>
            </a:r>
            <a:r>
              <a:rPr lang="ru-RU" sz="1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sans-serif"/>
              </a:rPr>
              <a:t>різнотрав'ям</a:t>
            </a:r>
            <a:r>
              <a:rPr lang="ru-RU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sans-serif"/>
              </a:rPr>
              <a:t> і </a:t>
            </a:r>
            <a:r>
              <a:rPr lang="ru-RU" sz="1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sans-serif"/>
              </a:rPr>
              <a:t>розрідженим</a:t>
            </a:r>
            <a:r>
              <a:rPr lang="ru-RU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sans-serif"/>
              </a:rPr>
              <a:t> </a:t>
            </a:r>
            <a:r>
              <a:rPr lang="ru-RU" sz="1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sans-serif"/>
              </a:rPr>
              <a:t>чагарником</a:t>
            </a:r>
            <a:r>
              <a:rPr lang="ru-RU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sans-serif"/>
              </a:rPr>
              <a:t>.</a:t>
            </a:r>
            <a:endParaRPr lang="ru-RU" sz="1200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marL="0" indent="0">
              <a:buNone/>
            </a:pPr>
            <a:r>
              <a:rPr lang="ru-RU" sz="1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sans-serif"/>
              </a:rPr>
              <a:t>Представлені</a:t>
            </a:r>
            <a:r>
              <a:rPr lang="ru-RU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sans-serif"/>
              </a:rPr>
              <a:t> самками, </a:t>
            </a:r>
            <a:r>
              <a:rPr lang="ru-RU" sz="1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sans-serif"/>
              </a:rPr>
              <a:t>що</a:t>
            </a:r>
            <a:r>
              <a:rPr lang="ru-RU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sans-serif"/>
              </a:rPr>
              <a:t> </a:t>
            </a:r>
            <a:r>
              <a:rPr lang="ru-RU" sz="1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sans-serif"/>
              </a:rPr>
              <a:t>розмножуються</a:t>
            </a:r>
            <a:r>
              <a:rPr lang="ru-RU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sans-serif"/>
              </a:rPr>
              <a:t> </a:t>
            </a:r>
            <a:r>
              <a:rPr lang="ru-RU" sz="1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sans-serif"/>
              </a:rPr>
              <a:t>партеногенетично</a:t>
            </a:r>
            <a:r>
              <a:rPr lang="ru-RU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sans-serif"/>
              </a:rPr>
              <a:t>. </a:t>
            </a:r>
            <a:r>
              <a:rPr lang="ru-RU" sz="1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sans-serif"/>
              </a:rPr>
              <a:t>Генерація</a:t>
            </a:r>
            <a:r>
              <a:rPr lang="ru-RU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sans-serif"/>
              </a:rPr>
              <a:t> </a:t>
            </a:r>
            <a:r>
              <a:rPr lang="ru-RU" sz="1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sans-serif"/>
              </a:rPr>
              <a:t>однорічна</a:t>
            </a:r>
            <a:r>
              <a:rPr lang="ru-RU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sans-serif"/>
              </a:rPr>
              <a:t>. </a:t>
            </a:r>
            <a:r>
              <a:rPr lang="ru-RU" sz="1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sans-serif"/>
              </a:rPr>
              <a:t>Зимують</a:t>
            </a:r>
            <a:r>
              <a:rPr lang="ru-RU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sans-serif"/>
              </a:rPr>
              <a:t> у </a:t>
            </a:r>
            <a:r>
              <a:rPr lang="ru-RU" sz="1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sans-serif"/>
              </a:rPr>
              <a:t>фазі</a:t>
            </a:r>
            <a:r>
              <a:rPr lang="ru-RU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sans-serif"/>
              </a:rPr>
              <a:t> </a:t>
            </a:r>
            <a:r>
              <a:rPr lang="ru-RU" sz="1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sans-serif"/>
              </a:rPr>
              <a:t>яйця</a:t>
            </a:r>
            <a:r>
              <a:rPr lang="ru-RU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sans-serif"/>
              </a:rPr>
              <a:t>. Личинки І </a:t>
            </a:r>
            <a:r>
              <a:rPr lang="ru-RU" sz="1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sans-serif"/>
              </a:rPr>
              <a:t>віку</a:t>
            </a:r>
            <a:r>
              <a:rPr lang="ru-RU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sans-serif"/>
              </a:rPr>
              <a:t> </a:t>
            </a:r>
            <a:r>
              <a:rPr lang="ru-RU" sz="1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sans-serif"/>
              </a:rPr>
              <a:t>з'являються</a:t>
            </a:r>
            <a:r>
              <a:rPr lang="ru-RU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sans-serif"/>
              </a:rPr>
              <a:t> в </a:t>
            </a:r>
            <a:r>
              <a:rPr lang="ru-RU" sz="1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sans-serif"/>
              </a:rPr>
              <a:t>травні</a:t>
            </a:r>
            <a:r>
              <a:rPr lang="ru-RU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sans-serif"/>
              </a:rPr>
              <a:t>. </a:t>
            </a:r>
            <a:r>
              <a:rPr lang="ru-RU" sz="1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sans-serif"/>
              </a:rPr>
              <a:t>Розвиток</a:t>
            </a:r>
            <a:r>
              <a:rPr lang="ru-RU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sans-serif"/>
              </a:rPr>
              <a:t> личинок </a:t>
            </a:r>
            <a:r>
              <a:rPr lang="ru-RU" sz="1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sans-serif"/>
              </a:rPr>
              <a:t>продовжується</a:t>
            </a:r>
            <a:r>
              <a:rPr lang="ru-RU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sans-serif"/>
              </a:rPr>
              <a:t> </a:t>
            </a:r>
            <a:r>
              <a:rPr lang="ru-RU" sz="1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sans-serif"/>
              </a:rPr>
              <a:t>місяць</a:t>
            </a:r>
            <a:r>
              <a:rPr lang="ru-RU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sans-serif"/>
              </a:rPr>
              <a:t> — </a:t>
            </a:r>
            <a:r>
              <a:rPr lang="ru-RU" sz="1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sans-serif"/>
              </a:rPr>
              <a:t>півтора</a:t>
            </a:r>
            <a:r>
              <a:rPr lang="ru-RU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sans-serif"/>
              </a:rPr>
              <a:t>, </a:t>
            </a:r>
            <a:r>
              <a:rPr lang="ru-RU" sz="1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sans-serif"/>
              </a:rPr>
              <a:t>мають</a:t>
            </a:r>
            <a:r>
              <a:rPr lang="ru-RU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sans-serif"/>
              </a:rPr>
              <a:t> </a:t>
            </a: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sans-serif"/>
              </a:rPr>
              <a:t>VIII </a:t>
            </a:r>
            <a:r>
              <a:rPr lang="ru-RU" sz="1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sans-serif"/>
              </a:rPr>
              <a:t>віків</a:t>
            </a:r>
            <a:r>
              <a:rPr lang="ru-RU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sans-serif"/>
              </a:rPr>
              <a:t>. На початку — в </a:t>
            </a:r>
            <a:r>
              <a:rPr lang="ru-RU" sz="1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sans-serif"/>
              </a:rPr>
              <a:t>середині</a:t>
            </a:r>
            <a:r>
              <a:rPr lang="ru-RU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sans-serif"/>
              </a:rPr>
              <a:t> </a:t>
            </a:r>
            <a:r>
              <a:rPr lang="ru-RU" sz="1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sans-serif"/>
              </a:rPr>
              <a:t>липня</a:t>
            </a:r>
            <a:r>
              <a:rPr lang="ru-RU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sans-serif"/>
              </a:rPr>
              <a:t> </a:t>
            </a:r>
            <a:r>
              <a:rPr lang="ru-RU" sz="1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sans-serif"/>
              </a:rPr>
              <a:t>з'являються</a:t>
            </a:r>
            <a:r>
              <a:rPr lang="ru-RU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sans-serif"/>
              </a:rPr>
              <a:t> </a:t>
            </a:r>
            <a:r>
              <a:rPr lang="ru-RU" sz="1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sans-serif"/>
              </a:rPr>
              <a:t>дорослі</a:t>
            </a:r>
            <a:r>
              <a:rPr lang="ru-RU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sans-serif"/>
              </a:rPr>
              <a:t> </a:t>
            </a:r>
            <a:r>
              <a:rPr lang="ru-RU" sz="1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sans-serif"/>
              </a:rPr>
              <a:t>особини</a:t>
            </a:r>
            <a:r>
              <a:rPr lang="ru-RU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sans-serif"/>
              </a:rPr>
              <a:t>, </a:t>
            </a:r>
            <a:r>
              <a:rPr lang="ru-RU" sz="1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sans-serif"/>
              </a:rPr>
              <a:t>що</a:t>
            </a:r>
            <a:r>
              <a:rPr lang="ru-RU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sans-serif"/>
              </a:rPr>
              <a:t> </a:t>
            </a:r>
            <a:r>
              <a:rPr lang="ru-RU" sz="1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sans-serif"/>
              </a:rPr>
              <a:t>живуть</a:t>
            </a:r>
            <a:r>
              <a:rPr lang="ru-RU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sans-serif"/>
              </a:rPr>
              <a:t> до </a:t>
            </a:r>
            <a:r>
              <a:rPr lang="ru-RU" sz="1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sans-serif"/>
              </a:rPr>
              <a:t>осені</a:t>
            </a:r>
            <a:r>
              <a:rPr lang="ru-RU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sans-serif"/>
              </a:rPr>
              <a:t>. </a:t>
            </a:r>
            <a:r>
              <a:rPr lang="ru-RU" sz="1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sans-serif"/>
              </a:rPr>
              <a:t>Яйця</a:t>
            </a:r>
            <a:r>
              <a:rPr lang="ru-RU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sans-serif"/>
              </a:rPr>
              <a:t> </a:t>
            </a:r>
            <a:r>
              <a:rPr lang="ru-RU" sz="1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sans-serif"/>
              </a:rPr>
              <a:t>відкладають</a:t>
            </a:r>
            <a:r>
              <a:rPr lang="ru-RU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sans-serif"/>
              </a:rPr>
              <a:t> з </a:t>
            </a:r>
            <a:r>
              <a:rPr lang="ru-RU" sz="1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sans-serif"/>
              </a:rPr>
              <a:t>кінця</a:t>
            </a:r>
            <a:r>
              <a:rPr lang="ru-RU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sans-serif"/>
              </a:rPr>
              <a:t> </a:t>
            </a:r>
            <a:r>
              <a:rPr lang="ru-RU" sz="1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sans-serif"/>
              </a:rPr>
              <a:t>липня</a:t>
            </a:r>
            <a:r>
              <a:rPr lang="ru-RU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sans-serif"/>
              </a:rPr>
              <a:t> у </a:t>
            </a:r>
            <a:r>
              <a:rPr lang="ru-RU" sz="1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sans-serif"/>
              </a:rPr>
              <a:t>ґрунт</a:t>
            </a:r>
            <a:r>
              <a:rPr lang="ru-RU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sans-serif"/>
              </a:rPr>
              <a:t> </a:t>
            </a:r>
            <a:r>
              <a:rPr lang="ru-RU" sz="1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sans-serif"/>
              </a:rPr>
              <a:t>увечері</a:t>
            </a:r>
            <a:r>
              <a:rPr lang="ru-RU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sans-serif"/>
              </a:rPr>
              <a:t> та </a:t>
            </a:r>
            <a:r>
              <a:rPr lang="ru-RU" sz="1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sans-serif"/>
              </a:rPr>
              <a:t>вночі</a:t>
            </a:r>
            <a:r>
              <a:rPr lang="ru-RU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sans-serif"/>
              </a:rPr>
              <a:t>. Кладки </a:t>
            </a:r>
            <a:r>
              <a:rPr lang="ru-RU" sz="1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sans-serif"/>
              </a:rPr>
              <a:t>приблизно</a:t>
            </a:r>
            <a:r>
              <a:rPr lang="ru-RU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sans-serif"/>
              </a:rPr>
              <a:t> по 7 </a:t>
            </a:r>
            <a:r>
              <a:rPr lang="ru-RU" sz="1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sans-serif"/>
              </a:rPr>
              <a:t>яєць</a:t>
            </a:r>
            <a:r>
              <a:rPr lang="ru-RU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sans-serif"/>
              </a:rPr>
              <a:t>.</a:t>
            </a:r>
            <a:endParaRPr lang="ru-RU" sz="1200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marL="0" indent="0">
              <a:buNone/>
            </a:pPr>
            <a:r>
              <a:rPr lang="ru-RU" sz="1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sans-serif"/>
              </a:rPr>
              <a:t>Хижак-засадник</a:t>
            </a:r>
            <a:r>
              <a:rPr lang="ru-RU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sans-serif"/>
              </a:rPr>
              <a:t>, ловить комах (</a:t>
            </a:r>
            <a:r>
              <a:rPr lang="ru-RU" sz="1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sans-serif"/>
              </a:rPr>
              <a:t>саранові</a:t>
            </a:r>
            <a:r>
              <a:rPr lang="ru-RU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sans-serif"/>
              </a:rPr>
              <a:t>, жуки, </a:t>
            </a:r>
            <a:r>
              <a:rPr lang="ru-RU" sz="1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sans-serif"/>
              </a:rPr>
              <a:t>клопи</a:t>
            </a:r>
            <a:r>
              <a:rPr lang="ru-RU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sans-serif"/>
              </a:rPr>
              <a:t>).</a:t>
            </a:r>
            <a:endParaRPr lang="ru-RU" sz="1200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marL="0" indent="0">
              <a:buNone/>
            </a:pPr>
            <a:r>
              <a:rPr lang="ru-RU" sz="12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sans-serif"/>
              </a:rPr>
              <a:t>Дибка</a:t>
            </a:r>
            <a:r>
              <a:rPr lang="ru-RU" sz="1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sans-serif"/>
              </a:rPr>
              <a:t> </a:t>
            </a:r>
            <a:r>
              <a:rPr lang="ru-RU" sz="1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sans-serif"/>
              </a:rPr>
              <a:t>степова</a:t>
            </a:r>
            <a:r>
              <a:rPr lang="ru-RU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sans-serif"/>
              </a:rPr>
              <a:t> занесена до </a:t>
            </a:r>
            <a:r>
              <a:rPr lang="ru-RU" sz="1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sans-serif"/>
              </a:rPr>
              <a:t>Червоної</a:t>
            </a:r>
            <a:r>
              <a:rPr lang="ru-RU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sans-serif"/>
              </a:rPr>
              <a:t> книги </a:t>
            </a:r>
            <a:r>
              <a:rPr lang="ru-RU" sz="1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sans-serif"/>
              </a:rPr>
              <a:t>України</a:t>
            </a:r>
            <a:r>
              <a:rPr lang="ru-RU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sans-serif"/>
              </a:rPr>
              <a:t>, </a:t>
            </a:r>
            <a:r>
              <a:rPr lang="ru-RU" sz="1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sans-serif"/>
              </a:rPr>
              <a:t>природоохоронний</a:t>
            </a:r>
            <a:r>
              <a:rPr lang="ru-RU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sans-serif"/>
              </a:rPr>
              <a:t> статус — </a:t>
            </a:r>
            <a:r>
              <a:rPr lang="ru-RU" sz="1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sans-serif"/>
              </a:rPr>
              <a:t>рідкісний</a:t>
            </a:r>
            <a:r>
              <a:rPr lang="ru-RU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sans-serif"/>
              </a:rPr>
              <a:t>. В </a:t>
            </a:r>
            <a:r>
              <a:rPr lang="ru-RU" sz="1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sans-serif"/>
              </a:rPr>
              <a:t>Україні</a:t>
            </a:r>
            <a:r>
              <a:rPr lang="ru-RU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sans-serif"/>
              </a:rPr>
              <a:t> </a:t>
            </a:r>
            <a:r>
              <a:rPr lang="ru-RU" sz="1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sans-serif"/>
              </a:rPr>
              <a:t>охороняється</a:t>
            </a:r>
            <a:r>
              <a:rPr lang="ru-RU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sans-serif"/>
              </a:rPr>
              <a:t> у </a:t>
            </a:r>
            <a:r>
              <a:rPr lang="ru-RU" sz="1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sans-serif"/>
              </a:rPr>
              <a:t>заповідниках</a:t>
            </a:r>
            <a:r>
              <a:rPr lang="ru-RU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sans-serif"/>
              </a:rPr>
              <a:t> </a:t>
            </a:r>
            <a:r>
              <a:rPr lang="ru-RU" sz="1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sans-serif"/>
              </a:rPr>
              <a:t>степової</a:t>
            </a:r>
            <a:r>
              <a:rPr lang="ru-RU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sans-serif"/>
              </a:rPr>
              <a:t> </a:t>
            </a:r>
            <a:r>
              <a:rPr lang="ru-RU" sz="1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sans-serif"/>
              </a:rPr>
              <a:t>зони</a:t>
            </a:r>
            <a:r>
              <a:rPr lang="ru-RU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sans-serif"/>
              </a:rPr>
              <a:t>. </a:t>
            </a:r>
            <a:r>
              <a:rPr lang="ru-RU" sz="1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sans-serif"/>
              </a:rPr>
              <a:t>Пропонується</a:t>
            </a:r>
            <a:r>
              <a:rPr lang="ru-RU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sans-serif"/>
              </a:rPr>
              <a:t> </a:t>
            </a:r>
            <a:r>
              <a:rPr lang="ru-RU" sz="1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sans-serif"/>
              </a:rPr>
              <a:t>створення</a:t>
            </a:r>
            <a:r>
              <a:rPr lang="ru-RU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sans-serif"/>
              </a:rPr>
              <a:t> </a:t>
            </a:r>
            <a:r>
              <a:rPr lang="ru-RU" sz="1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sans-serif"/>
              </a:rPr>
              <a:t>ентомологічних</a:t>
            </a:r>
            <a:r>
              <a:rPr lang="ru-RU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sans-serif"/>
              </a:rPr>
              <a:t> </a:t>
            </a:r>
            <a:r>
              <a:rPr lang="ru-RU" sz="1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sans-serif"/>
              </a:rPr>
              <a:t>заказників</a:t>
            </a:r>
            <a:r>
              <a:rPr lang="ru-RU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sans-serif"/>
              </a:rPr>
              <a:t> у </a:t>
            </a:r>
            <a:r>
              <a:rPr lang="ru-RU" sz="1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sans-serif"/>
              </a:rPr>
              <a:t>місцях</a:t>
            </a:r>
            <a:r>
              <a:rPr lang="ru-RU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sans-serif"/>
              </a:rPr>
              <a:t> </a:t>
            </a:r>
            <a:r>
              <a:rPr lang="ru-RU" sz="1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sans-serif"/>
              </a:rPr>
              <a:t>мешкання</a:t>
            </a:r>
            <a:r>
              <a:rPr lang="ru-RU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sans-serif"/>
              </a:rPr>
              <a:t> виду. </a:t>
            </a:r>
            <a:r>
              <a:rPr lang="ru-RU" sz="1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sans-serif"/>
              </a:rPr>
              <a:t>Відновленню</a:t>
            </a:r>
            <a:r>
              <a:rPr lang="ru-RU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sans-serif"/>
              </a:rPr>
              <a:t> </a:t>
            </a:r>
            <a:r>
              <a:rPr lang="ru-RU" sz="1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sans-serif"/>
              </a:rPr>
              <a:t>чисельності</a:t>
            </a:r>
            <a:r>
              <a:rPr lang="ru-RU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sans-serif"/>
              </a:rPr>
              <a:t> виду могло б </a:t>
            </a:r>
            <a:r>
              <a:rPr lang="ru-RU" sz="1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sans-serif"/>
              </a:rPr>
              <a:t>сприяти</a:t>
            </a:r>
            <a:r>
              <a:rPr lang="ru-RU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sans-serif"/>
              </a:rPr>
              <a:t> </a:t>
            </a:r>
            <a:r>
              <a:rPr lang="ru-RU" sz="1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sans-serif"/>
              </a:rPr>
              <a:t>штучне</a:t>
            </a:r>
            <a:r>
              <a:rPr lang="ru-RU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sans-serif"/>
              </a:rPr>
              <a:t> </a:t>
            </a:r>
            <a:r>
              <a:rPr lang="ru-RU" sz="1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sans-serif"/>
              </a:rPr>
              <a:t>розселення</a:t>
            </a:r>
            <a:r>
              <a:rPr lang="ru-RU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sans-serif"/>
              </a:rPr>
              <a:t>. Внесений до </a:t>
            </a:r>
            <a:r>
              <a:rPr lang="ru-RU" sz="1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sans-serif"/>
              </a:rPr>
              <a:t>додатку</a:t>
            </a:r>
            <a:r>
              <a:rPr lang="ru-RU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sans-serif"/>
              </a:rPr>
              <a:t> </a:t>
            </a:r>
            <a:r>
              <a:rPr lang="ru-RU" sz="1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sans-serif"/>
              </a:rPr>
              <a:t>ІІБернської</a:t>
            </a:r>
            <a:r>
              <a:rPr lang="ru-RU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sans-serif"/>
              </a:rPr>
              <a:t> </a:t>
            </a:r>
            <a:r>
              <a:rPr lang="ru-RU" sz="1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sans-serif"/>
              </a:rPr>
              <a:t>конвенції</a:t>
            </a:r>
            <a:r>
              <a:rPr lang="ru-RU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sans-serif"/>
              </a:rPr>
              <a:t>.</a:t>
            </a:r>
            <a:r>
              <a:rPr lang="ru-RU" sz="1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0188624" y="9645"/>
            <a:ext cx="8229600" cy="1252728"/>
          </a:xfrm>
        </p:spPr>
        <p:txBody>
          <a:bodyPr/>
          <a:lstStyle/>
          <a:p>
            <a:endParaRPr lang="ru-RU"/>
          </a:p>
        </p:txBody>
      </p:sp>
      <p:pic>
        <p:nvPicPr>
          <p:cNvPr id="7170" name="Picture 2" descr="C:\Users\Sasha\Desktop\30915170_duybkastepnayawise_snak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3203848" cy="32849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1" name="Picture 3" descr="C:\Users\Sasha\Desktop\117680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9" y="0"/>
            <a:ext cx="2808311" cy="32849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C:\Users\Sasha\Desktop\dybka_stepnaja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76359" y="4766"/>
            <a:ext cx="3167641" cy="32802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91096833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0" y="0"/>
            <a:ext cx="9143999" cy="68580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uk-UA" dirty="0" smtClean="0"/>
              <a:t> </a:t>
            </a:r>
          </a:p>
          <a:p>
            <a:pPr marL="0" indent="0">
              <a:buNone/>
            </a:pPr>
            <a:endParaRPr lang="uk-UA" sz="1500" b="1" dirty="0">
              <a:latin typeface="sans-serif"/>
            </a:endParaRPr>
          </a:p>
          <a:p>
            <a:pPr marL="0" indent="0">
              <a:buNone/>
            </a:pPr>
            <a:endParaRPr lang="uk-UA" sz="1500" b="1" dirty="0" smtClean="0">
              <a:latin typeface="sans-serif"/>
            </a:endParaRPr>
          </a:p>
          <a:p>
            <a:pPr marL="0" indent="0">
              <a:buNone/>
            </a:pPr>
            <a:endParaRPr lang="uk-UA" sz="1500" b="1" dirty="0">
              <a:latin typeface="sans-serif"/>
            </a:endParaRPr>
          </a:p>
          <a:p>
            <a:pPr marL="0" indent="0">
              <a:buNone/>
            </a:pPr>
            <a:endParaRPr lang="uk-UA" sz="1500" b="1" dirty="0" smtClean="0">
              <a:latin typeface="sans-serif"/>
            </a:endParaRPr>
          </a:p>
          <a:p>
            <a:pPr marL="0" indent="0">
              <a:buNone/>
            </a:pPr>
            <a:endParaRPr lang="uk-UA" sz="1500" b="1" dirty="0">
              <a:latin typeface="sans-serif"/>
            </a:endParaRPr>
          </a:p>
          <a:p>
            <a:pPr marL="0" indent="0">
              <a:buNone/>
            </a:pPr>
            <a:endParaRPr lang="uk-UA" sz="1500" b="1" dirty="0" smtClean="0">
              <a:latin typeface="sans-serif"/>
            </a:endParaRPr>
          </a:p>
          <a:p>
            <a:pPr marL="0" indent="0">
              <a:buNone/>
            </a:pPr>
            <a:endParaRPr lang="uk-UA" sz="1500" b="1" dirty="0">
              <a:latin typeface="sans-serif"/>
            </a:endParaRPr>
          </a:p>
          <a:p>
            <a:pPr marL="0" indent="0">
              <a:buNone/>
            </a:pPr>
            <a:endParaRPr lang="uk-UA" sz="1500" b="1" dirty="0" smtClean="0">
              <a:latin typeface="sans-serif"/>
            </a:endParaRPr>
          </a:p>
          <a:p>
            <a:pPr marL="0" indent="0">
              <a:buNone/>
            </a:pPr>
            <a:endParaRPr lang="uk-UA" sz="1500" b="1" dirty="0">
              <a:latin typeface="sans-serif"/>
            </a:endParaRPr>
          </a:p>
          <a:p>
            <a:pPr marL="0" indent="0">
              <a:buNone/>
            </a:pPr>
            <a:endParaRPr lang="uk-UA" sz="1500" b="1" dirty="0" smtClean="0">
              <a:latin typeface="sans-serif"/>
            </a:endParaRPr>
          </a:p>
          <a:p>
            <a:pPr marL="0" indent="0">
              <a:buNone/>
            </a:pPr>
            <a:endParaRPr lang="uk-UA" sz="1500" b="1" dirty="0">
              <a:latin typeface="sans-serif"/>
            </a:endParaRPr>
          </a:p>
          <a:p>
            <a:pPr marL="0" indent="0">
              <a:buNone/>
            </a:pPr>
            <a:r>
              <a:rPr lang="ru-RU" sz="1500" b="1" dirty="0" smtClean="0">
                <a:latin typeface="sans-serif"/>
              </a:rPr>
              <a:t>       </a:t>
            </a:r>
            <a:r>
              <a:rPr lang="ru-RU" sz="15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sans-serif"/>
              </a:rPr>
              <a:t>Краб </a:t>
            </a:r>
            <a:r>
              <a:rPr lang="ru-RU" sz="15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sans-serif"/>
              </a:rPr>
              <a:t>кам'яний</a:t>
            </a:r>
            <a:r>
              <a:rPr lang="ru-RU" sz="15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 </a:t>
            </a:r>
            <a:r>
              <a:rPr lang="ru-RU" sz="1500" dirty="0">
                <a:solidFill>
                  <a:schemeClr val="tx1">
                    <a:lumMod val="95000"/>
                    <a:lumOff val="5000"/>
                  </a:schemeClr>
                </a:solidFill>
                <a:latin typeface="sans-serif"/>
              </a:rPr>
              <a:t>(</a:t>
            </a:r>
            <a:r>
              <a:rPr lang="en-US" sz="1500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sans-serif"/>
              </a:rPr>
              <a:t>Eriphia</a:t>
            </a:r>
            <a:r>
              <a:rPr lang="en-US" sz="1500" i="1" dirty="0">
                <a:solidFill>
                  <a:schemeClr val="tx1">
                    <a:lumMod val="95000"/>
                    <a:lumOff val="5000"/>
                  </a:schemeClr>
                </a:solidFill>
                <a:latin typeface="sans-serif"/>
              </a:rPr>
              <a:t> </a:t>
            </a:r>
            <a:r>
              <a:rPr lang="en-US" sz="1500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sans-serif"/>
              </a:rPr>
              <a:t>verrucosa</a:t>
            </a:r>
            <a:r>
              <a:rPr lang="en-US" sz="1500" dirty="0">
                <a:solidFill>
                  <a:schemeClr val="tx1">
                    <a:lumMod val="95000"/>
                    <a:lumOff val="5000"/>
                  </a:schemeClr>
                </a:solidFill>
                <a:latin typeface="sans-serif"/>
              </a:rPr>
              <a:t>) — </a:t>
            </a:r>
            <a:r>
              <a:rPr lang="ru-RU" sz="1500" dirty="0">
                <a:solidFill>
                  <a:schemeClr val="tx1">
                    <a:lumMod val="95000"/>
                    <a:lumOff val="5000"/>
                  </a:schemeClr>
                </a:solidFill>
                <a:latin typeface="sans-serif"/>
              </a:rPr>
              <a:t>краб </a:t>
            </a:r>
            <a:r>
              <a:rPr lang="ru-RU" sz="15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sans-serif"/>
              </a:rPr>
              <a:t>родини</a:t>
            </a:r>
            <a:r>
              <a:rPr lang="ru-RU" sz="1500" dirty="0">
                <a:solidFill>
                  <a:schemeClr val="tx1">
                    <a:lumMod val="95000"/>
                    <a:lumOff val="5000"/>
                  </a:schemeClr>
                </a:solidFill>
                <a:latin typeface="sans-serif"/>
              </a:rPr>
              <a:t> </a:t>
            </a:r>
            <a:r>
              <a:rPr lang="en-US" sz="15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sans-serif"/>
              </a:rPr>
              <a:t>Eriphiidae</a:t>
            </a:r>
            <a:r>
              <a:rPr lang="en-US" sz="1500" dirty="0">
                <a:solidFill>
                  <a:schemeClr val="tx1">
                    <a:lumMod val="95000"/>
                    <a:lumOff val="5000"/>
                  </a:schemeClr>
                </a:solidFill>
                <a:latin typeface="sans-serif"/>
              </a:rPr>
              <a:t>. </a:t>
            </a:r>
            <a:r>
              <a:rPr lang="ru-RU" sz="1500" dirty="0">
                <a:solidFill>
                  <a:schemeClr val="tx1">
                    <a:lumMod val="95000"/>
                    <a:lumOff val="5000"/>
                  </a:schemeClr>
                </a:solidFill>
                <a:latin typeface="sans-serif"/>
              </a:rPr>
              <a:t>До 80-х </a:t>
            </a:r>
            <a:r>
              <a:rPr lang="ru-RU" sz="15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sans-serif"/>
              </a:rPr>
              <a:t>років</a:t>
            </a:r>
            <a:r>
              <a:rPr lang="ru-RU" sz="1500" dirty="0">
                <a:solidFill>
                  <a:schemeClr val="tx1">
                    <a:lumMod val="95000"/>
                    <a:lumOff val="5000"/>
                  </a:schemeClr>
                </a:solidFill>
                <a:latin typeface="sans-serif"/>
              </a:rPr>
              <a:t> ХХ ст. </a:t>
            </a:r>
            <a:r>
              <a:rPr lang="ru-RU" sz="15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sans-serif"/>
              </a:rPr>
              <a:t>був</a:t>
            </a:r>
            <a:r>
              <a:rPr lang="ru-RU" sz="1500" dirty="0">
                <a:solidFill>
                  <a:schemeClr val="tx1">
                    <a:lumMod val="95000"/>
                    <a:lumOff val="5000"/>
                  </a:schemeClr>
                </a:solidFill>
                <a:latin typeface="sans-serif"/>
              </a:rPr>
              <a:t> </a:t>
            </a:r>
            <a:r>
              <a:rPr lang="ru-RU" sz="15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sans-serif"/>
              </a:rPr>
              <a:t>численним</a:t>
            </a:r>
            <a:r>
              <a:rPr lang="ru-RU" sz="1500" dirty="0">
                <a:solidFill>
                  <a:schemeClr val="tx1">
                    <a:lumMod val="95000"/>
                    <a:lumOff val="5000"/>
                  </a:schemeClr>
                </a:solidFill>
                <a:latin typeface="sans-serif"/>
              </a:rPr>
              <a:t> видом у </a:t>
            </a:r>
            <a:r>
              <a:rPr lang="ru-RU" sz="15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sans-serif"/>
              </a:rPr>
              <a:t>Чорному</a:t>
            </a:r>
            <a:r>
              <a:rPr lang="ru-RU" sz="1500" dirty="0">
                <a:solidFill>
                  <a:schemeClr val="tx1">
                    <a:lumMod val="95000"/>
                    <a:lumOff val="5000"/>
                  </a:schemeClr>
                </a:solidFill>
                <a:latin typeface="sans-serif"/>
              </a:rPr>
              <a:t> </a:t>
            </a:r>
            <a:r>
              <a:rPr lang="ru-RU" sz="15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sans-serif"/>
              </a:rPr>
              <a:t>морі</a:t>
            </a:r>
            <a:r>
              <a:rPr lang="ru-RU" sz="1500" dirty="0">
                <a:solidFill>
                  <a:schemeClr val="tx1">
                    <a:lumMod val="95000"/>
                    <a:lumOff val="5000"/>
                  </a:schemeClr>
                </a:solidFill>
                <a:latin typeface="sans-serif"/>
              </a:rPr>
              <a:t>.</a:t>
            </a:r>
            <a:r>
              <a:rPr lang="ru-RU" sz="15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15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sans-serif"/>
              </a:rPr>
              <a:t>Від</a:t>
            </a:r>
            <a:r>
              <a:rPr lang="ru-RU" sz="1500" dirty="0">
                <a:solidFill>
                  <a:schemeClr val="tx1">
                    <a:lumMod val="95000"/>
                    <a:lumOff val="5000"/>
                  </a:schemeClr>
                </a:solidFill>
                <a:latin typeface="sans-serif"/>
              </a:rPr>
              <a:t> </a:t>
            </a:r>
            <a:r>
              <a:rPr lang="ru-RU" sz="15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sans-serif"/>
              </a:rPr>
              <a:t>Атлантичного</a:t>
            </a:r>
            <a:r>
              <a:rPr lang="ru-RU" sz="1500" dirty="0">
                <a:solidFill>
                  <a:schemeClr val="tx1">
                    <a:lumMod val="95000"/>
                    <a:lumOff val="5000"/>
                  </a:schemeClr>
                </a:solidFill>
                <a:latin typeface="sans-serif"/>
              </a:rPr>
              <a:t> </a:t>
            </a:r>
            <a:r>
              <a:rPr lang="ru-RU" sz="15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sans-serif"/>
              </a:rPr>
              <a:t>узбережжя</a:t>
            </a:r>
            <a:r>
              <a:rPr lang="ru-RU" sz="1500" dirty="0">
                <a:solidFill>
                  <a:schemeClr val="tx1">
                    <a:lumMod val="95000"/>
                    <a:lumOff val="5000"/>
                  </a:schemeClr>
                </a:solidFill>
                <a:latin typeface="sans-serif"/>
              </a:rPr>
              <a:t> </a:t>
            </a:r>
            <a:r>
              <a:rPr lang="ru-RU" sz="15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sans-serif"/>
              </a:rPr>
              <a:t>Великобританії</a:t>
            </a:r>
            <a:r>
              <a:rPr lang="ru-RU" sz="1500" dirty="0">
                <a:solidFill>
                  <a:schemeClr val="tx1">
                    <a:lumMod val="95000"/>
                    <a:lumOff val="5000"/>
                  </a:schemeClr>
                </a:solidFill>
                <a:latin typeface="sans-serif"/>
              </a:rPr>
              <a:t> до </a:t>
            </a:r>
            <a:r>
              <a:rPr lang="ru-RU" sz="15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sans-serif"/>
              </a:rPr>
              <a:t>Азорських</a:t>
            </a:r>
            <a:r>
              <a:rPr lang="ru-RU" sz="1500" dirty="0">
                <a:solidFill>
                  <a:schemeClr val="tx1">
                    <a:lumMod val="95000"/>
                    <a:lumOff val="5000"/>
                  </a:schemeClr>
                </a:solidFill>
                <a:latin typeface="sans-serif"/>
              </a:rPr>
              <a:t> </a:t>
            </a:r>
            <a:r>
              <a:rPr lang="ru-RU" sz="15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sans-serif"/>
              </a:rPr>
              <a:t>островів</a:t>
            </a:r>
            <a:r>
              <a:rPr lang="ru-RU" sz="15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 </a:t>
            </a:r>
            <a:r>
              <a:rPr lang="ru-RU" sz="1500" dirty="0">
                <a:solidFill>
                  <a:schemeClr val="tx1">
                    <a:lumMod val="95000"/>
                    <a:lumOff val="5000"/>
                  </a:schemeClr>
                </a:solidFill>
                <a:latin typeface="sans-serif"/>
              </a:rPr>
              <a:t>та </a:t>
            </a:r>
            <a:r>
              <a:rPr lang="ru-RU" sz="15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sans-serif"/>
              </a:rPr>
              <a:t>західної</a:t>
            </a:r>
            <a:r>
              <a:rPr lang="ru-RU" sz="1500" dirty="0">
                <a:solidFill>
                  <a:schemeClr val="tx1">
                    <a:lumMod val="95000"/>
                    <a:lumOff val="5000"/>
                  </a:schemeClr>
                </a:solidFill>
                <a:latin typeface="sans-serif"/>
              </a:rPr>
              <a:t> Африки. </a:t>
            </a:r>
            <a:r>
              <a:rPr lang="ru-RU" sz="15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sans-serif"/>
              </a:rPr>
              <a:t>Зустрічається</a:t>
            </a:r>
            <a:r>
              <a:rPr lang="ru-RU" sz="1500" dirty="0">
                <a:solidFill>
                  <a:schemeClr val="tx1">
                    <a:lumMod val="95000"/>
                    <a:lumOff val="5000"/>
                  </a:schemeClr>
                </a:solidFill>
                <a:latin typeface="sans-serif"/>
              </a:rPr>
              <a:t> </a:t>
            </a:r>
            <a:r>
              <a:rPr lang="ru-RU" sz="15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sans-serif"/>
              </a:rPr>
              <a:t>вСередземному</a:t>
            </a:r>
            <a:r>
              <a:rPr lang="ru-RU" sz="1500" dirty="0">
                <a:solidFill>
                  <a:schemeClr val="tx1">
                    <a:lumMod val="95000"/>
                    <a:lumOff val="5000"/>
                  </a:schemeClr>
                </a:solidFill>
                <a:latin typeface="sans-serif"/>
              </a:rPr>
              <a:t>, </a:t>
            </a:r>
            <a:r>
              <a:rPr lang="ru-RU" sz="15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sans-serif"/>
              </a:rPr>
              <a:t>Адріатичному</a:t>
            </a:r>
            <a:r>
              <a:rPr lang="ru-RU" sz="1500" dirty="0">
                <a:solidFill>
                  <a:schemeClr val="tx1">
                    <a:lumMod val="95000"/>
                    <a:lumOff val="5000"/>
                  </a:schemeClr>
                </a:solidFill>
                <a:latin typeface="sans-serif"/>
              </a:rPr>
              <a:t>, </a:t>
            </a:r>
            <a:r>
              <a:rPr lang="ru-RU" sz="15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sans-serif"/>
              </a:rPr>
              <a:t>Мармуровому</a:t>
            </a:r>
            <a:r>
              <a:rPr lang="ru-RU" sz="15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15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sans-serif"/>
              </a:rPr>
              <a:t>та </a:t>
            </a:r>
            <a:r>
              <a:rPr lang="ru-RU" sz="15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sans-serif"/>
              </a:rPr>
              <a:t>Чорному</a:t>
            </a:r>
            <a:r>
              <a:rPr lang="ru-RU" sz="1500" dirty="0">
                <a:solidFill>
                  <a:schemeClr val="tx1">
                    <a:lumMod val="95000"/>
                    <a:lumOff val="5000"/>
                  </a:schemeClr>
                </a:solidFill>
                <a:latin typeface="sans-serif"/>
              </a:rPr>
              <a:t> морях. В </a:t>
            </a:r>
            <a:r>
              <a:rPr lang="ru-RU" sz="15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sans-serif"/>
              </a:rPr>
              <a:t>Україні</a:t>
            </a:r>
            <a:r>
              <a:rPr lang="ru-RU" sz="1500" dirty="0">
                <a:solidFill>
                  <a:schemeClr val="tx1">
                    <a:lumMod val="95000"/>
                    <a:lumOff val="5000"/>
                  </a:schemeClr>
                </a:solidFill>
                <a:latin typeface="sans-serif"/>
              </a:rPr>
              <a:t> — </a:t>
            </a:r>
            <a:r>
              <a:rPr lang="ru-RU" sz="15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sans-serif"/>
              </a:rPr>
              <a:t>біля</a:t>
            </a:r>
            <a:r>
              <a:rPr lang="ru-RU" sz="1500" dirty="0">
                <a:solidFill>
                  <a:schemeClr val="tx1">
                    <a:lumMod val="95000"/>
                    <a:lumOff val="5000"/>
                  </a:schemeClr>
                </a:solidFill>
                <a:latin typeface="sans-serif"/>
              </a:rPr>
              <a:t> </a:t>
            </a:r>
            <a:r>
              <a:rPr lang="ru-RU" sz="15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sans-serif"/>
              </a:rPr>
              <a:t>Кримського</a:t>
            </a:r>
            <a:r>
              <a:rPr lang="ru-RU" sz="1500" dirty="0">
                <a:solidFill>
                  <a:schemeClr val="tx1">
                    <a:lumMod val="95000"/>
                    <a:lumOff val="5000"/>
                  </a:schemeClr>
                </a:solidFill>
                <a:latin typeface="sans-serif"/>
              </a:rPr>
              <a:t> </a:t>
            </a:r>
            <a:r>
              <a:rPr lang="ru-RU" sz="15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sans-serif"/>
              </a:rPr>
              <a:t>півострова</a:t>
            </a:r>
            <a:r>
              <a:rPr lang="ru-RU" sz="1500" dirty="0">
                <a:solidFill>
                  <a:schemeClr val="tx1">
                    <a:lumMod val="95000"/>
                    <a:lumOff val="5000"/>
                  </a:schemeClr>
                </a:solidFill>
                <a:latin typeface="sans-serif"/>
              </a:rPr>
              <a:t> та </a:t>
            </a:r>
            <a:r>
              <a:rPr lang="ru-RU" sz="15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sans-serif"/>
              </a:rPr>
              <a:t>островаЗміїний</a:t>
            </a:r>
            <a:r>
              <a:rPr lang="ru-RU" sz="1500" dirty="0">
                <a:solidFill>
                  <a:schemeClr val="tx1">
                    <a:lumMod val="95000"/>
                    <a:lumOff val="5000"/>
                  </a:schemeClr>
                </a:solidFill>
                <a:latin typeface="sans-serif"/>
              </a:rPr>
              <a:t>.</a:t>
            </a:r>
            <a:r>
              <a:rPr lang="ru-RU" sz="15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1500" dirty="0">
                <a:solidFill>
                  <a:schemeClr val="tx1">
                    <a:lumMod val="95000"/>
                    <a:lumOff val="5000"/>
                  </a:schemeClr>
                </a:solidFill>
                <a:latin typeface="sans-serif"/>
              </a:rPr>
              <a:t>Ширина </a:t>
            </a:r>
            <a:r>
              <a:rPr lang="ru-RU" sz="15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sans-serif"/>
              </a:rPr>
              <a:t>карапаксу</a:t>
            </a:r>
            <a:r>
              <a:rPr lang="ru-RU" sz="1500" dirty="0">
                <a:solidFill>
                  <a:schemeClr val="tx1">
                    <a:lumMod val="95000"/>
                    <a:lumOff val="5000"/>
                  </a:schemeClr>
                </a:solidFill>
                <a:latin typeface="sans-serif"/>
              </a:rPr>
              <a:t> </a:t>
            </a:r>
            <a:r>
              <a:rPr lang="ru-RU" sz="15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sans-serif"/>
              </a:rPr>
              <a:t>досягає</a:t>
            </a:r>
            <a:r>
              <a:rPr lang="ru-RU" sz="1500" dirty="0">
                <a:solidFill>
                  <a:schemeClr val="tx1">
                    <a:lumMod val="95000"/>
                    <a:lumOff val="5000"/>
                  </a:schemeClr>
                </a:solidFill>
                <a:latin typeface="sans-serif"/>
              </a:rPr>
              <a:t> 10 см при </a:t>
            </a:r>
            <a:r>
              <a:rPr lang="ru-RU" sz="15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sans-serif"/>
              </a:rPr>
              <a:t>довжині</a:t>
            </a:r>
            <a:r>
              <a:rPr lang="ru-RU" sz="1500" dirty="0">
                <a:solidFill>
                  <a:schemeClr val="tx1">
                    <a:lumMod val="95000"/>
                    <a:lumOff val="5000"/>
                  </a:schemeClr>
                </a:solidFill>
                <a:latin typeface="sans-serif"/>
              </a:rPr>
              <a:t> 8 см. </a:t>
            </a:r>
            <a:r>
              <a:rPr lang="ru-RU" sz="15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sans-serif"/>
              </a:rPr>
              <a:t>Карапакс</a:t>
            </a:r>
            <a:r>
              <a:rPr lang="ru-RU" sz="1500" dirty="0">
                <a:solidFill>
                  <a:schemeClr val="tx1">
                    <a:lumMod val="95000"/>
                    <a:lumOff val="5000"/>
                  </a:schemeClr>
                </a:solidFill>
                <a:latin typeface="sans-serif"/>
              </a:rPr>
              <a:t> </a:t>
            </a:r>
            <a:r>
              <a:rPr lang="ru-RU" sz="15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sans-serif"/>
              </a:rPr>
              <a:t>випуклий</a:t>
            </a:r>
            <a:r>
              <a:rPr lang="ru-RU" sz="1500" dirty="0">
                <a:solidFill>
                  <a:schemeClr val="tx1">
                    <a:lumMod val="95000"/>
                    <a:lumOff val="5000"/>
                  </a:schemeClr>
                </a:solidFill>
                <a:latin typeface="sans-serif"/>
              </a:rPr>
              <a:t> з </a:t>
            </a:r>
            <a:r>
              <a:rPr lang="ru-RU" sz="15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sans-serif"/>
              </a:rPr>
              <a:t>відносно</a:t>
            </a:r>
            <a:r>
              <a:rPr lang="ru-RU" sz="1500" dirty="0">
                <a:solidFill>
                  <a:schemeClr val="tx1">
                    <a:lumMod val="95000"/>
                    <a:lumOff val="5000"/>
                  </a:schemeClr>
                </a:solidFill>
                <a:latin typeface="sans-serif"/>
              </a:rPr>
              <a:t> гладенькою </a:t>
            </a:r>
            <a:r>
              <a:rPr lang="ru-RU" sz="15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sans-serif"/>
              </a:rPr>
              <a:t>поверхнею</a:t>
            </a:r>
            <a:r>
              <a:rPr lang="ru-RU" sz="1500" dirty="0">
                <a:solidFill>
                  <a:schemeClr val="tx1">
                    <a:lumMod val="95000"/>
                    <a:lumOff val="5000"/>
                  </a:schemeClr>
                </a:solidFill>
                <a:latin typeface="sans-serif"/>
              </a:rPr>
              <a:t>. </a:t>
            </a:r>
            <a:r>
              <a:rPr lang="ru-RU" sz="15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sans-serif"/>
              </a:rPr>
              <a:t>Лобний</a:t>
            </a:r>
            <a:r>
              <a:rPr lang="ru-RU" sz="1500" dirty="0">
                <a:solidFill>
                  <a:schemeClr val="tx1">
                    <a:lumMod val="95000"/>
                    <a:lumOff val="5000"/>
                  </a:schemeClr>
                </a:solidFill>
                <a:latin typeface="sans-serif"/>
              </a:rPr>
              <a:t> край </a:t>
            </a:r>
            <a:r>
              <a:rPr lang="ru-RU" sz="15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sans-serif"/>
              </a:rPr>
              <a:t>сформований</a:t>
            </a:r>
            <a:r>
              <a:rPr lang="ru-RU" sz="1500" dirty="0">
                <a:solidFill>
                  <a:schemeClr val="tx1">
                    <a:lumMod val="95000"/>
                    <a:lumOff val="5000"/>
                  </a:schemeClr>
                </a:solidFill>
                <a:latin typeface="sans-serif"/>
              </a:rPr>
              <a:t> </a:t>
            </a:r>
            <a:r>
              <a:rPr lang="ru-RU" sz="15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sans-serif"/>
              </a:rPr>
              <a:t>вісьмома</a:t>
            </a:r>
            <a:r>
              <a:rPr lang="ru-RU" sz="1500" dirty="0">
                <a:solidFill>
                  <a:schemeClr val="tx1">
                    <a:lumMod val="95000"/>
                    <a:lumOff val="5000"/>
                  </a:schemeClr>
                </a:solidFill>
                <a:latin typeface="sans-serif"/>
              </a:rPr>
              <a:t> </a:t>
            </a:r>
            <a:r>
              <a:rPr lang="ru-RU" sz="15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sans-serif"/>
              </a:rPr>
              <a:t>тупими</a:t>
            </a:r>
            <a:r>
              <a:rPr lang="ru-RU" sz="1500" dirty="0">
                <a:solidFill>
                  <a:schemeClr val="tx1">
                    <a:lumMod val="95000"/>
                    <a:lumOff val="5000"/>
                  </a:schemeClr>
                </a:solidFill>
                <a:latin typeface="sans-serif"/>
              </a:rPr>
              <a:t> зубчиками, </a:t>
            </a:r>
            <a:r>
              <a:rPr lang="ru-RU" sz="15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sans-serif"/>
              </a:rPr>
              <a:t>ззаду</a:t>
            </a:r>
            <a:r>
              <a:rPr lang="ru-RU" sz="1500" dirty="0">
                <a:solidFill>
                  <a:schemeClr val="tx1">
                    <a:lumMod val="95000"/>
                    <a:lumOff val="5000"/>
                  </a:schemeClr>
                </a:solidFill>
                <a:latin typeface="sans-serif"/>
              </a:rPr>
              <a:t> </a:t>
            </a:r>
            <a:r>
              <a:rPr lang="ru-RU" sz="15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sans-serif"/>
              </a:rPr>
              <a:t>яких</a:t>
            </a:r>
            <a:r>
              <a:rPr lang="ru-RU" sz="1500" dirty="0">
                <a:solidFill>
                  <a:schemeClr val="tx1">
                    <a:lumMod val="95000"/>
                    <a:lumOff val="5000"/>
                  </a:schemeClr>
                </a:solidFill>
                <a:latin typeface="sans-serif"/>
              </a:rPr>
              <a:t> </a:t>
            </a:r>
            <a:r>
              <a:rPr lang="ru-RU" sz="15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sans-serif"/>
              </a:rPr>
              <a:t>розташовується</a:t>
            </a:r>
            <a:r>
              <a:rPr lang="ru-RU" sz="1500" dirty="0">
                <a:solidFill>
                  <a:schemeClr val="tx1">
                    <a:lumMod val="95000"/>
                    <a:lumOff val="5000"/>
                  </a:schemeClr>
                </a:solidFill>
                <a:latin typeface="sans-serif"/>
              </a:rPr>
              <a:t> ряд </a:t>
            </a:r>
            <a:r>
              <a:rPr lang="ru-RU" sz="15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sans-serif"/>
              </a:rPr>
              <a:t>горбочків</a:t>
            </a:r>
            <a:r>
              <a:rPr lang="ru-RU" sz="1500" dirty="0">
                <a:solidFill>
                  <a:schemeClr val="tx1">
                    <a:lumMod val="95000"/>
                    <a:lumOff val="5000"/>
                  </a:schemeClr>
                </a:solidFill>
                <a:latin typeface="sans-serif"/>
              </a:rPr>
              <a:t>. </a:t>
            </a:r>
            <a:r>
              <a:rPr lang="ru-RU" sz="15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sans-serif"/>
              </a:rPr>
              <a:t>Очі</a:t>
            </a:r>
            <a:r>
              <a:rPr lang="ru-RU" sz="1500" dirty="0">
                <a:solidFill>
                  <a:schemeClr val="tx1">
                    <a:lumMod val="95000"/>
                    <a:lumOff val="5000"/>
                  </a:schemeClr>
                </a:solidFill>
                <a:latin typeface="sans-serif"/>
              </a:rPr>
              <a:t> </a:t>
            </a:r>
            <a:r>
              <a:rPr lang="ru-RU" sz="15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sans-serif"/>
              </a:rPr>
              <a:t>маленькі</a:t>
            </a:r>
            <a:r>
              <a:rPr lang="ru-RU" sz="1500" dirty="0">
                <a:solidFill>
                  <a:schemeClr val="tx1">
                    <a:lumMod val="95000"/>
                    <a:lumOff val="5000"/>
                  </a:schemeClr>
                </a:solidFill>
                <a:latin typeface="sans-serif"/>
              </a:rPr>
              <a:t>, </a:t>
            </a:r>
            <a:r>
              <a:rPr lang="ru-RU" sz="15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sans-serif"/>
              </a:rPr>
              <a:t>розташовані</a:t>
            </a:r>
            <a:r>
              <a:rPr lang="ru-RU" sz="1500" dirty="0">
                <a:solidFill>
                  <a:schemeClr val="tx1">
                    <a:lumMod val="95000"/>
                    <a:lumOff val="5000"/>
                  </a:schemeClr>
                </a:solidFill>
                <a:latin typeface="sans-serif"/>
              </a:rPr>
              <a:t> на тонких </a:t>
            </a:r>
            <a:r>
              <a:rPr lang="ru-RU" sz="15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sans-serif"/>
              </a:rPr>
              <a:t>очних</a:t>
            </a:r>
            <a:r>
              <a:rPr lang="ru-RU" sz="1500" dirty="0">
                <a:solidFill>
                  <a:schemeClr val="tx1">
                    <a:lumMod val="95000"/>
                    <a:lumOff val="5000"/>
                  </a:schemeClr>
                </a:solidFill>
                <a:latin typeface="sans-serif"/>
              </a:rPr>
              <a:t> </a:t>
            </a:r>
            <a:r>
              <a:rPr lang="ru-RU" sz="15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sans-serif"/>
              </a:rPr>
              <a:t>стеблинах</a:t>
            </a:r>
            <a:r>
              <a:rPr lang="ru-RU" sz="1500" dirty="0">
                <a:solidFill>
                  <a:schemeClr val="tx1">
                    <a:lumMod val="95000"/>
                    <a:lumOff val="5000"/>
                  </a:schemeClr>
                </a:solidFill>
                <a:latin typeface="sans-serif"/>
              </a:rPr>
              <a:t>. </a:t>
            </a:r>
            <a:r>
              <a:rPr lang="ru-RU" sz="15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sans-serif"/>
              </a:rPr>
              <a:t>Шостий</a:t>
            </a:r>
            <a:r>
              <a:rPr lang="ru-RU" sz="1500" dirty="0">
                <a:solidFill>
                  <a:schemeClr val="tx1">
                    <a:lumMod val="95000"/>
                    <a:lumOff val="5000"/>
                  </a:schemeClr>
                </a:solidFill>
                <a:latin typeface="sans-serif"/>
              </a:rPr>
              <a:t> </a:t>
            </a:r>
            <a:r>
              <a:rPr lang="ru-RU" sz="15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sans-serif"/>
              </a:rPr>
              <a:t>абдомінальний</a:t>
            </a:r>
            <a:r>
              <a:rPr lang="ru-RU" sz="1500" dirty="0">
                <a:solidFill>
                  <a:schemeClr val="tx1">
                    <a:lumMod val="95000"/>
                    <a:lumOff val="5000"/>
                  </a:schemeClr>
                </a:solidFill>
                <a:latin typeface="sans-serif"/>
              </a:rPr>
              <a:t> сегмент </a:t>
            </a:r>
            <a:r>
              <a:rPr lang="ru-RU" sz="15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sans-serif"/>
              </a:rPr>
              <a:t>чотирикутної</a:t>
            </a:r>
            <a:r>
              <a:rPr lang="ru-RU" sz="1500" dirty="0">
                <a:solidFill>
                  <a:schemeClr val="tx1">
                    <a:lumMod val="95000"/>
                    <a:lumOff val="5000"/>
                  </a:schemeClr>
                </a:solidFill>
                <a:latin typeface="sans-serif"/>
              </a:rPr>
              <a:t> </a:t>
            </a:r>
            <a:r>
              <a:rPr lang="ru-RU" sz="15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sans-serif"/>
              </a:rPr>
              <a:t>форми</a:t>
            </a:r>
            <a:r>
              <a:rPr lang="ru-RU" sz="1500" dirty="0">
                <a:solidFill>
                  <a:schemeClr val="tx1">
                    <a:lumMod val="95000"/>
                    <a:lumOff val="5000"/>
                  </a:schemeClr>
                </a:solidFill>
                <a:latin typeface="sans-serif"/>
              </a:rPr>
              <a:t>, </a:t>
            </a:r>
            <a:r>
              <a:rPr lang="ru-RU" sz="15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sans-serif"/>
              </a:rPr>
              <a:t>сьомий</a:t>
            </a:r>
            <a:r>
              <a:rPr lang="ru-RU" sz="1500" dirty="0">
                <a:solidFill>
                  <a:schemeClr val="tx1">
                    <a:lumMod val="95000"/>
                    <a:lumOff val="5000"/>
                  </a:schemeClr>
                </a:solidFill>
                <a:latin typeface="sans-serif"/>
              </a:rPr>
              <a:t> — </a:t>
            </a:r>
            <a:r>
              <a:rPr lang="ru-RU" sz="15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sans-serif"/>
              </a:rPr>
              <a:t>трикутний</a:t>
            </a:r>
            <a:r>
              <a:rPr lang="ru-RU" sz="1500" dirty="0">
                <a:solidFill>
                  <a:schemeClr val="tx1">
                    <a:lumMod val="95000"/>
                    <a:lumOff val="5000"/>
                  </a:schemeClr>
                </a:solidFill>
                <a:latin typeface="sans-serif"/>
              </a:rPr>
              <a:t>.</a:t>
            </a:r>
            <a:r>
              <a:rPr lang="ru-RU" sz="15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1500" dirty="0">
                <a:solidFill>
                  <a:schemeClr val="tx1">
                    <a:lumMod val="95000"/>
                    <a:lumOff val="5000"/>
                  </a:schemeClr>
                </a:solidFill>
                <a:latin typeface="sans-serif"/>
              </a:rPr>
              <a:t>Донна </a:t>
            </a:r>
            <a:r>
              <a:rPr lang="ru-RU" sz="15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sans-serif"/>
              </a:rPr>
              <a:t>тварина</a:t>
            </a:r>
            <a:r>
              <a:rPr lang="ru-RU" sz="1500" dirty="0">
                <a:solidFill>
                  <a:schemeClr val="tx1">
                    <a:lumMod val="95000"/>
                    <a:lumOff val="5000"/>
                  </a:schemeClr>
                </a:solidFill>
                <a:latin typeface="sans-serif"/>
              </a:rPr>
              <a:t>. </a:t>
            </a:r>
            <a:r>
              <a:rPr lang="ru-RU" sz="15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sans-serif"/>
              </a:rPr>
              <a:t>Зустрічається</a:t>
            </a:r>
            <a:r>
              <a:rPr lang="ru-RU" sz="1500" dirty="0">
                <a:solidFill>
                  <a:schemeClr val="tx1">
                    <a:lumMod val="95000"/>
                    <a:lumOff val="5000"/>
                  </a:schemeClr>
                </a:solidFill>
                <a:latin typeface="sans-serif"/>
              </a:rPr>
              <a:t> на </a:t>
            </a:r>
            <a:r>
              <a:rPr lang="ru-RU" sz="15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sans-serif"/>
              </a:rPr>
              <a:t>глибинах</a:t>
            </a:r>
            <a:r>
              <a:rPr lang="ru-RU" sz="1500" dirty="0">
                <a:solidFill>
                  <a:schemeClr val="tx1">
                    <a:lumMod val="95000"/>
                    <a:lumOff val="5000"/>
                  </a:schemeClr>
                </a:solidFill>
                <a:latin typeface="sans-serif"/>
              </a:rPr>
              <a:t> до 30 м, </a:t>
            </a:r>
            <a:r>
              <a:rPr lang="ru-RU" sz="15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sans-serif"/>
              </a:rPr>
              <a:t>переважно</a:t>
            </a:r>
            <a:r>
              <a:rPr lang="ru-RU" sz="1500" dirty="0">
                <a:solidFill>
                  <a:schemeClr val="tx1">
                    <a:lumMod val="95000"/>
                    <a:lumOff val="5000"/>
                  </a:schemeClr>
                </a:solidFill>
                <a:latin typeface="sans-serif"/>
              </a:rPr>
              <a:t> в </a:t>
            </a:r>
            <a:r>
              <a:rPr lang="ru-RU" sz="15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sans-serif"/>
              </a:rPr>
              <a:t>місцях</a:t>
            </a:r>
            <a:r>
              <a:rPr lang="ru-RU" sz="1500" dirty="0">
                <a:solidFill>
                  <a:schemeClr val="tx1">
                    <a:lumMod val="95000"/>
                    <a:lumOff val="5000"/>
                  </a:schemeClr>
                </a:solidFill>
                <a:latin typeface="sans-serif"/>
              </a:rPr>
              <a:t> з </a:t>
            </a:r>
            <a:r>
              <a:rPr lang="ru-RU" sz="15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sans-serif"/>
              </a:rPr>
              <a:t>кам'янистим</a:t>
            </a:r>
            <a:r>
              <a:rPr lang="ru-RU" sz="1500" dirty="0">
                <a:solidFill>
                  <a:schemeClr val="tx1">
                    <a:lumMod val="95000"/>
                    <a:lumOff val="5000"/>
                  </a:schemeClr>
                </a:solidFill>
                <a:latin typeface="sans-serif"/>
              </a:rPr>
              <a:t> </a:t>
            </a:r>
            <a:r>
              <a:rPr lang="ru-RU" sz="15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sans-serif"/>
              </a:rPr>
              <a:t>ґрунтом</a:t>
            </a:r>
            <a:r>
              <a:rPr lang="ru-RU" sz="1500" dirty="0">
                <a:solidFill>
                  <a:schemeClr val="tx1">
                    <a:lumMod val="95000"/>
                    <a:lumOff val="5000"/>
                  </a:schemeClr>
                </a:solidFill>
                <a:latin typeface="sans-serif"/>
              </a:rPr>
              <a:t>. </a:t>
            </a:r>
            <a:r>
              <a:rPr lang="ru-RU" sz="15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sans-serif"/>
              </a:rPr>
              <a:t>Живитьсямолюсками</a:t>
            </a:r>
            <a:r>
              <a:rPr lang="ru-RU" sz="1500" dirty="0">
                <a:solidFill>
                  <a:schemeClr val="tx1">
                    <a:lumMod val="95000"/>
                    <a:lumOff val="5000"/>
                  </a:schemeClr>
                </a:solidFill>
                <a:latin typeface="sans-serif"/>
              </a:rPr>
              <a:t>, </a:t>
            </a:r>
            <a:r>
              <a:rPr lang="ru-RU" sz="15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sans-serif"/>
              </a:rPr>
              <a:t>поліхетами</a:t>
            </a:r>
            <a:r>
              <a:rPr lang="ru-RU" sz="15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 </a:t>
            </a:r>
            <a:r>
              <a:rPr lang="ru-RU" sz="1500" dirty="0">
                <a:solidFill>
                  <a:schemeClr val="tx1">
                    <a:lumMod val="95000"/>
                    <a:lumOff val="5000"/>
                  </a:schemeClr>
                </a:solidFill>
                <a:latin typeface="sans-serif"/>
              </a:rPr>
              <a:t>та </a:t>
            </a:r>
            <a:r>
              <a:rPr lang="ru-RU" sz="15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sans-serif"/>
              </a:rPr>
              <a:t>органічними</a:t>
            </a:r>
            <a:r>
              <a:rPr lang="ru-RU" sz="1500" dirty="0">
                <a:solidFill>
                  <a:schemeClr val="tx1">
                    <a:lumMod val="95000"/>
                    <a:lumOff val="5000"/>
                  </a:schemeClr>
                </a:solidFill>
                <a:latin typeface="sans-serif"/>
              </a:rPr>
              <a:t> </a:t>
            </a:r>
            <a:r>
              <a:rPr lang="ru-RU" sz="15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sans-serif"/>
              </a:rPr>
              <a:t>рештками</a:t>
            </a:r>
            <a:r>
              <a:rPr lang="ru-RU" sz="1500" dirty="0">
                <a:solidFill>
                  <a:schemeClr val="tx1">
                    <a:lumMod val="95000"/>
                    <a:lumOff val="5000"/>
                  </a:schemeClr>
                </a:solidFill>
                <a:latin typeface="sans-serif"/>
              </a:rPr>
              <a:t>. </a:t>
            </a:r>
            <a:r>
              <a:rPr lang="ru-RU" sz="15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sans-serif"/>
              </a:rPr>
              <a:t>Парування</a:t>
            </a:r>
            <a:r>
              <a:rPr lang="ru-RU" sz="1500" dirty="0">
                <a:solidFill>
                  <a:schemeClr val="tx1">
                    <a:lumMod val="95000"/>
                    <a:lumOff val="5000"/>
                  </a:schemeClr>
                </a:solidFill>
                <a:latin typeface="sans-serif"/>
              </a:rPr>
              <a:t> </a:t>
            </a:r>
            <a:r>
              <a:rPr lang="ru-RU" sz="15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sans-serif"/>
              </a:rPr>
              <a:t>відбувається</a:t>
            </a:r>
            <a:r>
              <a:rPr lang="ru-RU" sz="1500" dirty="0">
                <a:solidFill>
                  <a:schemeClr val="tx1">
                    <a:lumMod val="95000"/>
                    <a:lumOff val="5000"/>
                  </a:schemeClr>
                </a:solidFill>
                <a:latin typeface="sans-serif"/>
              </a:rPr>
              <a:t> </a:t>
            </a:r>
            <a:r>
              <a:rPr lang="ru-RU" sz="15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sans-serif"/>
              </a:rPr>
              <a:t>відразу</a:t>
            </a:r>
            <a:r>
              <a:rPr lang="ru-RU" sz="1500" dirty="0">
                <a:solidFill>
                  <a:schemeClr val="tx1">
                    <a:lumMod val="95000"/>
                    <a:lumOff val="5000"/>
                  </a:schemeClr>
                </a:solidFill>
                <a:latin typeface="sans-serif"/>
              </a:rPr>
              <a:t> </a:t>
            </a:r>
            <a:r>
              <a:rPr lang="ru-RU" sz="15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sans-serif"/>
              </a:rPr>
              <a:t>після</a:t>
            </a:r>
            <a:r>
              <a:rPr lang="ru-RU" sz="1500" dirty="0">
                <a:solidFill>
                  <a:schemeClr val="tx1">
                    <a:lumMod val="95000"/>
                    <a:lumOff val="5000"/>
                  </a:schemeClr>
                </a:solidFill>
                <a:latin typeface="sans-serif"/>
              </a:rPr>
              <a:t> </a:t>
            </a:r>
            <a:r>
              <a:rPr lang="ru-RU" sz="15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sans-serif"/>
              </a:rPr>
              <a:t>линяння</a:t>
            </a:r>
            <a:r>
              <a:rPr lang="ru-RU" sz="1500" dirty="0">
                <a:solidFill>
                  <a:schemeClr val="tx1">
                    <a:lumMod val="95000"/>
                    <a:lumOff val="5000"/>
                  </a:schemeClr>
                </a:solidFill>
                <a:latin typeface="sans-serif"/>
              </a:rPr>
              <a:t> при </a:t>
            </a:r>
            <a:r>
              <a:rPr lang="ru-RU" sz="15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sans-serif"/>
              </a:rPr>
              <a:t>повному</a:t>
            </a:r>
            <a:r>
              <a:rPr lang="ru-RU" sz="1500" dirty="0">
                <a:solidFill>
                  <a:schemeClr val="tx1">
                    <a:lumMod val="95000"/>
                    <a:lumOff val="5000"/>
                  </a:schemeClr>
                </a:solidFill>
                <a:latin typeface="sans-serif"/>
              </a:rPr>
              <a:t> </a:t>
            </a:r>
            <a:r>
              <a:rPr lang="ru-RU" sz="15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sans-serif"/>
              </a:rPr>
              <a:t>затвердінні</a:t>
            </a:r>
            <a:r>
              <a:rPr lang="ru-RU" sz="1500" dirty="0">
                <a:solidFill>
                  <a:schemeClr val="tx1">
                    <a:lumMod val="95000"/>
                    <a:lumOff val="5000"/>
                  </a:schemeClr>
                </a:solidFill>
                <a:latin typeface="sans-serif"/>
              </a:rPr>
              <a:t> </a:t>
            </a:r>
            <a:r>
              <a:rPr lang="ru-RU" sz="15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sans-serif"/>
              </a:rPr>
              <a:t>екзоскелета</a:t>
            </a:r>
            <a:r>
              <a:rPr lang="ru-RU" sz="1500" dirty="0">
                <a:solidFill>
                  <a:schemeClr val="tx1">
                    <a:lumMod val="95000"/>
                    <a:lumOff val="5000"/>
                  </a:schemeClr>
                </a:solidFill>
                <a:latin typeface="sans-serif"/>
              </a:rPr>
              <a:t>. </a:t>
            </a:r>
            <a:r>
              <a:rPr lang="ru-RU" sz="15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sans-serif"/>
              </a:rPr>
              <a:t>Максимальне</a:t>
            </a:r>
            <a:r>
              <a:rPr lang="ru-RU" sz="1500" dirty="0">
                <a:solidFill>
                  <a:schemeClr val="tx1">
                    <a:lumMod val="95000"/>
                    <a:lumOff val="5000"/>
                  </a:schemeClr>
                </a:solidFill>
                <a:latin typeface="sans-serif"/>
              </a:rPr>
              <a:t> число </a:t>
            </a:r>
            <a:r>
              <a:rPr lang="ru-RU" sz="15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sans-serif"/>
              </a:rPr>
              <a:t>яєць</a:t>
            </a:r>
            <a:r>
              <a:rPr lang="ru-RU" sz="1500" dirty="0">
                <a:solidFill>
                  <a:schemeClr val="tx1">
                    <a:lumMod val="95000"/>
                    <a:lumOff val="5000"/>
                  </a:schemeClr>
                </a:solidFill>
                <a:latin typeface="sans-serif"/>
              </a:rPr>
              <a:t> 130 </a:t>
            </a:r>
            <a:r>
              <a:rPr lang="ru-RU" sz="15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sans-serif"/>
              </a:rPr>
              <a:t>тисяч</a:t>
            </a:r>
            <a:r>
              <a:rPr lang="ru-RU" sz="1500" dirty="0">
                <a:solidFill>
                  <a:schemeClr val="tx1">
                    <a:lumMod val="95000"/>
                    <a:lumOff val="5000"/>
                  </a:schemeClr>
                </a:solidFill>
                <a:latin typeface="sans-serif"/>
              </a:rPr>
              <a:t>. </a:t>
            </a:r>
            <a:r>
              <a:rPr lang="ru-RU" sz="15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sans-serif"/>
              </a:rPr>
              <a:t>Самиця</a:t>
            </a:r>
            <a:r>
              <a:rPr lang="ru-RU" sz="1500" dirty="0">
                <a:solidFill>
                  <a:schemeClr val="tx1">
                    <a:lumMod val="95000"/>
                    <a:lumOff val="5000"/>
                  </a:schemeClr>
                </a:solidFill>
                <a:latin typeface="sans-serif"/>
              </a:rPr>
              <a:t> </a:t>
            </a:r>
            <a:r>
              <a:rPr lang="ru-RU" sz="15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sans-serif"/>
              </a:rPr>
              <a:t>виношує</a:t>
            </a:r>
            <a:r>
              <a:rPr lang="ru-RU" sz="1500" dirty="0">
                <a:solidFill>
                  <a:schemeClr val="tx1">
                    <a:lumMod val="95000"/>
                    <a:lumOff val="5000"/>
                  </a:schemeClr>
                </a:solidFill>
                <a:latin typeface="sans-serif"/>
              </a:rPr>
              <a:t> </a:t>
            </a:r>
            <a:r>
              <a:rPr lang="ru-RU" sz="15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sans-serif"/>
              </a:rPr>
              <a:t>їх</a:t>
            </a:r>
            <a:r>
              <a:rPr lang="ru-RU" sz="1500" dirty="0">
                <a:solidFill>
                  <a:schemeClr val="tx1">
                    <a:lumMod val="95000"/>
                    <a:lumOff val="5000"/>
                  </a:schemeClr>
                </a:solidFill>
                <a:latin typeface="sans-serif"/>
              </a:rPr>
              <a:t> на </a:t>
            </a:r>
            <a:r>
              <a:rPr lang="ru-RU" sz="15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sans-serif"/>
              </a:rPr>
              <a:t>плавальних</a:t>
            </a:r>
            <a:r>
              <a:rPr lang="ru-RU" sz="1500" dirty="0">
                <a:solidFill>
                  <a:schemeClr val="tx1">
                    <a:lumMod val="95000"/>
                    <a:lumOff val="5000"/>
                  </a:schemeClr>
                </a:solidFill>
                <a:latin typeface="sans-serif"/>
              </a:rPr>
              <a:t> </a:t>
            </a:r>
            <a:r>
              <a:rPr lang="ru-RU" sz="15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sans-serif"/>
              </a:rPr>
              <a:t>ніжках</a:t>
            </a:r>
            <a:r>
              <a:rPr lang="ru-RU" sz="1500" dirty="0">
                <a:solidFill>
                  <a:schemeClr val="tx1">
                    <a:lumMod val="95000"/>
                    <a:lumOff val="5000"/>
                  </a:schemeClr>
                </a:solidFill>
                <a:latin typeface="sans-serif"/>
              </a:rPr>
              <a:t> </a:t>
            </a:r>
            <a:r>
              <a:rPr lang="ru-RU" sz="15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sans-serif"/>
              </a:rPr>
              <a:t>протягом</a:t>
            </a:r>
            <a:r>
              <a:rPr lang="ru-RU" sz="1500" dirty="0">
                <a:solidFill>
                  <a:schemeClr val="tx1">
                    <a:lumMod val="95000"/>
                    <a:lumOff val="5000"/>
                  </a:schemeClr>
                </a:solidFill>
                <a:latin typeface="sans-serif"/>
              </a:rPr>
              <a:t> 4-6 </a:t>
            </a:r>
            <a:r>
              <a:rPr lang="ru-RU" sz="15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sans-serif"/>
              </a:rPr>
              <a:t>тижнів</a:t>
            </a:r>
            <a:r>
              <a:rPr lang="ru-RU" sz="1500" dirty="0">
                <a:solidFill>
                  <a:schemeClr val="tx1">
                    <a:lumMod val="95000"/>
                    <a:lumOff val="5000"/>
                  </a:schemeClr>
                </a:solidFill>
                <a:latin typeface="sans-serif"/>
              </a:rPr>
              <a:t>. Личинки </a:t>
            </a:r>
            <a:r>
              <a:rPr lang="ru-RU" sz="15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sans-serif"/>
              </a:rPr>
              <a:t>планктонні</a:t>
            </a:r>
            <a:r>
              <a:rPr lang="ru-RU" sz="1500" dirty="0">
                <a:solidFill>
                  <a:schemeClr val="tx1">
                    <a:lumMod val="95000"/>
                    <a:lumOff val="5000"/>
                  </a:schemeClr>
                </a:solidFill>
                <a:latin typeface="sans-serif"/>
              </a:rPr>
              <a:t>; </a:t>
            </a:r>
            <a:r>
              <a:rPr lang="ru-RU" sz="15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sans-serif"/>
              </a:rPr>
              <a:t>розвиваються</a:t>
            </a:r>
            <a:r>
              <a:rPr lang="ru-RU" sz="1500" dirty="0">
                <a:solidFill>
                  <a:schemeClr val="tx1">
                    <a:lumMod val="95000"/>
                    <a:lumOff val="5000"/>
                  </a:schemeClr>
                </a:solidFill>
                <a:latin typeface="sans-serif"/>
              </a:rPr>
              <a:t> з метаморфозом, </a:t>
            </a:r>
            <a:r>
              <a:rPr lang="ru-RU" sz="15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sans-serif"/>
              </a:rPr>
              <a:t>який</a:t>
            </a:r>
            <a:r>
              <a:rPr lang="ru-RU" sz="1500" dirty="0">
                <a:solidFill>
                  <a:schemeClr val="tx1">
                    <a:lumMod val="95000"/>
                    <a:lumOff val="5000"/>
                  </a:schemeClr>
                </a:solidFill>
                <a:latin typeface="sans-serif"/>
              </a:rPr>
              <a:t> </a:t>
            </a:r>
            <a:r>
              <a:rPr lang="ru-RU" sz="15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sans-serif"/>
              </a:rPr>
              <a:t>включає</a:t>
            </a:r>
            <a:r>
              <a:rPr lang="ru-RU" sz="1500" dirty="0">
                <a:solidFill>
                  <a:schemeClr val="tx1">
                    <a:lumMod val="95000"/>
                    <a:lumOff val="5000"/>
                  </a:schemeClr>
                </a:solidFill>
                <a:latin typeface="sans-serif"/>
              </a:rPr>
              <a:t> 4 (</a:t>
            </a:r>
            <a:r>
              <a:rPr lang="ru-RU" sz="15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sans-serif"/>
              </a:rPr>
              <a:t>можливо</a:t>
            </a:r>
            <a:r>
              <a:rPr lang="ru-RU" sz="15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sans-serif"/>
              </a:rPr>
              <a:t> 5</a:t>
            </a:r>
            <a:r>
              <a:rPr lang="ru-RU" sz="1500" dirty="0">
                <a:solidFill>
                  <a:schemeClr val="tx1">
                    <a:lumMod val="95000"/>
                    <a:lumOff val="5000"/>
                  </a:schemeClr>
                </a:solidFill>
                <a:latin typeface="sans-serif"/>
              </a:rPr>
              <a:t>) </a:t>
            </a:r>
            <a:r>
              <a:rPr lang="ru-RU" sz="15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sans-serif"/>
              </a:rPr>
              <a:t>стадії</a:t>
            </a:r>
            <a:r>
              <a:rPr lang="ru-RU" sz="1500" dirty="0">
                <a:solidFill>
                  <a:schemeClr val="tx1">
                    <a:lumMod val="95000"/>
                    <a:lumOff val="5000"/>
                  </a:schemeClr>
                </a:solidFill>
                <a:latin typeface="sans-serif"/>
              </a:rPr>
              <a:t> </a:t>
            </a:r>
            <a:r>
              <a:rPr lang="ru-RU" sz="15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sans-serif"/>
              </a:rPr>
              <a:t>мегалопу</a:t>
            </a:r>
            <a:r>
              <a:rPr lang="ru-RU" sz="1500" dirty="0">
                <a:solidFill>
                  <a:schemeClr val="tx1">
                    <a:lumMod val="95000"/>
                    <a:lumOff val="5000"/>
                  </a:schemeClr>
                </a:solidFill>
                <a:latin typeface="sans-serif"/>
              </a:rPr>
              <a:t>.</a:t>
            </a:r>
            <a:r>
              <a:rPr lang="ru-RU" sz="15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1500" dirty="0">
                <a:solidFill>
                  <a:schemeClr val="tx1">
                    <a:lumMod val="95000"/>
                    <a:lumOff val="5000"/>
                  </a:schemeClr>
                </a:solidFill>
                <a:latin typeface="sans-serif"/>
              </a:rPr>
              <a:t>Є </a:t>
            </a:r>
            <a:r>
              <a:rPr lang="ru-RU" sz="15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sans-serif"/>
              </a:rPr>
              <a:t>об'єктом</a:t>
            </a:r>
            <a:r>
              <a:rPr lang="ru-RU" sz="1500" dirty="0">
                <a:solidFill>
                  <a:schemeClr val="tx1">
                    <a:lumMod val="95000"/>
                    <a:lumOff val="5000"/>
                  </a:schemeClr>
                </a:solidFill>
                <a:latin typeface="sans-serif"/>
              </a:rPr>
              <a:t> </a:t>
            </a:r>
            <a:r>
              <a:rPr lang="ru-RU" sz="15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sans-serif"/>
              </a:rPr>
              <a:t>вилову</a:t>
            </a:r>
            <a:r>
              <a:rPr lang="ru-RU" sz="1500" dirty="0">
                <a:solidFill>
                  <a:schemeClr val="tx1">
                    <a:lumMod val="95000"/>
                    <a:lumOff val="5000"/>
                  </a:schemeClr>
                </a:solidFill>
                <a:latin typeface="sans-serif"/>
              </a:rPr>
              <a:t> </a:t>
            </a:r>
            <a:r>
              <a:rPr lang="ru-RU" sz="15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sans-serif"/>
              </a:rPr>
              <a:t>відпочиваючих</a:t>
            </a:r>
            <a:r>
              <a:rPr lang="ru-RU" sz="1500" dirty="0">
                <a:solidFill>
                  <a:schemeClr val="tx1">
                    <a:lumMod val="95000"/>
                    <a:lumOff val="5000"/>
                  </a:schemeClr>
                </a:solidFill>
                <a:latin typeface="sans-serif"/>
              </a:rPr>
              <a:t>, </a:t>
            </a:r>
            <a:r>
              <a:rPr lang="ru-RU" sz="15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sans-serif"/>
              </a:rPr>
              <a:t>оскільки</a:t>
            </a:r>
            <a:r>
              <a:rPr lang="ru-RU" sz="1500" dirty="0">
                <a:solidFill>
                  <a:schemeClr val="tx1">
                    <a:lumMod val="95000"/>
                    <a:lumOff val="5000"/>
                  </a:schemeClr>
                </a:solidFill>
                <a:latin typeface="sans-serif"/>
              </a:rPr>
              <a:t> </a:t>
            </a:r>
            <a:r>
              <a:rPr lang="ru-RU" sz="15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sans-serif"/>
              </a:rPr>
              <a:t>влітку</a:t>
            </a:r>
            <a:r>
              <a:rPr lang="ru-RU" sz="1500" dirty="0">
                <a:solidFill>
                  <a:schemeClr val="tx1">
                    <a:lumMod val="95000"/>
                    <a:lumOff val="5000"/>
                  </a:schemeClr>
                </a:solidFill>
                <a:latin typeface="sans-serif"/>
              </a:rPr>
              <a:t> </a:t>
            </a:r>
            <a:r>
              <a:rPr lang="ru-RU" sz="15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sans-serif"/>
              </a:rPr>
              <a:t>мігрує</a:t>
            </a:r>
            <a:r>
              <a:rPr lang="ru-RU" sz="1500" dirty="0">
                <a:solidFill>
                  <a:schemeClr val="tx1">
                    <a:lumMod val="95000"/>
                    <a:lumOff val="5000"/>
                  </a:schemeClr>
                </a:solidFill>
                <a:latin typeface="sans-serif"/>
              </a:rPr>
              <a:t> у </a:t>
            </a:r>
            <a:r>
              <a:rPr lang="ru-RU" sz="15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sans-serif"/>
              </a:rPr>
              <a:t>прибережну</a:t>
            </a:r>
            <a:r>
              <a:rPr lang="ru-RU" sz="1500" dirty="0">
                <a:solidFill>
                  <a:schemeClr val="tx1">
                    <a:lumMod val="95000"/>
                    <a:lumOff val="5000"/>
                  </a:schemeClr>
                </a:solidFill>
                <a:latin typeface="sans-serif"/>
              </a:rPr>
              <a:t> зону для </a:t>
            </a:r>
            <a:r>
              <a:rPr lang="ru-RU" sz="15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sans-serif"/>
              </a:rPr>
              <a:t>розмноження</a:t>
            </a:r>
            <a:r>
              <a:rPr lang="ru-RU" sz="1500" dirty="0">
                <a:solidFill>
                  <a:schemeClr val="tx1">
                    <a:lumMod val="95000"/>
                    <a:lumOff val="5000"/>
                  </a:schemeClr>
                </a:solidFill>
                <a:latin typeface="sans-serif"/>
              </a:rPr>
              <a:t>. Вид занесений </a:t>
            </a:r>
            <a:r>
              <a:rPr lang="ru-RU" sz="15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sans-serif"/>
              </a:rPr>
              <a:t>до </a:t>
            </a:r>
            <a:r>
              <a:rPr lang="ru-RU" sz="15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sans-serif"/>
              </a:rPr>
              <a:t>Червоної</a:t>
            </a:r>
            <a:r>
              <a:rPr lang="ru-RU" sz="15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sans-serif"/>
              </a:rPr>
              <a:t> книги </a:t>
            </a:r>
            <a:r>
              <a:rPr lang="ru-RU" sz="15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sans-serif"/>
              </a:rPr>
              <a:t>України</a:t>
            </a:r>
            <a:r>
              <a:rPr lang="ru-RU" sz="1500" dirty="0">
                <a:solidFill>
                  <a:schemeClr val="tx1">
                    <a:lumMod val="95000"/>
                    <a:lumOff val="5000"/>
                  </a:schemeClr>
                </a:solidFill>
                <a:latin typeface="sans-serif"/>
              </a:rPr>
              <a:t>. </a:t>
            </a:r>
            <a:r>
              <a:rPr lang="ru-RU" sz="15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sans-serif"/>
              </a:rPr>
              <a:t>Охороняється</a:t>
            </a:r>
            <a:r>
              <a:rPr lang="ru-RU" sz="1500" dirty="0">
                <a:solidFill>
                  <a:schemeClr val="tx1">
                    <a:lumMod val="95000"/>
                    <a:lumOff val="5000"/>
                  </a:schemeClr>
                </a:solidFill>
                <a:latin typeface="sans-serif"/>
              </a:rPr>
              <a:t> у </a:t>
            </a:r>
            <a:r>
              <a:rPr lang="ru-RU" sz="15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sans-serif"/>
              </a:rPr>
              <a:t>природних</a:t>
            </a:r>
            <a:r>
              <a:rPr lang="ru-RU" sz="1500" dirty="0">
                <a:solidFill>
                  <a:schemeClr val="tx1">
                    <a:lumMod val="95000"/>
                    <a:lumOff val="5000"/>
                  </a:schemeClr>
                </a:solidFill>
                <a:latin typeface="sans-serif"/>
              </a:rPr>
              <a:t> </a:t>
            </a:r>
            <a:r>
              <a:rPr lang="ru-RU" sz="15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sans-serif"/>
              </a:rPr>
              <a:t>заповідниках</a:t>
            </a:r>
            <a:r>
              <a:rPr lang="ru-RU" sz="1500" dirty="0">
                <a:solidFill>
                  <a:schemeClr val="tx1">
                    <a:lumMod val="95000"/>
                    <a:lumOff val="5000"/>
                  </a:schemeClr>
                </a:solidFill>
                <a:latin typeface="sans-serif"/>
              </a:rPr>
              <a:t> </a:t>
            </a:r>
            <a:r>
              <a:rPr lang="ru-RU" sz="15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sans-serif"/>
              </a:rPr>
              <a:t>Мис</a:t>
            </a:r>
            <a:r>
              <a:rPr lang="ru-RU" sz="1500" dirty="0">
                <a:solidFill>
                  <a:schemeClr val="tx1">
                    <a:lumMod val="95000"/>
                    <a:lumOff val="5000"/>
                  </a:schemeClr>
                </a:solidFill>
                <a:latin typeface="sans-serif"/>
              </a:rPr>
              <a:t> </a:t>
            </a:r>
            <a:r>
              <a:rPr lang="ru-RU" sz="15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sans-serif"/>
              </a:rPr>
              <a:t>Мартьян</a:t>
            </a:r>
            <a:r>
              <a:rPr lang="ru-RU" sz="15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 </a:t>
            </a:r>
            <a:r>
              <a:rPr lang="ru-RU" sz="1500" dirty="0">
                <a:solidFill>
                  <a:schemeClr val="tx1">
                    <a:lumMod val="95000"/>
                    <a:lumOff val="5000"/>
                  </a:schemeClr>
                </a:solidFill>
                <a:latin typeface="sans-serif"/>
              </a:rPr>
              <a:t>та </a:t>
            </a:r>
            <a:r>
              <a:rPr lang="ru-RU" sz="15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sans-serif"/>
              </a:rPr>
              <a:t>Карадазькому</a:t>
            </a:r>
            <a:r>
              <a:rPr lang="ru-RU" sz="1500" dirty="0">
                <a:solidFill>
                  <a:schemeClr val="tx1">
                    <a:lumMod val="95000"/>
                    <a:lumOff val="5000"/>
                  </a:schemeClr>
                </a:solidFill>
                <a:latin typeface="sans-serif"/>
              </a:rPr>
              <a:t>.</a:t>
            </a:r>
            <a:r>
              <a:rPr lang="ru-RU" sz="15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</a:p>
          <a:p>
            <a:pPr marL="0" indent="0">
              <a:buNone/>
            </a:pP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9756576" y="260648"/>
            <a:ext cx="8229600" cy="1252728"/>
          </a:xfrm>
        </p:spPr>
        <p:txBody>
          <a:bodyPr/>
          <a:lstStyle/>
          <a:p>
            <a:endParaRPr lang="ru-RU"/>
          </a:p>
        </p:txBody>
      </p:sp>
      <p:pic>
        <p:nvPicPr>
          <p:cNvPr id="8194" name="Picture 2" descr="C:\Users\Sasha\Desktop\%D0%9A%D1%80%D0%B0%D0%B1_%D0%BA%D0%B0%D0%BC%D0%B5%D0%BD%D0%BD%D1%8B%D0%B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131840" cy="33569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5" name="Picture 3" descr="C:\Users\Sasha\Desktop\be50078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9" y="0"/>
            <a:ext cx="2808311" cy="33569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C:\Users\Sasha\Desktop\1256068698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3134" y="0"/>
            <a:ext cx="3540866" cy="33569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851741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>
        <p:checker/>
      </p:transition>
    </mc:Choice>
    <mc:Fallback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0" y="0"/>
            <a:ext cx="9143999" cy="6858000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endParaRPr lang="ru-RU" sz="1400" b="1" dirty="0" smtClean="0">
              <a:latin typeface="sans-serif"/>
            </a:endParaRPr>
          </a:p>
          <a:p>
            <a:pPr marL="0" indent="0">
              <a:buNone/>
            </a:pPr>
            <a:endParaRPr lang="ru-RU" sz="1400" b="1" dirty="0">
              <a:latin typeface="sans-serif"/>
            </a:endParaRPr>
          </a:p>
          <a:p>
            <a:pPr marL="0" indent="0">
              <a:buNone/>
            </a:pPr>
            <a:endParaRPr lang="ru-RU" sz="1400" b="1" dirty="0" smtClean="0">
              <a:latin typeface="sans-serif"/>
            </a:endParaRPr>
          </a:p>
          <a:p>
            <a:pPr marL="0" indent="0">
              <a:buNone/>
            </a:pPr>
            <a:endParaRPr lang="ru-RU" sz="1400" b="1" dirty="0">
              <a:latin typeface="sans-serif"/>
            </a:endParaRPr>
          </a:p>
          <a:p>
            <a:pPr marL="0" indent="0">
              <a:buNone/>
            </a:pPr>
            <a:endParaRPr lang="ru-RU" sz="1400" b="1" dirty="0" smtClean="0">
              <a:latin typeface="sans-serif"/>
            </a:endParaRPr>
          </a:p>
          <a:p>
            <a:pPr marL="0" indent="0">
              <a:buNone/>
            </a:pPr>
            <a:endParaRPr lang="ru-RU" sz="1400" b="1" dirty="0">
              <a:latin typeface="sans-serif"/>
            </a:endParaRPr>
          </a:p>
          <a:p>
            <a:pPr marL="0" indent="0">
              <a:buNone/>
            </a:pPr>
            <a:endParaRPr lang="ru-RU" sz="1400" b="1" dirty="0" smtClean="0">
              <a:latin typeface="sans-serif"/>
            </a:endParaRPr>
          </a:p>
          <a:p>
            <a:pPr marL="0" indent="0">
              <a:buNone/>
            </a:pPr>
            <a:endParaRPr lang="ru-RU" sz="1400" b="1" dirty="0">
              <a:latin typeface="sans-serif"/>
            </a:endParaRPr>
          </a:p>
          <a:p>
            <a:pPr marL="0" indent="0">
              <a:buNone/>
            </a:pPr>
            <a:endParaRPr lang="ru-RU" sz="1400" b="1" dirty="0" smtClean="0">
              <a:latin typeface="sans-serif"/>
            </a:endParaRPr>
          </a:p>
          <a:p>
            <a:pPr marL="0" indent="0">
              <a:buNone/>
            </a:pPr>
            <a:endParaRPr lang="ru-RU" sz="1400" b="1" dirty="0">
              <a:latin typeface="sans-serif"/>
            </a:endParaRPr>
          </a:p>
          <a:p>
            <a:pPr marL="0" indent="0">
              <a:buNone/>
            </a:pPr>
            <a:endParaRPr lang="ru-RU" sz="1400" b="1" dirty="0" smtClean="0">
              <a:latin typeface="sans-serif"/>
            </a:endParaRPr>
          </a:p>
          <a:p>
            <a:pPr marL="0" indent="0">
              <a:buNone/>
            </a:pPr>
            <a:endParaRPr lang="ru-RU" sz="1400" b="1" dirty="0">
              <a:latin typeface="sans-serif"/>
            </a:endParaRPr>
          </a:p>
          <a:p>
            <a:pPr marL="0" indent="0">
              <a:buNone/>
            </a:pPr>
            <a:endParaRPr lang="ru-RU" sz="1400" b="1" dirty="0" smtClean="0">
              <a:latin typeface="sans-serif"/>
            </a:endParaRPr>
          </a:p>
          <a:p>
            <a:pPr marL="0" indent="0">
              <a:buNone/>
            </a:pPr>
            <a:endParaRPr lang="ru-RU" sz="1400" b="1" dirty="0">
              <a:latin typeface="sans-serif"/>
            </a:endParaRPr>
          </a:p>
          <a:p>
            <a:pPr marL="0" indent="0">
              <a:buNone/>
            </a:pPr>
            <a:endParaRPr lang="ru-RU" sz="1400" b="1" dirty="0" smtClean="0">
              <a:latin typeface="sans-serif"/>
            </a:endParaRPr>
          </a:p>
          <a:p>
            <a:pPr marL="0" indent="0">
              <a:buNone/>
            </a:pPr>
            <a:endParaRPr lang="ru-RU" sz="1400" b="1" dirty="0">
              <a:latin typeface="sans-serif"/>
            </a:endParaRPr>
          </a:p>
          <a:p>
            <a:pPr marL="0" indent="0">
              <a:buNone/>
            </a:pPr>
            <a:r>
              <a:rPr lang="ru-RU" sz="14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sans-serif"/>
              </a:rPr>
              <a:t>Заєць</a:t>
            </a:r>
            <a:r>
              <a:rPr lang="ru-RU" sz="1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sans-serif"/>
              </a:rPr>
              <a:t> </a:t>
            </a:r>
            <a:r>
              <a:rPr lang="ru-RU" sz="14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sans-serif"/>
              </a:rPr>
              <a:t>білий</a:t>
            </a:r>
            <a:r>
              <a:rPr lang="ru-RU" sz="1400" dirty="0">
                <a:solidFill>
                  <a:schemeClr val="tx1">
                    <a:lumMod val="95000"/>
                    <a:lumOff val="5000"/>
                  </a:schemeClr>
                </a:solidFill>
                <a:latin typeface="sans-serif"/>
              </a:rPr>
              <a:t>, </a:t>
            </a:r>
            <a:r>
              <a:rPr lang="ru-RU" sz="1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sans-serif"/>
              </a:rPr>
              <a:t>або</a:t>
            </a:r>
            <a:r>
              <a:rPr lang="ru-RU" sz="1400" dirty="0">
                <a:solidFill>
                  <a:schemeClr val="tx1">
                    <a:lumMod val="95000"/>
                    <a:lumOff val="5000"/>
                  </a:schemeClr>
                </a:solidFill>
                <a:latin typeface="sans-serif"/>
              </a:rPr>
              <a:t> </a:t>
            </a:r>
            <a:r>
              <a:rPr lang="ru-RU" sz="1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sans-serif"/>
              </a:rPr>
              <a:t>заєць-біляк</a:t>
            </a:r>
            <a:r>
              <a:rPr lang="ru-RU" sz="1400" dirty="0">
                <a:solidFill>
                  <a:schemeClr val="tx1">
                    <a:lumMod val="95000"/>
                    <a:lumOff val="5000"/>
                  </a:schemeClr>
                </a:solidFill>
                <a:latin typeface="sans-serif"/>
              </a:rPr>
              <a:t>, </a:t>
            </a:r>
            <a:r>
              <a:rPr lang="ru-RU" sz="1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sans-serif"/>
              </a:rPr>
              <a:t>біляк</a:t>
            </a:r>
            <a:r>
              <a:rPr lang="ru-RU" sz="1400" dirty="0">
                <a:solidFill>
                  <a:schemeClr val="tx1">
                    <a:lumMod val="95000"/>
                    <a:lumOff val="5000"/>
                  </a:schemeClr>
                </a:solidFill>
                <a:latin typeface="sans-serif"/>
              </a:rPr>
              <a:t>, </a:t>
            </a:r>
            <a:r>
              <a:rPr lang="ru-RU" sz="1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sans-serif"/>
              </a:rPr>
              <a:t>білик</a:t>
            </a:r>
            <a:r>
              <a:rPr lang="ru-RU" sz="1400" dirty="0">
                <a:solidFill>
                  <a:schemeClr val="tx1">
                    <a:lumMod val="95000"/>
                    <a:lumOff val="5000"/>
                  </a:schemeClr>
                </a:solidFill>
                <a:latin typeface="sans-serif"/>
              </a:rPr>
              <a:t> (</a:t>
            </a:r>
            <a:r>
              <a:rPr lang="en-US" sz="1400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sans-serif"/>
              </a:rPr>
              <a:t>Lepus</a:t>
            </a:r>
            <a:r>
              <a:rPr lang="en-US" sz="1400" i="1" dirty="0">
                <a:solidFill>
                  <a:schemeClr val="tx1">
                    <a:lumMod val="95000"/>
                    <a:lumOff val="5000"/>
                  </a:schemeClr>
                </a:solidFill>
                <a:latin typeface="sans-serif"/>
              </a:rPr>
              <a:t> </a:t>
            </a:r>
            <a:r>
              <a:rPr lang="en-US" sz="1400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sans-serif"/>
              </a:rPr>
              <a:t>timidus</a:t>
            </a:r>
            <a:r>
              <a:rPr lang="en-US" sz="1400" dirty="0">
                <a:solidFill>
                  <a:schemeClr val="tx1">
                    <a:lumMod val="95000"/>
                    <a:lumOff val="5000"/>
                  </a:schemeClr>
                </a:solidFill>
                <a:latin typeface="sans-serif"/>
              </a:rPr>
              <a:t>) — </a:t>
            </a:r>
            <a:r>
              <a:rPr lang="ru-RU" sz="1400" dirty="0">
                <a:solidFill>
                  <a:schemeClr val="tx1">
                    <a:lumMod val="95000"/>
                    <a:lumOff val="5000"/>
                  </a:schemeClr>
                </a:solidFill>
                <a:latin typeface="sans-serif"/>
              </a:rPr>
              <a:t>вид </a:t>
            </a:r>
            <a:r>
              <a:rPr lang="ru-RU" sz="1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sans-serif"/>
              </a:rPr>
              <a:t>гризунів</a:t>
            </a:r>
            <a:r>
              <a:rPr lang="ru-RU" sz="1400" dirty="0">
                <a:solidFill>
                  <a:schemeClr val="tx1">
                    <a:lumMod val="95000"/>
                    <a:lumOff val="5000"/>
                  </a:schemeClr>
                </a:solidFill>
                <a:latin typeface="sans-serif"/>
              </a:rPr>
              <a:t> роду </a:t>
            </a:r>
            <a:r>
              <a:rPr lang="ru-RU" sz="1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sans-serif"/>
              </a:rPr>
              <a:t>Заєць</a:t>
            </a:r>
            <a:r>
              <a:rPr lang="ru-RU" sz="1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 </a:t>
            </a:r>
            <a:r>
              <a:rPr lang="ru-RU" sz="1400" dirty="0">
                <a:solidFill>
                  <a:schemeClr val="tx1">
                    <a:lumMod val="95000"/>
                    <a:lumOff val="5000"/>
                  </a:schemeClr>
                </a:solidFill>
                <a:latin typeface="sans-serif"/>
              </a:rPr>
              <a:t>(</a:t>
            </a:r>
            <a:r>
              <a:rPr lang="en-US" sz="1400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sans-serif"/>
              </a:rPr>
              <a:t>Lepus</a:t>
            </a:r>
            <a:r>
              <a:rPr lang="en-US" sz="1400" dirty="0">
                <a:solidFill>
                  <a:schemeClr val="tx1">
                    <a:lumMod val="95000"/>
                    <a:lumOff val="5000"/>
                  </a:schemeClr>
                </a:solidFill>
                <a:latin typeface="sans-serif"/>
              </a:rPr>
              <a:t>) </a:t>
            </a:r>
            <a:r>
              <a:rPr lang="ru-RU" sz="1400" dirty="0">
                <a:solidFill>
                  <a:schemeClr val="tx1">
                    <a:lumMod val="95000"/>
                    <a:lumOff val="5000"/>
                  </a:schemeClr>
                </a:solidFill>
                <a:latin typeface="sans-serif"/>
              </a:rPr>
              <a:t>з </a:t>
            </a:r>
            <a:r>
              <a:rPr lang="ru-RU" sz="1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sans-serif"/>
              </a:rPr>
              <a:t>родини</a:t>
            </a:r>
            <a:r>
              <a:rPr lang="ru-RU" sz="1400" dirty="0">
                <a:solidFill>
                  <a:schemeClr val="tx1">
                    <a:lumMod val="95000"/>
                    <a:lumOff val="5000"/>
                  </a:schemeClr>
                </a:solidFill>
                <a:latin typeface="sans-serif"/>
              </a:rPr>
              <a:t> </a:t>
            </a:r>
            <a:r>
              <a:rPr lang="ru-RU" sz="1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sans-serif"/>
              </a:rPr>
              <a:t>Зайцеві</a:t>
            </a:r>
            <a:r>
              <a:rPr lang="ru-RU" sz="1400" dirty="0">
                <a:solidFill>
                  <a:schemeClr val="tx1">
                    <a:lumMod val="95000"/>
                    <a:lumOff val="5000"/>
                  </a:schemeClr>
                </a:solidFill>
                <a:latin typeface="sans-serif"/>
              </a:rPr>
              <a:t>(</a:t>
            </a:r>
            <a:r>
              <a:rPr lang="en-US" sz="1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sans-serif"/>
              </a:rPr>
              <a:t>Leporidae</a:t>
            </a:r>
            <a:r>
              <a:rPr lang="en-US" sz="1400" dirty="0">
                <a:solidFill>
                  <a:schemeClr val="tx1">
                    <a:lumMod val="95000"/>
                    <a:lumOff val="5000"/>
                  </a:schemeClr>
                </a:solidFill>
                <a:latin typeface="sans-serif"/>
              </a:rPr>
              <a:t>) </a:t>
            </a:r>
            <a:r>
              <a:rPr lang="ru-RU" sz="1400" dirty="0">
                <a:solidFill>
                  <a:schemeClr val="tx1">
                    <a:lumMod val="95000"/>
                    <a:lumOff val="5000"/>
                  </a:schemeClr>
                </a:solidFill>
                <a:latin typeface="sans-serif"/>
              </a:rPr>
              <a:t>ряду </a:t>
            </a:r>
            <a:r>
              <a:rPr lang="ru-RU" sz="1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sans-serif"/>
              </a:rPr>
              <a:t>Зайцеподібні</a:t>
            </a:r>
            <a:r>
              <a:rPr lang="ru-RU" sz="1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 </a:t>
            </a:r>
            <a:r>
              <a:rPr lang="ru-RU" sz="1400" dirty="0">
                <a:solidFill>
                  <a:schemeClr val="tx1">
                    <a:lumMod val="95000"/>
                    <a:lumOff val="5000"/>
                  </a:schemeClr>
                </a:solidFill>
                <a:latin typeface="sans-serif"/>
              </a:rPr>
              <a:t>(</a:t>
            </a:r>
            <a:r>
              <a:rPr lang="en-US" sz="1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sans-serif"/>
              </a:rPr>
              <a:t>Leporiformes</a:t>
            </a:r>
            <a:r>
              <a:rPr lang="en-US" sz="1400" dirty="0">
                <a:solidFill>
                  <a:schemeClr val="tx1">
                    <a:lumMod val="95000"/>
                    <a:lumOff val="5000"/>
                  </a:schemeClr>
                </a:solidFill>
                <a:latin typeface="sans-serif"/>
              </a:rPr>
              <a:t>).</a:t>
            </a:r>
            <a:r>
              <a:rPr lang="en-US" sz="1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1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sans-serif"/>
              </a:rPr>
              <a:t>Тварина</a:t>
            </a:r>
            <a:r>
              <a:rPr lang="ru-RU" sz="1400" dirty="0">
                <a:solidFill>
                  <a:schemeClr val="tx1">
                    <a:lumMod val="95000"/>
                    <a:lumOff val="5000"/>
                  </a:schemeClr>
                </a:solidFill>
                <a:latin typeface="sans-serif"/>
              </a:rPr>
              <a:t> </a:t>
            </a:r>
            <a:r>
              <a:rPr lang="ru-RU" sz="1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sans-serif"/>
              </a:rPr>
              <a:t>середнього</a:t>
            </a:r>
            <a:r>
              <a:rPr lang="ru-RU" sz="1400" dirty="0">
                <a:solidFill>
                  <a:schemeClr val="tx1">
                    <a:lumMod val="95000"/>
                    <a:lumOff val="5000"/>
                  </a:schemeClr>
                </a:solidFill>
                <a:latin typeface="sans-serif"/>
              </a:rPr>
              <a:t> </a:t>
            </a:r>
            <a:r>
              <a:rPr lang="ru-RU" sz="1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sans-serif"/>
              </a:rPr>
              <a:t>розміру</a:t>
            </a:r>
            <a:r>
              <a:rPr lang="ru-RU" sz="1400" dirty="0">
                <a:solidFill>
                  <a:schemeClr val="tx1">
                    <a:lumMod val="95000"/>
                    <a:lumOff val="5000"/>
                  </a:schemeClr>
                </a:solidFill>
                <a:latin typeface="sans-serif"/>
              </a:rPr>
              <a:t>, за складом </a:t>
            </a:r>
            <a:r>
              <a:rPr lang="ru-RU" sz="1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sans-serif"/>
              </a:rPr>
              <a:t>тіла</a:t>
            </a:r>
            <a:r>
              <a:rPr lang="ru-RU" sz="1400" dirty="0">
                <a:solidFill>
                  <a:schemeClr val="tx1">
                    <a:lumMod val="95000"/>
                    <a:lumOff val="5000"/>
                  </a:schemeClr>
                </a:solidFill>
                <a:latin typeface="sans-serif"/>
              </a:rPr>
              <a:t> </a:t>
            </a:r>
            <a:r>
              <a:rPr lang="ru-RU" sz="1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sans-serif"/>
              </a:rPr>
              <a:t>нагадує</a:t>
            </a:r>
            <a:r>
              <a:rPr lang="ru-RU" sz="1400" dirty="0">
                <a:solidFill>
                  <a:schemeClr val="tx1">
                    <a:lumMod val="95000"/>
                    <a:lumOff val="5000"/>
                  </a:schemeClr>
                </a:solidFill>
                <a:latin typeface="sans-serif"/>
              </a:rPr>
              <a:t> кроля. </a:t>
            </a:r>
            <a:r>
              <a:rPr lang="ru-RU" sz="1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sans-serif"/>
              </a:rPr>
              <a:t>Довжина</a:t>
            </a:r>
            <a:r>
              <a:rPr lang="ru-RU" sz="1400" dirty="0">
                <a:solidFill>
                  <a:schemeClr val="tx1">
                    <a:lumMod val="95000"/>
                    <a:lumOff val="5000"/>
                  </a:schemeClr>
                </a:solidFill>
                <a:latin typeface="sans-serif"/>
              </a:rPr>
              <a:t> </a:t>
            </a:r>
            <a:r>
              <a:rPr lang="ru-RU" sz="1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sans-serif"/>
              </a:rPr>
              <a:t>тіла</a:t>
            </a:r>
            <a:r>
              <a:rPr lang="ru-RU" sz="1400" dirty="0">
                <a:solidFill>
                  <a:schemeClr val="tx1">
                    <a:lumMod val="95000"/>
                    <a:lumOff val="5000"/>
                  </a:schemeClr>
                </a:solidFill>
                <a:latin typeface="sans-serif"/>
              </a:rPr>
              <a:t> — 44-74 см, вага — 2,5-5,5 кг. </a:t>
            </a:r>
            <a:r>
              <a:rPr lang="ru-RU" sz="1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sans-serif"/>
              </a:rPr>
              <a:t>Забарвлення</a:t>
            </a:r>
            <a:r>
              <a:rPr lang="ru-RU" sz="1400" dirty="0">
                <a:solidFill>
                  <a:schemeClr val="tx1">
                    <a:lumMod val="95000"/>
                    <a:lumOff val="5000"/>
                  </a:schemeClr>
                </a:solidFill>
                <a:latin typeface="sans-serif"/>
              </a:rPr>
              <a:t> </a:t>
            </a:r>
            <a:r>
              <a:rPr lang="ru-RU" sz="1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sans-serif"/>
              </a:rPr>
              <a:t>літом</a:t>
            </a:r>
            <a:r>
              <a:rPr lang="ru-RU" sz="1400" dirty="0">
                <a:solidFill>
                  <a:schemeClr val="tx1">
                    <a:lumMod val="95000"/>
                    <a:lumOff val="5000"/>
                  </a:schemeClr>
                </a:solidFill>
                <a:latin typeface="sans-serif"/>
              </a:rPr>
              <a:t> буро-</a:t>
            </a:r>
            <a:r>
              <a:rPr lang="ru-RU" sz="1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sans-serif"/>
              </a:rPr>
              <a:t>сіре</a:t>
            </a:r>
            <a:r>
              <a:rPr lang="ru-RU" sz="1400" dirty="0">
                <a:solidFill>
                  <a:schemeClr val="tx1">
                    <a:lumMod val="95000"/>
                    <a:lumOff val="5000"/>
                  </a:schemeClr>
                </a:solidFill>
                <a:latin typeface="sans-serif"/>
              </a:rPr>
              <a:t>, зимою — чисто </a:t>
            </a:r>
            <a:r>
              <a:rPr lang="ru-RU" sz="1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sans-serif"/>
              </a:rPr>
              <a:t>біле</a:t>
            </a:r>
            <a:r>
              <a:rPr lang="ru-RU" sz="1400" dirty="0">
                <a:solidFill>
                  <a:schemeClr val="tx1">
                    <a:lumMod val="95000"/>
                    <a:lumOff val="5000"/>
                  </a:schemeClr>
                </a:solidFill>
                <a:latin typeface="sans-serif"/>
              </a:rPr>
              <a:t>. </a:t>
            </a:r>
            <a:r>
              <a:rPr lang="ru-RU" sz="1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sans-serif"/>
              </a:rPr>
              <a:t>Хвіст</a:t>
            </a:r>
            <a:r>
              <a:rPr lang="ru-RU" sz="1400" dirty="0">
                <a:solidFill>
                  <a:schemeClr val="tx1">
                    <a:lumMod val="95000"/>
                    <a:lumOff val="5000"/>
                  </a:schemeClr>
                </a:solidFill>
                <a:latin typeface="sans-serif"/>
              </a:rPr>
              <a:t> чисто </a:t>
            </a:r>
            <a:r>
              <a:rPr lang="ru-RU" sz="1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sans-serif"/>
              </a:rPr>
              <a:t>сірий</a:t>
            </a:r>
            <a:r>
              <a:rPr lang="ru-RU" sz="1400" dirty="0">
                <a:solidFill>
                  <a:schemeClr val="tx1">
                    <a:lumMod val="95000"/>
                    <a:lumOff val="5000"/>
                  </a:schemeClr>
                </a:solidFill>
                <a:latin typeface="sans-serif"/>
              </a:rPr>
              <a:t> без </a:t>
            </a:r>
            <a:r>
              <a:rPr lang="ru-RU" sz="1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sans-serif"/>
              </a:rPr>
              <a:t>чорного</a:t>
            </a:r>
            <a:r>
              <a:rPr lang="ru-RU" sz="1400" dirty="0">
                <a:solidFill>
                  <a:schemeClr val="tx1">
                    <a:lumMod val="95000"/>
                    <a:lumOff val="5000"/>
                  </a:schemeClr>
                </a:solidFill>
                <a:latin typeface="sans-serif"/>
              </a:rPr>
              <a:t> </a:t>
            </a:r>
            <a:r>
              <a:rPr lang="ru-RU" sz="1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sans-serif"/>
              </a:rPr>
              <a:t>волосся</a:t>
            </a:r>
            <a:r>
              <a:rPr lang="ru-RU" sz="1400" dirty="0">
                <a:solidFill>
                  <a:schemeClr val="tx1">
                    <a:lumMod val="95000"/>
                    <a:lumOff val="5000"/>
                  </a:schemeClr>
                </a:solidFill>
                <a:latin typeface="sans-serif"/>
              </a:rPr>
              <a:t>, </a:t>
            </a:r>
            <a:r>
              <a:rPr lang="ru-RU" sz="1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sans-serif"/>
              </a:rPr>
              <a:t>кінчики</a:t>
            </a:r>
            <a:r>
              <a:rPr lang="ru-RU" sz="1400" dirty="0">
                <a:solidFill>
                  <a:schemeClr val="tx1">
                    <a:lumMod val="95000"/>
                    <a:lumOff val="5000"/>
                  </a:schemeClr>
                </a:solidFill>
                <a:latin typeface="sans-serif"/>
              </a:rPr>
              <a:t> </a:t>
            </a:r>
            <a:r>
              <a:rPr lang="ru-RU" sz="1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sans-serif"/>
              </a:rPr>
              <a:t>вух</a:t>
            </a:r>
            <a:r>
              <a:rPr lang="ru-RU" sz="1400" dirty="0">
                <a:solidFill>
                  <a:schemeClr val="tx1">
                    <a:lumMod val="95000"/>
                    <a:lumOff val="5000"/>
                  </a:schemeClr>
                </a:solidFill>
                <a:latin typeface="sans-serif"/>
              </a:rPr>
              <a:t> </a:t>
            </a:r>
            <a:r>
              <a:rPr lang="ru-RU" sz="1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sans-serif"/>
              </a:rPr>
              <a:t>чорні</a:t>
            </a:r>
            <a:r>
              <a:rPr lang="ru-RU" sz="1400" dirty="0">
                <a:solidFill>
                  <a:schemeClr val="tx1">
                    <a:lumMod val="95000"/>
                    <a:lumOff val="5000"/>
                  </a:schemeClr>
                </a:solidFill>
                <a:latin typeface="sans-serif"/>
              </a:rPr>
              <a:t> </a:t>
            </a:r>
            <a:r>
              <a:rPr lang="ru-RU" sz="1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sans-serif"/>
              </a:rPr>
              <a:t>протягом</a:t>
            </a:r>
            <a:r>
              <a:rPr lang="ru-RU" sz="1400" dirty="0">
                <a:solidFill>
                  <a:schemeClr val="tx1">
                    <a:lumMod val="95000"/>
                    <a:lumOff val="5000"/>
                  </a:schemeClr>
                </a:solidFill>
                <a:latin typeface="sans-serif"/>
              </a:rPr>
              <a:t> </a:t>
            </a:r>
            <a:r>
              <a:rPr lang="ru-RU" sz="1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sans-serif"/>
              </a:rPr>
              <a:t>всього</a:t>
            </a:r>
            <a:r>
              <a:rPr lang="ru-RU" sz="1400" dirty="0">
                <a:solidFill>
                  <a:schemeClr val="tx1">
                    <a:lumMod val="95000"/>
                    <a:lumOff val="5000"/>
                  </a:schemeClr>
                </a:solidFill>
                <a:latin typeface="sans-serif"/>
              </a:rPr>
              <a:t> року.</a:t>
            </a:r>
            <a:r>
              <a:rPr lang="ru-RU" sz="1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1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sans-serif"/>
              </a:rPr>
              <a:t>Поширений</a:t>
            </a:r>
            <a:r>
              <a:rPr lang="ru-RU" sz="1400" dirty="0">
                <a:solidFill>
                  <a:schemeClr val="tx1">
                    <a:lumMod val="95000"/>
                    <a:lumOff val="5000"/>
                  </a:schemeClr>
                </a:solidFill>
                <a:latin typeface="sans-serif"/>
              </a:rPr>
              <a:t> в </a:t>
            </a:r>
            <a:r>
              <a:rPr lang="ru-RU" sz="1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sans-serif"/>
              </a:rPr>
              <a:t>тундровій</a:t>
            </a:r>
            <a:r>
              <a:rPr lang="ru-RU" sz="1400" dirty="0">
                <a:solidFill>
                  <a:schemeClr val="tx1">
                    <a:lumMod val="95000"/>
                    <a:lumOff val="5000"/>
                  </a:schemeClr>
                </a:solidFill>
                <a:latin typeface="sans-serif"/>
              </a:rPr>
              <a:t> і </a:t>
            </a:r>
            <a:r>
              <a:rPr lang="ru-RU" sz="1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sans-serif"/>
              </a:rPr>
              <a:t>лісовій</a:t>
            </a:r>
            <a:r>
              <a:rPr lang="ru-RU" sz="1400" dirty="0">
                <a:solidFill>
                  <a:schemeClr val="tx1">
                    <a:lumMod val="95000"/>
                    <a:lumOff val="5000"/>
                  </a:schemeClr>
                </a:solidFill>
                <a:latin typeface="sans-serif"/>
              </a:rPr>
              <a:t> зонах </a:t>
            </a:r>
            <a:r>
              <a:rPr lang="ru-RU" sz="1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sans-serif"/>
              </a:rPr>
              <a:t>північної</a:t>
            </a:r>
            <a:r>
              <a:rPr lang="ru-RU" sz="1400" dirty="0">
                <a:solidFill>
                  <a:schemeClr val="tx1">
                    <a:lumMod val="95000"/>
                    <a:lumOff val="5000"/>
                  </a:schemeClr>
                </a:solidFill>
                <a:latin typeface="sans-serif"/>
              </a:rPr>
              <a:t> </a:t>
            </a:r>
            <a:r>
              <a:rPr lang="ru-RU" sz="1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sans-serif"/>
              </a:rPr>
              <a:t>півкулі</a:t>
            </a:r>
            <a:r>
              <a:rPr lang="ru-RU" sz="1400" dirty="0">
                <a:solidFill>
                  <a:schemeClr val="tx1">
                    <a:lumMod val="95000"/>
                    <a:lumOff val="5000"/>
                  </a:schemeClr>
                </a:solidFill>
                <a:latin typeface="sans-serif"/>
              </a:rPr>
              <a:t>, в </a:t>
            </a:r>
            <a:r>
              <a:rPr lang="ru-RU" sz="1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sans-serif"/>
              </a:rPr>
              <a:t>Шотландії</a:t>
            </a:r>
            <a:r>
              <a:rPr lang="ru-RU" sz="1400" dirty="0">
                <a:solidFill>
                  <a:schemeClr val="tx1">
                    <a:lumMod val="95000"/>
                    <a:lumOff val="5000"/>
                  </a:schemeClr>
                </a:solidFill>
                <a:latin typeface="sans-serif"/>
              </a:rPr>
              <a:t>, </a:t>
            </a:r>
            <a:r>
              <a:rPr lang="ru-RU" sz="1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sans-serif"/>
              </a:rPr>
              <a:t>Ірландії</a:t>
            </a:r>
            <a:r>
              <a:rPr lang="ru-RU" sz="1400" dirty="0">
                <a:solidFill>
                  <a:schemeClr val="tx1">
                    <a:lumMod val="95000"/>
                    <a:lumOff val="5000"/>
                  </a:schemeClr>
                </a:solidFill>
                <a:latin typeface="sans-serif"/>
              </a:rPr>
              <a:t>, в </a:t>
            </a:r>
            <a:r>
              <a:rPr lang="ru-RU" sz="1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sans-serif"/>
              </a:rPr>
              <a:t>гірських</a:t>
            </a:r>
            <a:r>
              <a:rPr lang="ru-RU" sz="1400" dirty="0">
                <a:solidFill>
                  <a:schemeClr val="tx1">
                    <a:lumMod val="95000"/>
                    <a:lumOff val="5000"/>
                  </a:schemeClr>
                </a:solidFill>
                <a:latin typeface="sans-serif"/>
              </a:rPr>
              <a:t> районах Альп, на </a:t>
            </a:r>
            <a:r>
              <a:rPr lang="ru-RU" sz="1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sans-serif"/>
              </a:rPr>
              <a:t>островах </a:t>
            </a:r>
            <a:r>
              <a:rPr lang="ru-RU" sz="14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sans-serif"/>
              </a:rPr>
              <a:t>Сахалін</a:t>
            </a:r>
            <a:r>
              <a:rPr lang="ru-RU" sz="1400" dirty="0">
                <a:solidFill>
                  <a:schemeClr val="tx1">
                    <a:lumMod val="95000"/>
                    <a:lumOff val="5000"/>
                  </a:schemeClr>
                </a:solidFill>
                <a:latin typeface="sans-serif"/>
              </a:rPr>
              <a:t> та Хоккайдо.</a:t>
            </a:r>
            <a:endParaRPr lang="ru-RU" sz="1400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marL="0" indent="0">
              <a:buNone/>
            </a:pPr>
            <a:r>
              <a:rPr lang="ru-RU" sz="1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sans-serif"/>
              </a:rPr>
              <a:t>Викопні</a:t>
            </a:r>
            <a:r>
              <a:rPr lang="ru-RU" sz="1400" dirty="0">
                <a:solidFill>
                  <a:schemeClr val="tx1">
                    <a:lumMod val="95000"/>
                    <a:lumOff val="5000"/>
                  </a:schemeClr>
                </a:solidFill>
                <a:latin typeface="sans-serif"/>
              </a:rPr>
              <a:t> </a:t>
            </a:r>
            <a:r>
              <a:rPr lang="ru-RU" sz="1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sans-serif"/>
              </a:rPr>
              <a:t>рештки</a:t>
            </a:r>
            <a:r>
              <a:rPr lang="ru-RU" sz="1400" dirty="0">
                <a:solidFill>
                  <a:schemeClr val="tx1">
                    <a:lumMod val="95000"/>
                    <a:lumOff val="5000"/>
                  </a:schemeClr>
                </a:solidFill>
                <a:latin typeface="sans-serif"/>
              </a:rPr>
              <a:t> </a:t>
            </a:r>
            <a:r>
              <a:rPr lang="ru-RU" sz="1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sans-serif"/>
              </a:rPr>
              <a:t>біляка</a:t>
            </a:r>
            <a:r>
              <a:rPr lang="ru-RU" sz="1400" dirty="0">
                <a:solidFill>
                  <a:schemeClr val="tx1">
                    <a:lumMod val="95000"/>
                    <a:lumOff val="5000"/>
                  </a:schemeClr>
                </a:solidFill>
                <a:latin typeface="sans-serif"/>
              </a:rPr>
              <a:t> </a:t>
            </a:r>
            <a:r>
              <a:rPr lang="ru-RU" sz="1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sans-serif"/>
              </a:rPr>
              <a:t>знайдені</a:t>
            </a:r>
            <a:r>
              <a:rPr lang="ru-RU" sz="1400" dirty="0">
                <a:solidFill>
                  <a:schemeClr val="tx1">
                    <a:lumMod val="95000"/>
                    <a:lumOff val="5000"/>
                  </a:schemeClr>
                </a:solidFill>
                <a:latin typeface="sans-serif"/>
              </a:rPr>
              <a:t> в </a:t>
            </a:r>
            <a:r>
              <a:rPr lang="ru-RU" sz="1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sans-serif"/>
              </a:rPr>
              <a:t>голоценових</a:t>
            </a:r>
            <a:r>
              <a:rPr lang="ru-RU" sz="1400" dirty="0">
                <a:solidFill>
                  <a:schemeClr val="tx1">
                    <a:lumMod val="95000"/>
                    <a:lumOff val="5000"/>
                  </a:schemeClr>
                </a:solidFill>
                <a:latin typeface="sans-serif"/>
              </a:rPr>
              <a:t> </a:t>
            </a:r>
            <a:r>
              <a:rPr lang="ru-RU" sz="1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sans-serif"/>
              </a:rPr>
              <a:t>відкладах</a:t>
            </a:r>
            <a:r>
              <a:rPr lang="ru-RU" sz="1400" dirty="0">
                <a:solidFill>
                  <a:schemeClr val="tx1">
                    <a:lumMod val="95000"/>
                    <a:lumOff val="5000"/>
                  </a:schemeClr>
                </a:solidFill>
                <a:latin typeface="sans-serif"/>
              </a:rPr>
              <a:t> </a:t>
            </a:r>
            <a:r>
              <a:rPr lang="ru-RU" sz="1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sans-serif"/>
              </a:rPr>
              <a:t>північної</a:t>
            </a:r>
            <a:r>
              <a:rPr lang="ru-RU" sz="1400" dirty="0">
                <a:solidFill>
                  <a:schemeClr val="tx1">
                    <a:lumMod val="95000"/>
                    <a:lumOff val="5000"/>
                  </a:schemeClr>
                </a:solidFill>
                <a:latin typeface="sans-serif"/>
              </a:rPr>
              <a:t> </a:t>
            </a:r>
            <a:r>
              <a:rPr lang="ru-RU" sz="1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sans-serif"/>
              </a:rPr>
              <a:t>України</a:t>
            </a:r>
            <a:r>
              <a:rPr lang="ru-RU" sz="1400" dirty="0">
                <a:solidFill>
                  <a:schemeClr val="tx1">
                    <a:lumMod val="95000"/>
                    <a:lumOff val="5000"/>
                  </a:schemeClr>
                </a:solidFill>
                <a:latin typeface="sans-serif"/>
              </a:rPr>
              <a:t>, </a:t>
            </a:r>
            <a:r>
              <a:rPr lang="ru-RU" sz="1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sans-serif"/>
              </a:rPr>
              <a:t>Західної</a:t>
            </a:r>
            <a:r>
              <a:rPr lang="ru-RU" sz="1400" dirty="0">
                <a:solidFill>
                  <a:schemeClr val="tx1">
                    <a:lumMod val="95000"/>
                    <a:lumOff val="5000"/>
                  </a:schemeClr>
                </a:solidFill>
                <a:latin typeface="sans-serif"/>
              </a:rPr>
              <a:t> </a:t>
            </a:r>
            <a:r>
              <a:rPr lang="ru-RU" sz="1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sans-serif"/>
              </a:rPr>
              <a:t>Європи</a:t>
            </a:r>
            <a:r>
              <a:rPr lang="ru-RU" sz="1400" dirty="0">
                <a:solidFill>
                  <a:schemeClr val="tx1">
                    <a:lumMod val="95000"/>
                    <a:lumOff val="5000"/>
                  </a:schemeClr>
                </a:solidFill>
                <a:latin typeface="sans-serif"/>
              </a:rPr>
              <a:t> і </a:t>
            </a:r>
            <a:r>
              <a:rPr lang="ru-RU" sz="1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sans-serif"/>
              </a:rPr>
              <a:t>Сибіру</a:t>
            </a:r>
            <a:r>
              <a:rPr lang="ru-RU" sz="1400" dirty="0">
                <a:solidFill>
                  <a:schemeClr val="tx1">
                    <a:lumMod val="95000"/>
                    <a:lumOff val="5000"/>
                  </a:schemeClr>
                </a:solidFill>
                <a:latin typeface="sans-serif"/>
              </a:rPr>
              <a:t>.</a:t>
            </a:r>
            <a:endParaRPr lang="ru-RU" sz="1400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marL="0" indent="0">
              <a:buNone/>
            </a:pPr>
            <a:r>
              <a:rPr lang="ru-RU" sz="1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sans-serif"/>
              </a:rPr>
              <a:t>Постійних</a:t>
            </a:r>
            <a:r>
              <a:rPr lang="ru-RU" sz="1400" dirty="0">
                <a:solidFill>
                  <a:schemeClr val="tx1">
                    <a:lumMod val="95000"/>
                    <a:lumOff val="5000"/>
                  </a:schemeClr>
                </a:solidFill>
                <a:latin typeface="sans-serif"/>
              </a:rPr>
              <a:t> </a:t>
            </a:r>
            <a:r>
              <a:rPr lang="ru-RU" sz="1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sans-serif"/>
              </a:rPr>
              <a:t>укрить</a:t>
            </a:r>
            <a:r>
              <a:rPr lang="ru-RU" sz="1400" dirty="0">
                <a:solidFill>
                  <a:schemeClr val="tx1">
                    <a:lumMod val="95000"/>
                    <a:lumOff val="5000"/>
                  </a:schemeClr>
                </a:solidFill>
                <a:latin typeface="sans-serif"/>
              </a:rPr>
              <a:t> не </a:t>
            </a:r>
            <a:r>
              <a:rPr lang="ru-RU" sz="1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sans-serif"/>
              </a:rPr>
              <a:t>має</a:t>
            </a:r>
            <a:r>
              <a:rPr lang="ru-RU" sz="1400" dirty="0">
                <a:solidFill>
                  <a:schemeClr val="tx1">
                    <a:lumMod val="95000"/>
                    <a:lumOff val="5000"/>
                  </a:schemeClr>
                </a:solidFill>
                <a:latin typeface="sans-serif"/>
              </a:rPr>
              <a:t>, </a:t>
            </a:r>
            <a:r>
              <a:rPr lang="ru-RU" sz="1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sans-serif"/>
              </a:rPr>
              <a:t>взимку</a:t>
            </a:r>
            <a:r>
              <a:rPr lang="ru-RU" sz="1400" dirty="0">
                <a:solidFill>
                  <a:schemeClr val="tx1">
                    <a:lumMod val="95000"/>
                    <a:lumOff val="5000"/>
                  </a:schemeClr>
                </a:solidFill>
                <a:latin typeface="sans-serif"/>
              </a:rPr>
              <a:t> для </a:t>
            </a:r>
            <a:r>
              <a:rPr lang="ru-RU" sz="1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sans-serif"/>
              </a:rPr>
              <a:t>відпочинку</a:t>
            </a:r>
            <a:r>
              <a:rPr lang="ru-RU" sz="1400" dirty="0">
                <a:solidFill>
                  <a:schemeClr val="tx1">
                    <a:lumMod val="95000"/>
                    <a:lumOff val="5000"/>
                  </a:schemeClr>
                </a:solidFill>
                <a:latin typeface="sans-serif"/>
              </a:rPr>
              <a:t> </a:t>
            </a:r>
            <a:r>
              <a:rPr lang="ru-RU" sz="1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sans-serif"/>
              </a:rPr>
              <a:t>влаштовує</a:t>
            </a:r>
            <a:r>
              <a:rPr lang="ru-RU" sz="1400" dirty="0">
                <a:solidFill>
                  <a:schemeClr val="tx1">
                    <a:lumMod val="95000"/>
                    <a:lumOff val="5000"/>
                  </a:schemeClr>
                </a:solidFill>
                <a:latin typeface="sans-serif"/>
              </a:rPr>
              <a:t> </a:t>
            </a:r>
            <a:r>
              <a:rPr lang="ru-RU" sz="1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sans-serif"/>
              </a:rPr>
              <a:t>схованки</a:t>
            </a:r>
            <a:r>
              <a:rPr lang="ru-RU" sz="1400" dirty="0">
                <a:solidFill>
                  <a:schemeClr val="tx1">
                    <a:lumMod val="95000"/>
                    <a:lumOff val="5000"/>
                  </a:schemeClr>
                </a:solidFill>
                <a:latin typeface="sans-serif"/>
              </a:rPr>
              <a:t> у </a:t>
            </a:r>
            <a:r>
              <a:rPr lang="ru-RU" sz="1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sans-serif"/>
              </a:rPr>
              <a:t>снігу</a:t>
            </a:r>
            <a:r>
              <a:rPr lang="ru-RU" sz="1400" dirty="0">
                <a:solidFill>
                  <a:schemeClr val="tx1">
                    <a:lumMod val="95000"/>
                    <a:lumOff val="5000"/>
                  </a:schemeClr>
                </a:solidFill>
                <a:latin typeface="sans-serif"/>
              </a:rPr>
              <a:t>. Живиться </a:t>
            </a:r>
            <a:r>
              <a:rPr lang="ru-RU" sz="1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sans-serif"/>
              </a:rPr>
              <a:t>трав'янистими</a:t>
            </a:r>
            <a:r>
              <a:rPr lang="ru-RU" sz="1400" dirty="0">
                <a:solidFill>
                  <a:schemeClr val="tx1">
                    <a:lumMod val="95000"/>
                    <a:lumOff val="5000"/>
                  </a:schemeClr>
                </a:solidFill>
                <a:latin typeface="sans-serif"/>
              </a:rPr>
              <a:t> та </a:t>
            </a:r>
            <a:r>
              <a:rPr lang="ru-RU" sz="1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sans-serif"/>
              </a:rPr>
              <a:t>деревно-чагарниковими</a:t>
            </a:r>
            <a:r>
              <a:rPr lang="ru-RU" sz="1400" dirty="0">
                <a:solidFill>
                  <a:schemeClr val="tx1">
                    <a:lumMod val="95000"/>
                    <a:lumOff val="5000"/>
                  </a:schemeClr>
                </a:solidFill>
                <a:latin typeface="sans-serif"/>
              </a:rPr>
              <a:t> (кора, </a:t>
            </a:r>
            <a:r>
              <a:rPr lang="ru-RU" sz="1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sans-serif"/>
              </a:rPr>
              <a:t>молоді</a:t>
            </a:r>
            <a:r>
              <a:rPr lang="ru-RU" sz="1400" dirty="0">
                <a:solidFill>
                  <a:schemeClr val="tx1">
                    <a:lumMod val="95000"/>
                    <a:lumOff val="5000"/>
                  </a:schemeClr>
                </a:solidFill>
                <a:latin typeface="sans-serif"/>
              </a:rPr>
              <a:t> </a:t>
            </a:r>
            <a:r>
              <a:rPr lang="ru-RU" sz="1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sans-serif"/>
              </a:rPr>
              <a:t>пагони</a:t>
            </a:r>
            <a:r>
              <a:rPr lang="ru-RU" sz="1400" dirty="0">
                <a:solidFill>
                  <a:schemeClr val="tx1">
                    <a:lumMod val="95000"/>
                    <a:lumOff val="5000"/>
                  </a:schemeClr>
                </a:solidFill>
                <a:latin typeface="sans-serif"/>
              </a:rPr>
              <a:t>, </a:t>
            </a:r>
            <a:r>
              <a:rPr lang="ru-RU" sz="1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sans-serif"/>
              </a:rPr>
              <a:t>бруньки</a:t>
            </a:r>
            <a:r>
              <a:rPr lang="ru-RU" sz="1400" dirty="0">
                <a:solidFill>
                  <a:schemeClr val="tx1">
                    <a:lumMod val="95000"/>
                    <a:lumOff val="5000"/>
                  </a:schemeClr>
                </a:solidFill>
                <a:latin typeface="sans-serif"/>
              </a:rPr>
              <a:t>) </a:t>
            </a:r>
            <a:r>
              <a:rPr lang="ru-RU" sz="1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sans-serif"/>
              </a:rPr>
              <a:t>рослинами</a:t>
            </a:r>
            <a:r>
              <a:rPr lang="ru-RU" sz="1400" dirty="0">
                <a:solidFill>
                  <a:schemeClr val="tx1">
                    <a:lumMod val="95000"/>
                    <a:lumOff val="5000"/>
                  </a:schemeClr>
                </a:solidFill>
                <a:latin typeface="sans-serif"/>
              </a:rPr>
              <a:t>. Початок гону в лютому — </a:t>
            </a:r>
            <a:r>
              <a:rPr lang="ru-RU" sz="1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sans-serif"/>
              </a:rPr>
              <a:t>березні</a:t>
            </a:r>
            <a:r>
              <a:rPr lang="ru-RU" sz="1400" dirty="0">
                <a:solidFill>
                  <a:schemeClr val="tx1">
                    <a:lumMod val="95000"/>
                    <a:lumOff val="5000"/>
                  </a:schemeClr>
                </a:solidFill>
                <a:latin typeface="sans-serif"/>
              </a:rPr>
              <a:t>, </a:t>
            </a:r>
            <a:r>
              <a:rPr lang="ru-RU" sz="1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sans-serif"/>
              </a:rPr>
              <a:t>вагітність</a:t>
            </a:r>
            <a:r>
              <a:rPr lang="ru-RU" sz="1400" dirty="0">
                <a:solidFill>
                  <a:schemeClr val="tx1">
                    <a:lumMod val="95000"/>
                    <a:lumOff val="5000"/>
                  </a:schemeClr>
                </a:solidFill>
                <a:latin typeface="sans-serif"/>
              </a:rPr>
              <a:t> </a:t>
            </a:r>
            <a:r>
              <a:rPr lang="ru-RU" sz="1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sans-serif"/>
              </a:rPr>
              <a:t>триває</a:t>
            </a:r>
            <a:r>
              <a:rPr lang="ru-RU" sz="1400" dirty="0">
                <a:solidFill>
                  <a:schemeClr val="tx1">
                    <a:lumMod val="95000"/>
                    <a:lumOff val="5000"/>
                  </a:schemeClr>
                </a:solidFill>
                <a:latin typeface="sans-serif"/>
              </a:rPr>
              <a:t> </a:t>
            </a:r>
            <a:r>
              <a:rPr lang="ru-RU" sz="1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sans-serif"/>
              </a:rPr>
              <a:t>бл</a:t>
            </a:r>
            <a:r>
              <a:rPr lang="ru-RU" sz="1400" dirty="0">
                <a:solidFill>
                  <a:schemeClr val="tx1">
                    <a:lumMod val="95000"/>
                    <a:lumOff val="5000"/>
                  </a:schemeClr>
                </a:solidFill>
                <a:latin typeface="sans-serif"/>
              </a:rPr>
              <a:t>. 50 </a:t>
            </a:r>
            <a:r>
              <a:rPr lang="ru-RU" sz="1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sans-serif"/>
              </a:rPr>
              <a:t>днів</a:t>
            </a:r>
            <a:r>
              <a:rPr lang="ru-RU" sz="1400" dirty="0">
                <a:solidFill>
                  <a:schemeClr val="tx1">
                    <a:lumMod val="95000"/>
                    <a:lumOff val="5000"/>
                  </a:schemeClr>
                </a:solidFill>
                <a:latin typeface="sans-serif"/>
              </a:rPr>
              <a:t>. Самка 1 — 3 рази на </a:t>
            </a:r>
            <a:r>
              <a:rPr lang="ru-RU" sz="1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sans-serif"/>
              </a:rPr>
              <a:t>рік</a:t>
            </a:r>
            <a:r>
              <a:rPr lang="ru-RU" sz="1400" dirty="0">
                <a:solidFill>
                  <a:schemeClr val="tx1">
                    <a:lumMod val="95000"/>
                    <a:lumOff val="5000"/>
                  </a:schemeClr>
                </a:solidFill>
                <a:latin typeface="sans-serif"/>
              </a:rPr>
              <a:t> </a:t>
            </a:r>
            <a:r>
              <a:rPr lang="ru-RU" sz="1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sans-serif"/>
              </a:rPr>
              <a:t>народжує</a:t>
            </a:r>
            <a:r>
              <a:rPr lang="ru-RU" sz="1400" dirty="0">
                <a:solidFill>
                  <a:schemeClr val="tx1">
                    <a:lumMod val="95000"/>
                    <a:lumOff val="5000"/>
                  </a:schemeClr>
                </a:solidFill>
                <a:latin typeface="sans-serif"/>
              </a:rPr>
              <a:t> по З- 6 </a:t>
            </a:r>
            <a:r>
              <a:rPr lang="ru-RU" sz="1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sans-serif"/>
              </a:rPr>
              <a:t>малят</a:t>
            </a:r>
            <a:r>
              <a:rPr lang="ru-RU" sz="1400" dirty="0">
                <a:solidFill>
                  <a:schemeClr val="tx1">
                    <a:lumMod val="95000"/>
                    <a:lumOff val="5000"/>
                  </a:schemeClr>
                </a:solidFill>
                <a:latin typeface="sans-serif"/>
              </a:rPr>
              <a:t> (</a:t>
            </a:r>
            <a:r>
              <a:rPr lang="ru-RU" sz="1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sans-serif"/>
              </a:rPr>
              <a:t>зрячі</a:t>
            </a:r>
            <a:r>
              <a:rPr lang="ru-RU" sz="1400" dirty="0">
                <a:solidFill>
                  <a:schemeClr val="tx1">
                    <a:lumMod val="95000"/>
                    <a:lumOff val="5000"/>
                  </a:schemeClr>
                </a:solidFill>
                <a:latin typeface="sans-serif"/>
              </a:rPr>
              <a:t>, </a:t>
            </a:r>
            <a:r>
              <a:rPr lang="ru-RU" sz="1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sans-serif"/>
              </a:rPr>
              <a:t>вкриті</a:t>
            </a:r>
            <a:r>
              <a:rPr lang="ru-RU" sz="1400" dirty="0">
                <a:solidFill>
                  <a:schemeClr val="tx1">
                    <a:lumMod val="95000"/>
                    <a:lumOff val="5000"/>
                  </a:schemeClr>
                </a:solidFill>
                <a:latin typeface="sans-serif"/>
              </a:rPr>
              <a:t> пухом і </a:t>
            </a:r>
            <a:r>
              <a:rPr lang="ru-RU" sz="1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sans-serif"/>
              </a:rPr>
              <a:t>здатні</a:t>
            </a:r>
            <a:r>
              <a:rPr lang="ru-RU" sz="1400" dirty="0">
                <a:solidFill>
                  <a:schemeClr val="tx1">
                    <a:lumMod val="95000"/>
                    <a:lumOff val="5000"/>
                  </a:schemeClr>
                </a:solidFill>
                <a:latin typeface="sans-serif"/>
              </a:rPr>
              <a:t> </a:t>
            </a:r>
            <a:r>
              <a:rPr lang="ru-RU" sz="1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sans-serif"/>
              </a:rPr>
              <a:t>відразу</a:t>
            </a:r>
            <a:r>
              <a:rPr lang="ru-RU" sz="1400" dirty="0">
                <a:solidFill>
                  <a:schemeClr val="tx1">
                    <a:lumMod val="95000"/>
                    <a:lumOff val="5000"/>
                  </a:schemeClr>
                </a:solidFill>
                <a:latin typeface="sans-serif"/>
              </a:rPr>
              <a:t> </a:t>
            </a:r>
            <a:r>
              <a:rPr lang="ru-RU" sz="1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sans-serif"/>
              </a:rPr>
              <a:t>самостійно</a:t>
            </a:r>
            <a:r>
              <a:rPr lang="ru-RU" sz="1400" dirty="0">
                <a:solidFill>
                  <a:schemeClr val="tx1">
                    <a:lumMod val="95000"/>
                    <a:lumOff val="5000"/>
                  </a:schemeClr>
                </a:solidFill>
                <a:latin typeface="sans-serif"/>
              </a:rPr>
              <a:t> </a:t>
            </a:r>
            <a:r>
              <a:rPr lang="ru-RU" sz="1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sans-serif"/>
              </a:rPr>
              <a:t>пересуватися</a:t>
            </a:r>
            <a:r>
              <a:rPr lang="ru-RU" sz="1400" dirty="0">
                <a:solidFill>
                  <a:schemeClr val="tx1">
                    <a:lumMod val="95000"/>
                    <a:lumOff val="5000"/>
                  </a:schemeClr>
                </a:solidFill>
                <a:latin typeface="sans-serif"/>
              </a:rPr>
              <a:t>).</a:t>
            </a:r>
            <a:r>
              <a:rPr lang="ru-RU" sz="1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sans-serif"/>
              </a:rPr>
              <a:t>Линяє</a:t>
            </a:r>
            <a:r>
              <a:rPr lang="ru-RU" sz="1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 </a:t>
            </a:r>
            <a:r>
              <a:rPr lang="ru-RU" sz="1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sans-serif"/>
              </a:rPr>
              <a:t>двічі</a:t>
            </a:r>
            <a:r>
              <a:rPr lang="ru-RU" sz="1400" dirty="0">
                <a:solidFill>
                  <a:schemeClr val="tx1">
                    <a:lumMod val="95000"/>
                    <a:lumOff val="5000"/>
                  </a:schemeClr>
                </a:solidFill>
                <a:latin typeface="sans-serif"/>
              </a:rPr>
              <a:t> на </a:t>
            </a:r>
            <a:r>
              <a:rPr lang="ru-RU" sz="1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sans-serif"/>
              </a:rPr>
              <a:t>рік</a:t>
            </a:r>
            <a:r>
              <a:rPr lang="ru-RU" sz="1400" dirty="0">
                <a:solidFill>
                  <a:schemeClr val="tx1">
                    <a:lumMod val="95000"/>
                    <a:lumOff val="5000"/>
                  </a:schemeClr>
                </a:solidFill>
                <a:latin typeface="sans-serif"/>
              </a:rPr>
              <a:t>. </a:t>
            </a:r>
            <a:r>
              <a:rPr lang="ru-RU" sz="1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sans-serif"/>
              </a:rPr>
              <a:t>Спостерігається</a:t>
            </a:r>
            <a:r>
              <a:rPr lang="ru-RU" sz="1400" dirty="0">
                <a:solidFill>
                  <a:schemeClr val="tx1">
                    <a:lumMod val="95000"/>
                    <a:lumOff val="5000"/>
                  </a:schemeClr>
                </a:solidFill>
                <a:latin typeface="sans-serif"/>
              </a:rPr>
              <a:t> </a:t>
            </a:r>
            <a:r>
              <a:rPr lang="ru-RU" sz="1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sans-serif"/>
              </a:rPr>
              <a:t>різке</a:t>
            </a:r>
            <a:r>
              <a:rPr lang="ru-RU" sz="1400" dirty="0">
                <a:solidFill>
                  <a:schemeClr val="tx1">
                    <a:lumMod val="95000"/>
                    <a:lumOff val="5000"/>
                  </a:schemeClr>
                </a:solidFill>
                <a:latin typeface="sans-serif"/>
              </a:rPr>
              <a:t> </a:t>
            </a:r>
            <a:r>
              <a:rPr lang="ru-RU" sz="1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sans-serif"/>
              </a:rPr>
              <a:t>коливання</a:t>
            </a:r>
            <a:r>
              <a:rPr lang="ru-RU" sz="1400" dirty="0">
                <a:solidFill>
                  <a:schemeClr val="tx1">
                    <a:lumMod val="95000"/>
                    <a:lumOff val="5000"/>
                  </a:schemeClr>
                </a:solidFill>
                <a:latin typeface="sans-serif"/>
              </a:rPr>
              <a:t> </a:t>
            </a:r>
            <a:r>
              <a:rPr lang="ru-RU" sz="1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sans-serif"/>
              </a:rPr>
              <a:t>чисельності</a:t>
            </a:r>
            <a:r>
              <a:rPr lang="ru-RU" sz="1400" dirty="0">
                <a:solidFill>
                  <a:schemeClr val="tx1">
                    <a:lumMod val="95000"/>
                    <a:lumOff val="5000"/>
                  </a:schemeClr>
                </a:solidFill>
                <a:latin typeface="sans-serif"/>
              </a:rPr>
              <a:t> по роках. У </a:t>
            </a:r>
            <a:r>
              <a:rPr lang="ru-RU" sz="1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sans-serif"/>
              </a:rPr>
              <a:t>літньому</a:t>
            </a:r>
            <a:r>
              <a:rPr lang="ru-RU" sz="1400" dirty="0">
                <a:solidFill>
                  <a:schemeClr val="tx1">
                    <a:lumMod val="95000"/>
                    <a:lumOff val="5000"/>
                  </a:schemeClr>
                </a:solidFill>
                <a:latin typeface="sans-serif"/>
              </a:rPr>
              <a:t> </a:t>
            </a:r>
            <a:r>
              <a:rPr lang="ru-RU" sz="1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sans-serif"/>
              </a:rPr>
              <a:t>вбранні</a:t>
            </a:r>
            <a:r>
              <a:rPr lang="ru-RU" sz="1400" dirty="0">
                <a:solidFill>
                  <a:schemeClr val="tx1">
                    <a:lumMod val="95000"/>
                    <a:lumOff val="5000"/>
                  </a:schemeClr>
                </a:solidFill>
                <a:latin typeface="sans-serif"/>
              </a:rPr>
              <a:t> </a:t>
            </a:r>
            <a:r>
              <a:rPr lang="ru-RU" sz="1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sans-serif"/>
              </a:rPr>
              <a:t>заєць</a:t>
            </a:r>
            <a:r>
              <a:rPr lang="ru-RU" sz="1400" dirty="0">
                <a:solidFill>
                  <a:schemeClr val="tx1">
                    <a:lumMod val="95000"/>
                    <a:lumOff val="5000"/>
                  </a:schemeClr>
                </a:solidFill>
                <a:latin typeface="sans-serif"/>
              </a:rPr>
              <a:t> </a:t>
            </a:r>
            <a:r>
              <a:rPr lang="ru-RU" sz="1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sans-serif"/>
              </a:rPr>
              <a:t>білий</a:t>
            </a:r>
            <a:r>
              <a:rPr lang="ru-RU" sz="1400" dirty="0">
                <a:solidFill>
                  <a:schemeClr val="tx1">
                    <a:lumMod val="95000"/>
                    <a:lumOff val="5000"/>
                  </a:schemeClr>
                </a:solidFill>
                <a:latin typeface="sans-serif"/>
              </a:rPr>
              <a:t> </a:t>
            </a:r>
            <a:r>
              <a:rPr lang="ru-RU" sz="1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sans-serif"/>
              </a:rPr>
              <a:t>дуже</a:t>
            </a:r>
            <a:r>
              <a:rPr lang="ru-RU" sz="1400" dirty="0">
                <a:solidFill>
                  <a:schemeClr val="tx1">
                    <a:lumMod val="95000"/>
                    <a:lumOff val="5000"/>
                  </a:schemeClr>
                </a:solidFill>
                <a:latin typeface="sans-serif"/>
              </a:rPr>
              <a:t> схожий на </a:t>
            </a:r>
            <a:r>
              <a:rPr lang="ru-RU" sz="1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sans-serif"/>
              </a:rPr>
              <a:t>зайця</a:t>
            </a:r>
            <a:r>
              <a:rPr lang="ru-RU" sz="1400" dirty="0">
                <a:solidFill>
                  <a:schemeClr val="tx1">
                    <a:lumMod val="95000"/>
                    <a:lumOff val="5000"/>
                  </a:schemeClr>
                </a:solidFill>
                <a:latin typeface="sans-serif"/>
              </a:rPr>
              <a:t>-русака, але </a:t>
            </a:r>
            <a:r>
              <a:rPr lang="ru-RU" sz="1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sans-serif"/>
              </a:rPr>
              <a:t>від</a:t>
            </a:r>
            <a:r>
              <a:rPr lang="ru-RU" sz="1400" dirty="0">
                <a:solidFill>
                  <a:schemeClr val="tx1">
                    <a:lumMod val="95000"/>
                    <a:lumOff val="5000"/>
                  </a:schemeClr>
                </a:solidFill>
                <a:latin typeface="sans-serif"/>
              </a:rPr>
              <a:t> </a:t>
            </a:r>
            <a:r>
              <a:rPr lang="ru-RU" sz="1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sans-serif"/>
              </a:rPr>
              <a:t>останнього</a:t>
            </a:r>
            <a:r>
              <a:rPr lang="ru-RU" sz="1400" dirty="0">
                <a:solidFill>
                  <a:schemeClr val="tx1">
                    <a:lumMod val="95000"/>
                    <a:lumOff val="5000"/>
                  </a:schemeClr>
                </a:solidFill>
                <a:latin typeface="sans-serif"/>
              </a:rPr>
              <a:t> </a:t>
            </a:r>
            <a:r>
              <a:rPr lang="ru-RU" sz="1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sans-serif"/>
              </a:rPr>
              <a:t>відрізняється</a:t>
            </a:r>
            <a:r>
              <a:rPr lang="ru-RU" sz="1400" dirty="0">
                <a:solidFill>
                  <a:schemeClr val="tx1">
                    <a:lumMod val="95000"/>
                    <a:lumOff val="5000"/>
                  </a:schemeClr>
                </a:solidFill>
                <a:latin typeface="sans-serif"/>
              </a:rPr>
              <a:t> </a:t>
            </a:r>
            <a:r>
              <a:rPr lang="ru-RU" sz="1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sans-serif"/>
              </a:rPr>
              <a:t>білими</a:t>
            </a:r>
            <a:r>
              <a:rPr lang="ru-RU" sz="1400" dirty="0">
                <a:solidFill>
                  <a:schemeClr val="tx1">
                    <a:lumMod val="95000"/>
                    <a:lumOff val="5000"/>
                  </a:schemeClr>
                </a:solidFill>
                <a:latin typeface="sans-serif"/>
              </a:rPr>
              <a:t> короткими </a:t>
            </a:r>
            <a:r>
              <a:rPr lang="ru-RU" sz="1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sans-serif"/>
              </a:rPr>
              <a:t>задніми</a:t>
            </a:r>
            <a:r>
              <a:rPr lang="ru-RU" sz="1400" dirty="0">
                <a:solidFill>
                  <a:schemeClr val="tx1">
                    <a:lumMod val="95000"/>
                    <a:lumOff val="5000"/>
                  </a:schemeClr>
                </a:solidFill>
                <a:latin typeface="sans-serif"/>
              </a:rPr>
              <a:t> лапками та </a:t>
            </a:r>
            <a:r>
              <a:rPr lang="ru-RU" sz="1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sans-serif"/>
              </a:rPr>
              <a:t>вухами</a:t>
            </a:r>
            <a:r>
              <a:rPr lang="ru-RU" sz="1400" dirty="0">
                <a:solidFill>
                  <a:schemeClr val="tx1">
                    <a:lumMod val="95000"/>
                    <a:lumOff val="5000"/>
                  </a:schemeClr>
                </a:solidFill>
                <a:latin typeface="sans-serif"/>
              </a:rPr>
              <a:t>. </a:t>
            </a:r>
            <a:r>
              <a:rPr lang="ru-RU" sz="1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sans-serif"/>
              </a:rPr>
              <a:t>Взимку</a:t>
            </a:r>
            <a:r>
              <a:rPr lang="ru-RU" sz="1400" dirty="0">
                <a:solidFill>
                  <a:schemeClr val="tx1">
                    <a:lumMod val="95000"/>
                    <a:lumOff val="5000"/>
                  </a:schemeClr>
                </a:solidFill>
                <a:latin typeface="sans-serif"/>
              </a:rPr>
              <a:t> </a:t>
            </a:r>
            <a:r>
              <a:rPr lang="ru-RU" sz="1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sans-serif"/>
              </a:rPr>
              <a:t>стає</a:t>
            </a:r>
            <a:r>
              <a:rPr lang="ru-RU" sz="1400" dirty="0">
                <a:solidFill>
                  <a:schemeClr val="tx1">
                    <a:lumMod val="95000"/>
                    <a:lumOff val="5000"/>
                  </a:schemeClr>
                </a:solidFill>
                <a:latin typeface="sans-serif"/>
              </a:rPr>
              <a:t> </a:t>
            </a:r>
            <a:r>
              <a:rPr lang="ru-RU" sz="1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sans-serif"/>
              </a:rPr>
              <a:t>повністю</a:t>
            </a:r>
            <a:r>
              <a:rPr lang="ru-RU" sz="1400" dirty="0">
                <a:solidFill>
                  <a:schemeClr val="tx1">
                    <a:lumMod val="95000"/>
                    <a:lumOff val="5000"/>
                  </a:schemeClr>
                </a:solidFill>
                <a:latin typeface="sans-serif"/>
              </a:rPr>
              <a:t> </a:t>
            </a:r>
            <a:r>
              <a:rPr lang="ru-RU" sz="1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sans-serif"/>
              </a:rPr>
              <a:t>білим</a:t>
            </a:r>
            <a:r>
              <a:rPr lang="ru-RU" sz="1400" dirty="0">
                <a:solidFill>
                  <a:schemeClr val="tx1">
                    <a:lumMod val="95000"/>
                    <a:lumOff val="5000"/>
                  </a:schemeClr>
                </a:solidFill>
                <a:latin typeface="sans-serif"/>
              </a:rPr>
              <a:t>, </a:t>
            </a:r>
            <a:r>
              <a:rPr lang="ru-RU" sz="1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sans-serif"/>
              </a:rPr>
              <a:t>лише</a:t>
            </a:r>
            <a:r>
              <a:rPr lang="ru-RU" sz="1400" dirty="0">
                <a:solidFill>
                  <a:schemeClr val="tx1">
                    <a:lumMod val="95000"/>
                    <a:lumOff val="5000"/>
                  </a:schemeClr>
                </a:solidFill>
                <a:latin typeface="sans-serif"/>
              </a:rPr>
              <a:t> </a:t>
            </a:r>
            <a:r>
              <a:rPr lang="ru-RU" sz="1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sans-serif"/>
              </a:rPr>
              <a:t>кінці</a:t>
            </a:r>
            <a:r>
              <a:rPr lang="ru-RU" sz="1400" dirty="0">
                <a:solidFill>
                  <a:schemeClr val="tx1">
                    <a:lumMod val="95000"/>
                    <a:lumOff val="5000"/>
                  </a:schemeClr>
                </a:solidFill>
                <a:latin typeface="sans-serif"/>
              </a:rPr>
              <a:t> </a:t>
            </a:r>
            <a:r>
              <a:rPr lang="ru-RU" sz="1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sans-serif"/>
              </a:rPr>
              <a:t>вух</a:t>
            </a:r>
            <a:r>
              <a:rPr lang="ru-RU" sz="1400" dirty="0">
                <a:solidFill>
                  <a:schemeClr val="tx1">
                    <a:lumMod val="95000"/>
                    <a:lumOff val="5000"/>
                  </a:schemeClr>
                </a:solidFill>
                <a:latin typeface="sans-serif"/>
              </a:rPr>
              <a:t> </a:t>
            </a:r>
            <a:r>
              <a:rPr lang="ru-RU" sz="1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sans-serif"/>
              </a:rPr>
              <a:t>залишаються</a:t>
            </a:r>
            <a:r>
              <a:rPr lang="ru-RU" sz="1400" dirty="0">
                <a:solidFill>
                  <a:schemeClr val="tx1">
                    <a:lumMod val="95000"/>
                    <a:lumOff val="5000"/>
                  </a:schemeClr>
                </a:solidFill>
                <a:latin typeface="sans-serif"/>
              </a:rPr>
              <a:t> </a:t>
            </a:r>
            <a:r>
              <a:rPr lang="ru-RU" sz="1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sans-serif"/>
              </a:rPr>
              <a:t>чорними</a:t>
            </a:r>
            <a:r>
              <a:rPr lang="ru-RU" sz="1400" dirty="0">
                <a:solidFill>
                  <a:schemeClr val="tx1">
                    <a:lumMod val="95000"/>
                    <a:lumOff val="5000"/>
                  </a:schemeClr>
                </a:solidFill>
                <a:latin typeface="sans-serif"/>
              </a:rPr>
              <a:t>. Вороги — </a:t>
            </a:r>
            <a:r>
              <a:rPr lang="ru-RU" sz="1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sans-serif"/>
              </a:rPr>
              <a:t>рись</a:t>
            </a:r>
            <a:r>
              <a:rPr lang="ru-RU" sz="1400" dirty="0">
                <a:solidFill>
                  <a:schemeClr val="tx1">
                    <a:lumMod val="95000"/>
                    <a:lumOff val="5000"/>
                  </a:schemeClr>
                </a:solidFill>
                <a:latin typeface="sans-serif"/>
              </a:rPr>
              <a:t>, </a:t>
            </a:r>
            <a:r>
              <a:rPr lang="ru-RU" sz="1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sans-serif"/>
              </a:rPr>
              <a:t>лисиця</a:t>
            </a:r>
            <a:r>
              <a:rPr lang="ru-RU" sz="1400" dirty="0">
                <a:solidFill>
                  <a:schemeClr val="tx1">
                    <a:lumMod val="95000"/>
                    <a:lumOff val="5000"/>
                  </a:schemeClr>
                </a:solidFill>
                <a:latin typeface="sans-serif"/>
              </a:rPr>
              <a:t>, </a:t>
            </a:r>
            <a:r>
              <a:rPr lang="ru-RU" sz="1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sans-serif"/>
              </a:rPr>
              <a:t>вовк</a:t>
            </a:r>
            <a:r>
              <a:rPr lang="ru-RU" sz="1400" dirty="0">
                <a:solidFill>
                  <a:schemeClr val="tx1">
                    <a:lumMod val="95000"/>
                    <a:lumOff val="5000"/>
                  </a:schemeClr>
                </a:solidFill>
                <a:latin typeface="sans-serif"/>
              </a:rPr>
              <a:t>, </a:t>
            </a:r>
            <a:r>
              <a:rPr lang="ru-RU" sz="1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sans-serif"/>
              </a:rPr>
              <a:t>бродячі</a:t>
            </a:r>
            <a:r>
              <a:rPr lang="ru-RU" sz="1400" dirty="0">
                <a:solidFill>
                  <a:schemeClr val="tx1">
                    <a:lumMod val="95000"/>
                    <a:lumOff val="5000"/>
                  </a:schemeClr>
                </a:solidFill>
                <a:latin typeface="sans-serif"/>
              </a:rPr>
              <a:t> пси.</a:t>
            </a:r>
            <a:r>
              <a:rPr lang="ru-RU" sz="1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1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sans-serif"/>
              </a:rPr>
              <a:t>Заєць</a:t>
            </a:r>
            <a:r>
              <a:rPr lang="ru-RU" sz="1400" dirty="0">
                <a:solidFill>
                  <a:schemeClr val="tx1">
                    <a:lumMod val="95000"/>
                    <a:lumOff val="5000"/>
                  </a:schemeClr>
                </a:solidFill>
                <a:latin typeface="sans-serif"/>
              </a:rPr>
              <a:t> </a:t>
            </a:r>
            <a:r>
              <a:rPr lang="ru-RU" sz="1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sans-serif"/>
              </a:rPr>
              <a:t>білий</a:t>
            </a:r>
            <a:r>
              <a:rPr lang="ru-RU" sz="1400" dirty="0">
                <a:solidFill>
                  <a:schemeClr val="tx1">
                    <a:lumMod val="95000"/>
                    <a:lumOff val="5000"/>
                  </a:schemeClr>
                </a:solidFill>
                <a:latin typeface="sans-serif"/>
              </a:rPr>
              <a:t> є одним з </a:t>
            </a:r>
            <a:r>
              <a:rPr lang="ru-RU" sz="1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sans-serif"/>
              </a:rPr>
              <a:t>основних</a:t>
            </a:r>
            <a:r>
              <a:rPr lang="ru-RU" sz="1400" dirty="0">
                <a:solidFill>
                  <a:schemeClr val="tx1">
                    <a:lumMod val="95000"/>
                    <a:lumOff val="5000"/>
                  </a:schemeClr>
                </a:solidFill>
                <a:latin typeface="sans-serif"/>
              </a:rPr>
              <a:t> </a:t>
            </a:r>
            <a:r>
              <a:rPr lang="ru-RU" sz="1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sans-serif"/>
              </a:rPr>
              <a:t>об'єктів</a:t>
            </a:r>
            <a:r>
              <a:rPr lang="ru-RU" sz="1400" dirty="0">
                <a:solidFill>
                  <a:schemeClr val="tx1">
                    <a:lumMod val="95000"/>
                    <a:lumOff val="5000"/>
                  </a:schemeClr>
                </a:solidFill>
                <a:latin typeface="sans-serif"/>
              </a:rPr>
              <a:t> </a:t>
            </a:r>
            <a:r>
              <a:rPr lang="ru-RU" sz="1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sans-serif"/>
              </a:rPr>
              <a:t>полювання</a:t>
            </a:r>
            <a:r>
              <a:rPr lang="ru-RU" sz="1400" dirty="0">
                <a:solidFill>
                  <a:schemeClr val="tx1">
                    <a:lumMod val="95000"/>
                    <a:lumOff val="5000"/>
                  </a:schemeClr>
                </a:solidFill>
                <a:latin typeface="sans-serif"/>
              </a:rPr>
              <a:t> у </a:t>
            </a:r>
            <a:r>
              <a:rPr lang="ru-RU" sz="1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sans-serif"/>
              </a:rPr>
              <a:t>північних</a:t>
            </a:r>
            <a:r>
              <a:rPr lang="ru-RU" sz="1400" dirty="0">
                <a:solidFill>
                  <a:schemeClr val="tx1">
                    <a:lumMod val="95000"/>
                    <a:lumOff val="5000"/>
                  </a:schemeClr>
                </a:solidFill>
                <a:latin typeface="sans-serif"/>
              </a:rPr>
              <a:t> </a:t>
            </a:r>
            <a:r>
              <a:rPr lang="ru-RU" sz="1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sans-serif"/>
              </a:rPr>
              <a:t>країнах</a:t>
            </a:r>
            <a:r>
              <a:rPr lang="ru-RU" sz="1400" dirty="0">
                <a:solidFill>
                  <a:schemeClr val="tx1">
                    <a:lumMod val="95000"/>
                    <a:lumOff val="5000"/>
                  </a:schemeClr>
                </a:solidFill>
                <a:latin typeface="sans-serif"/>
              </a:rPr>
              <a:t>, особливо у </a:t>
            </a:r>
            <a:r>
              <a:rPr lang="ru-RU" sz="1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sans-serif"/>
              </a:rPr>
              <a:t>тайговій</a:t>
            </a:r>
            <a:r>
              <a:rPr lang="ru-RU" sz="1400" dirty="0">
                <a:solidFill>
                  <a:schemeClr val="tx1">
                    <a:lumMod val="95000"/>
                    <a:lumOff val="5000"/>
                  </a:schemeClr>
                </a:solidFill>
                <a:latin typeface="sans-serif"/>
              </a:rPr>
              <a:t> та </a:t>
            </a:r>
            <a:r>
              <a:rPr lang="ru-RU" sz="1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sans-serif"/>
              </a:rPr>
              <a:t>тундровій</a:t>
            </a:r>
            <a:r>
              <a:rPr lang="ru-RU" sz="1400" dirty="0">
                <a:solidFill>
                  <a:schemeClr val="tx1">
                    <a:lumMod val="95000"/>
                    <a:lumOff val="5000"/>
                  </a:schemeClr>
                </a:solidFill>
                <a:latin typeface="sans-serif"/>
              </a:rPr>
              <a:t> </a:t>
            </a:r>
            <a:r>
              <a:rPr lang="ru-RU" sz="1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sans-serif"/>
              </a:rPr>
              <a:t>природних</a:t>
            </a:r>
            <a:r>
              <a:rPr lang="ru-RU" sz="1400" dirty="0">
                <a:solidFill>
                  <a:schemeClr val="tx1">
                    <a:lumMod val="95000"/>
                    <a:lumOff val="5000"/>
                  </a:schemeClr>
                </a:solidFill>
                <a:latin typeface="sans-serif"/>
              </a:rPr>
              <a:t> зонах. </a:t>
            </a:r>
            <a:r>
              <a:rPr lang="ru-RU" sz="1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sans-serif"/>
              </a:rPr>
              <a:t>Заєць</a:t>
            </a:r>
            <a:r>
              <a:rPr lang="ru-RU" sz="1400" dirty="0">
                <a:solidFill>
                  <a:schemeClr val="tx1">
                    <a:lumMod val="95000"/>
                    <a:lumOff val="5000"/>
                  </a:schemeClr>
                </a:solidFill>
                <a:latin typeface="sans-serif"/>
              </a:rPr>
              <a:t> </a:t>
            </a:r>
            <a:r>
              <a:rPr lang="ru-RU" sz="1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sans-serif"/>
              </a:rPr>
              <a:t>білий</a:t>
            </a:r>
            <a:r>
              <a:rPr lang="ru-RU" sz="1400" dirty="0">
                <a:solidFill>
                  <a:schemeClr val="tx1">
                    <a:lumMod val="95000"/>
                    <a:lumOff val="5000"/>
                  </a:schemeClr>
                </a:solidFill>
                <a:latin typeface="sans-serif"/>
              </a:rPr>
              <a:t> є </a:t>
            </a:r>
            <a:r>
              <a:rPr lang="ru-RU" sz="1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sans-serif"/>
              </a:rPr>
              <a:t>об'єктом</a:t>
            </a:r>
            <a:r>
              <a:rPr lang="ru-RU" sz="1400" dirty="0">
                <a:solidFill>
                  <a:schemeClr val="tx1">
                    <a:lumMod val="95000"/>
                    <a:lumOff val="5000"/>
                  </a:schemeClr>
                </a:solidFill>
                <a:latin typeface="sans-serif"/>
              </a:rPr>
              <a:t> як спортивного </a:t>
            </a:r>
            <a:r>
              <a:rPr lang="ru-RU" sz="1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sans-serif"/>
              </a:rPr>
              <a:t>полювання</a:t>
            </a:r>
            <a:r>
              <a:rPr lang="ru-RU" sz="1400" dirty="0">
                <a:solidFill>
                  <a:schemeClr val="tx1">
                    <a:lumMod val="95000"/>
                    <a:lumOff val="5000"/>
                  </a:schemeClr>
                </a:solidFill>
                <a:latin typeface="sans-serif"/>
              </a:rPr>
              <a:t>, так і </a:t>
            </a:r>
            <a:r>
              <a:rPr lang="ru-RU" sz="1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sans-serif"/>
              </a:rPr>
              <a:t>хутрового</a:t>
            </a:r>
            <a:r>
              <a:rPr lang="ru-RU" sz="1400" dirty="0">
                <a:solidFill>
                  <a:schemeClr val="tx1">
                    <a:lumMod val="95000"/>
                    <a:lumOff val="5000"/>
                  </a:schemeClr>
                </a:solidFill>
                <a:latin typeface="sans-serif"/>
              </a:rPr>
              <a:t> </a:t>
            </a:r>
            <a:r>
              <a:rPr lang="ru-RU" sz="1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sans-serif"/>
              </a:rPr>
              <a:t>промислу</a:t>
            </a:r>
            <a:r>
              <a:rPr lang="ru-RU" sz="1400" dirty="0">
                <a:solidFill>
                  <a:schemeClr val="tx1">
                    <a:lumMod val="95000"/>
                    <a:lumOff val="5000"/>
                  </a:schemeClr>
                </a:solidFill>
                <a:latin typeface="sans-serif"/>
              </a:rPr>
              <a:t>, </a:t>
            </a:r>
            <a:r>
              <a:rPr lang="ru-RU" sz="1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sans-serif"/>
              </a:rPr>
              <a:t>зокрема</a:t>
            </a:r>
            <a:r>
              <a:rPr lang="ru-RU" sz="1400" dirty="0">
                <a:solidFill>
                  <a:schemeClr val="tx1">
                    <a:lumMod val="95000"/>
                    <a:lumOff val="5000"/>
                  </a:schemeClr>
                </a:solidFill>
                <a:latin typeface="sans-serif"/>
              </a:rPr>
              <a:t> у </a:t>
            </a:r>
            <a:r>
              <a:rPr lang="ru-RU" sz="1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sans-serif"/>
              </a:rPr>
              <a:t>більшості</a:t>
            </a:r>
            <a:r>
              <a:rPr lang="ru-RU" sz="1400" dirty="0">
                <a:solidFill>
                  <a:schemeClr val="tx1">
                    <a:lumMod val="95000"/>
                    <a:lumOff val="5000"/>
                  </a:schemeClr>
                </a:solidFill>
                <a:latin typeface="sans-serif"/>
              </a:rPr>
              <a:t> </a:t>
            </a:r>
            <a:r>
              <a:rPr lang="ru-RU" sz="1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sans-serif"/>
              </a:rPr>
              <a:t>районів</a:t>
            </a:r>
            <a:r>
              <a:rPr lang="ru-RU" sz="1400" dirty="0">
                <a:solidFill>
                  <a:schemeClr val="tx1">
                    <a:lumMod val="95000"/>
                    <a:lumOff val="5000"/>
                  </a:schemeClr>
                </a:solidFill>
                <a:latin typeface="sans-serif"/>
              </a:rPr>
              <a:t> </a:t>
            </a:r>
            <a:r>
              <a:rPr lang="ru-RU" sz="1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sans-serif"/>
              </a:rPr>
              <a:t>РФ.</a:t>
            </a:r>
            <a:endParaRPr lang="ru-RU" sz="1400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marL="0" indent="0">
              <a:buNone/>
            </a:pPr>
            <a:r>
              <a:rPr lang="ru-RU" sz="1400" dirty="0">
                <a:solidFill>
                  <a:schemeClr val="tx1">
                    <a:lumMod val="95000"/>
                    <a:lumOff val="5000"/>
                  </a:schemeClr>
                </a:solidFill>
                <a:latin typeface="sans-serif"/>
              </a:rPr>
              <a:t>На межах </a:t>
            </a:r>
            <a:r>
              <a:rPr lang="ru-RU" sz="1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sans-serif"/>
              </a:rPr>
              <a:t>свого</a:t>
            </a:r>
            <a:r>
              <a:rPr lang="ru-RU" sz="1400" dirty="0">
                <a:solidFill>
                  <a:schemeClr val="tx1">
                    <a:lumMod val="95000"/>
                    <a:lumOff val="5000"/>
                  </a:schemeClr>
                </a:solidFill>
                <a:latin typeface="sans-serif"/>
              </a:rPr>
              <a:t> </a:t>
            </a:r>
            <a:r>
              <a:rPr lang="ru-RU" sz="1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sans-serif"/>
              </a:rPr>
              <a:t>поширення</a:t>
            </a:r>
            <a:r>
              <a:rPr lang="ru-RU" sz="1400" dirty="0">
                <a:solidFill>
                  <a:schemeClr val="tx1">
                    <a:lumMod val="95000"/>
                    <a:lumOff val="5000"/>
                  </a:schemeClr>
                </a:solidFill>
                <a:latin typeface="sans-serif"/>
              </a:rPr>
              <a:t> </a:t>
            </a:r>
            <a:r>
              <a:rPr lang="ru-RU" sz="1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sans-serif"/>
              </a:rPr>
              <a:t>цей</a:t>
            </a:r>
            <a:r>
              <a:rPr lang="ru-RU" sz="1400" dirty="0">
                <a:solidFill>
                  <a:schemeClr val="tx1">
                    <a:lumMod val="95000"/>
                    <a:lumOff val="5000"/>
                  </a:schemeClr>
                </a:solidFill>
                <a:latin typeface="sans-serif"/>
              </a:rPr>
              <a:t> вид, як і </a:t>
            </a:r>
            <a:r>
              <a:rPr lang="ru-RU" sz="1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sans-serif"/>
              </a:rPr>
              <a:t>більшість</a:t>
            </a:r>
            <a:r>
              <a:rPr lang="ru-RU" sz="1400" dirty="0">
                <a:solidFill>
                  <a:schemeClr val="tx1">
                    <a:lumMod val="95000"/>
                    <a:lumOff val="5000"/>
                  </a:schemeClr>
                </a:solidFill>
                <a:latin typeface="sans-serif"/>
              </a:rPr>
              <a:t> </a:t>
            </a:r>
            <a:r>
              <a:rPr lang="ru-RU" sz="1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sans-serif"/>
              </a:rPr>
              <a:t>видів</a:t>
            </a:r>
            <a:r>
              <a:rPr lang="ru-RU" sz="1400" dirty="0">
                <a:solidFill>
                  <a:schemeClr val="tx1">
                    <a:lumMod val="95000"/>
                    <a:lumOff val="5000"/>
                  </a:schemeClr>
                </a:solidFill>
                <a:latin typeface="sans-serif"/>
              </a:rPr>
              <a:t>, </a:t>
            </a:r>
            <a:r>
              <a:rPr lang="ru-RU" sz="1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sans-serif"/>
              </a:rPr>
              <a:t>має</a:t>
            </a:r>
            <a:r>
              <a:rPr lang="ru-RU" sz="1400" dirty="0">
                <a:solidFill>
                  <a:schemeClr val="tx1">
                    <a:lumMod val="95000"/>
                    <a:lumOff val="5000"/>
                  </a:schemeClr>
                </a:solidFill>
                <a:latin typeface="sans-serif"/>
              </a:rPr>
              <a:t> </a:t>
            </a:r>
            <a:r>
              <a:rPr lang="ru-RU" sz="1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sans-serif"/>
              </a:rPr>
              <a:t>низьку</a:t>
            </a:r>
            <a:r>
              <a:rPr lang="ru-RU" sz="1400" dirty="0">
                <a:solidFill>
                  <a:schemeClr val="tx1">
                    <a:lumMod val="95000"/>
                    <a:lumOff val="5000"/>
                  </a:schemeClr>
                </a:solidFill>
                <a:latin typeface="sans-serif"/>
              </a:rPr>
              <a:t> </a:t>
            </a:r>
            <a:r>
              <a:rPr lang="ru-RU" sz="1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sans-serif"/>
              </a:rPr>
              <a:t>чисельність</a:t>
            </a:r>
            <a:r>
              <a:rPr lang="ru-RU" sz="1400" dirty="0">
                <a:solidFill>
                  <a:schemeClr val="tx1">
                    <a:lumMod val="95000"/>
                    <a:lumOff val="5000"/>
                  </a:schemeClr>
                </a:solidFill>
                <a:latin typeface="sans-serif"/>
              </a:rPr>
              <a:t> і </a:t>
            </a:r>
            <a:r>
              <a:rPr lang="ru-RU" sz="1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sans-serif"/>
              </a:rPr>
              <a:t>нестабільні</a:t>
            </a:r>
            <a:r>
              <a:rPr lang="ru-RU" sz="1400" dirty="0">
                <a:solidFill>
                  <a:schemeClr val="tx1">
                    <a:lumMod val="95000"/>
                    <a:lumOff val="5000"/>
                  </a:schemeClr>
                </a:solidFill>
                <a:latin typeface="sans-serif"/>
              </a:rPr>
              <a:t> </a:t>
            </a:r>
            <a:r>
              <a:rPr lang="ru-RU" sz="1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sans-serif"/>
              </a:rPr>
              <a:t>місцеві</a:t>
            </a:r>
            <a:r>
              <a:rPr lang="ru-RU" sz="1400" dirty="0">
                <a:solidFill>
                  <a:schemeClr val="tx1">
                    <a:lumMod val="95000"/>
                    <a:lumOff val="5000"/>
                  </a:schemeClr>
                </a:solidFill>
                <a:latin typeface="sans-serif"/>
              </a:rPr>
              <a:t> </a:t>
            </a:r>
            <a:r>
              <a:rPr lang="ru-RU" sz="1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sans-serif"/>
              </a:rPr>
              <a:t>популяції</a:t>
            </a:r>
            <a:r>
              <a:rPr lang="ru-RU" sz="1400" dirty="0">
                <a:solidFill>
                  <a:schemeClr val="tx1">
                    <a:lumMod val="95000"/>
                    <a:lumOff val="5000"/>
                  </a:schemeClr>
                </a:solidFill>
                <a:latin typeface="sans-serif"/>
              </a:rPr>
              <a:t>. </a:t>
            </a:r>
            <a:r>
              <a:rPr lang="ru-RU" sz="1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sans-serif"/>
              </a:rPr>
              <a:t>Така</a:t>
            </a:r>
            <a:r>
              <a:rPr lang="ru-RU" sz="1400" dirty="0">
                <a:solidFill>
                  <a:schemeClr val="tx1">
                    <a:lumMod val="95000"/>
                    <a:lumOff val="5000"/>
                  </a:schemeClr>
                </a:solidFill>
                <a:latin typeface="sans-serif"/>
              </a:rPr>
              <a:t> </a:t>
            </a:r>
            <a:r>
              <a:rPr lang="ru-RU" sz="1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sans-serif"/>
              </a:rPr>
              <a:t>ситуація</a:t>
            </a:r>
            <a:r>
              <a:rPr lang="ru-RU" sz="1400" dirty="0">
                <a:solidFill>
                  <a:schemeClr val="tx1">
                    <a:lumMod val="95000"/>
                    <a:lumOff val="5000"/>
                  </a:schemeClr>
                </a:solidFill>
                <a:latin typeface="sans-serif"/>
              </a:rPr>
              <a:t>, </a:t>
            </a:r>
            <a:r>
              <a:rPr lang="ru-RU" sz="1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sans-serif"/>
              </a:rPr>
              <a:t>зокрема</a:t>
            </a:r>
            <a:r>
              <a:rPr lang="ru-RU" sz="1400" dirty="0">
                <a:solidFill>
                  <a:schemeClr val="tx1">
                    <a:lumMod val="95000"/>
                    <a:lumOff val="5000"/>
                  </a:schemeClr>
                </a:solidFill>
                <a:latin typeface="sans-serif"/>
              </a:rPr>
              <a:t>, </a:t>
            </a:r>
            <a:r>
              <a:rPr lang="ru-RU" sz="1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sans-serif"/>
              </a:rPr>
              <a:t>склалася</a:t>
            </a:r>
            <a:r>
              <a:rPr lang="ru-RU" sz="1400" dirty="0">
                <a:solidFill>
                  <a:schemeClr val="tx1">
                    <a:lumMod val="95000"/>
                    <a:lumOff val="5000"/>
                  </a:schemeClr>
                </a:solidFill>
                <a:latin typeface="sans-serif"/>
              </a:rPr>
              <a:t> і в </a:t>
            </a:r>
            <a:r>
              <a:rPr lang="ru-RU" sz="1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sans-serif"/>
              </a:rPr>
              <a:t>Україні</a:t>
            </a:r>
            <a:r>
              <a:rPr lang="ru-RU" sz="1400" dirty="0">
                <a:solidFill>
                  <a:schemeClr val="tx1">
                    <a:lumMod val="95000"/>
                    <a:lumOff val="5000"/>
                  </a:schemeClr>
                </a:solidFill>
                <a:latin typeface="sans-serif"/>
              </a:rPr>
              <a:t>, де вид представлений </a:t>
            </a:r>
            <a:r>
              <a:rPr lang="ru-RU" sz="1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sans-serif"/>
              </a:rPr>
              <a:t>найбільш</a:t>
            </a:r>
            <a:r>
              <a:rPr lang="ru-RU" sz="1400" dirty="0">
                <a:solidFill>
                  <a:schemeClr val="tx1">
                    <a:lumMod val="95000"/>
                    <a:lumOff val="5000"/>
                  </a:schemeClr>
                </a:solidFill>
                <a:latin typeface="sans-serif"/>
              </a:rPr>
              <a:t> </a:t>
            </a:r>
            <a:r>
              <a:rPr lang="ru-RU" sz="1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sans-serif"/>
              </a:rPr>
              <a:t>крайовими</a:t>
            </a:r>
            <a:r>
              <a:rPr lang="ru-RU" sz="1400" dirty="0">
                <a:solidFill>
                  <a:schemeClr val="tx1">
                    <a:lumMod val="95000"/>
                    <a:lumOff val="5000"/>
                  </a:schemeClr>
                </a:solidFill>
                <a:latin typeface="sans-serif"/>
              </a:rPr>
              <a:t> </a:t>
            </a:r>
            <a:r>
              <a:rPr lang="ru-RU" sz="1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sans-serif"/>
              </a:rPr>
              <a:t>локальними</a:t>
            </a:r>
            <a:r>
              <a:rPr lang="ru-RU" sz="1400" dirty="0">
                <a:solidFill>
                  <a:schemeClr val="tx1">
                    <a:lumMod val="95000"/>
                    <a:lumOff val="5000"/>
                  </a:schemeClr>
                </a:solidFill>
                <a:latin typeface="sans-serif"/>
              </a:rPr>
              <a:t> </a:t>
            </a:r>
            <a:r>
              <a:rPr lang="ru-RU" sz="1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sans-serif"/>
              </a:rPr>
              <a:t>популяціями</a:t>
            </a:r>
            <a:r>
              <a:rPr lang="ru-RU" sz="1400" dirty="0">
                <a:solidFill>
                  <a:schemeClr val="tx1">
                    <a:lumMod val="95000"/>
                    <a:lumOff val="5000"/>
                  </a:schemeClr>
                </a:solidFill>
                <a:latin typeface="sans-serif"/>
              </a:rPr>
              <a:t> в межах Центрального </a:t>
            </a:r>
            <a:r>
              <a:rPr lang="ru-RU" sz="1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sans-serif"/>
              </a:rPr>
              <a:t>Полісся</a:t>
            </a:r>
            <a:r>
              <a:rPr lang="ru-RU" sz="1400" dirty="0">
                <a:solidFill>
                  <a:schemeClr val="tx1">
                    <a:lumMod val="95000"/>
                    <a:lumOff val="5000"/>
                  </a:schemeClr>
                </a:solidFill>
                <a:latin typeface="sans-serif"/>
              </a:rPr>
              <a:t>. У </a:t>
            </a:r>
            <a:r>
              <a:rPr lang="ru-RU" sz="1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sans-serif"/>
              </a:rPr>
              <a:t>зв'язку</a:t>
            </a:r>
            <a:r>
              <a:rPr lang="ru-RU" sz="1400" dirty="0">
                <a:solidFill>
                  <a:schemeClr val="tx1">
                    <a:lumMod val="95000"/>
                    <a:lumOff val="5000"/>
                  </a:schemeClr>
                </a:solidFill>
                <a:latin typeface="sans-serif"/>
              </a:rPr>
              <a:t> з </a:t>
            </a:r>
            <a:r>
              <a:rPr lang="ru-RU" sz="1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sans-serif"/>
              </a:rPr>
              <a:t>низькою</a:t>
            </a:r>
            <a:r>
              <a:rPr lang="ru-RU" sz="1400" dirty="0">
                <a:solidFill>
                  <a:schemeClr val="tx1">
                    <a:lumMod val="95000"/>
                    <a:lumOff val="5000"/>
                  </a:schemeClr>
                </a:solidFill>
                <a:latin typeface="sans-serif"/>
              </a:rPr>
              <a:t> </a:t>
            </a:r>
            <a:r>
              <a:rPr lang="ru-RU" sz="1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sans-serif"/>
              </a:rPr>
              <a:t>чисельністю</a:t>
            </a:r>
            <a:r>
              <a:rPr lang="ru-RU" sz="1400" dirty="0">
                <a:solidFill>
                  <a:schemeClr val="tx1">
                    <a:lumMod val="95000"/>
                    <a:lumOff val="5000"/>
                  </a:schemeClr>
                </a:solidFill>
                <a:latin typeface="sans-serif"/>
              </a:rPr>
              <a:t> </a:t>
            </a:r>
            <a:r>
              <a:rPr lang="ru-RU" sz="1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sans-serif"/>
              </a:rPr>
              <a:t>цей</a:t>
            </a:r>
            <a:r>
              <a:rPr lang="ru-RU" sz="1400" dirty="0">
                <a:solidFill>
                  <a:schemeClr val="tx1">
                    <a:lumMod val="95000"/>
                    <a:lumOff val="5000"/>
                  </a:schemeClr>
                </a:solidFill>
                <a:latin typeface="sans-serif"/>
              </a:rPr>
              <a:t> вид </a:t>
            </a:r>
            <a:r>
              <a:rPr lang="ru-RU" sz="1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sans-serif"/>
              </a:rPr>
              <a:t>зайців</a:t>
            </a:r>
            <a:r>
              <a:rPr lang="ru-RU" sz="1400" dirty="0">
                <a:solidFill>
                  <a:schemeClr val="tx1">
                    <a:lumMod val="95000"/>
                    <a:lumOff val="5000"/>
                  </a:schemeClr>
                </a:solidFill>
                <a:latin typeface="sans-serif"/>
              </a:rPr>
              <a:t> занесено до </a:t>
            </a:r>
            <a:r>
              <a:rPr lang="ru-RU" sz="1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sans-serif"/>
              </a:rPr>
              <a:t>Червоної</a:t>
            </a:r>
            <a:r>
              <a:rPr lang="ru-RU" sz="1400" dirty="0">
                <a:solidFill>
                  <a:schemeClr val="tx1">
                    <a:lumMod val="95000"/>
                    <a:lumOff val="5000"/>
                  </a:schemeClr>
                </a:solidFill>
                <a:latin typeface="sans-serif"/>
              </a:rPr>
              <a:t> книги </a:t>
            </a:r>
            <a:r>
              <a:rPr lang="ru-RU" sz="14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sans-serif"/>
              </a:rPr>
              <a:t>України</a:t>
            </a:r>
            <a:r>
              <a:rPr lang="ru-RU" sz="1400" dirty="0" smtClean="0">
                <a:solidFill>
                  <a:srgbClr val="000080"/>
                </a:solidFill>
                <a:latin typeface="sans-serif"/>
              </a:rPr>
              <a:t>.</a:t>
            </a:r>
            <a:endParaRPr lang="ru-RU" sz="1400" dirty="0"/>
          </a:p>
          <a:p>
            <a:pPr marL="0" indent="0">
              <a:buNone/>
            </a:pP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9144000" y="0"/>
            <a:ext cx="8229600" cy="1252728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9218" name="Picture 2" descr="C:\Users\Sasha\Desktop\ur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3331029" cy="3467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9" name="Picture 3" descr="C:\Users\Sasha\Desktop\Ninishni_zayci_duzhe_zminili_svoyi_povadki___1294150417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1" y="0"/>
            <a:ext cx="4104455" cy="3467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C:\Users\Sasha\Desktop\a-506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8024" y="0"/>
            <a:ext cx="3355975" cy="3467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62180195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Волна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195</TotalTime>
  <Words>134</Words>
  <Application>Microsoft Office PowerPoint</Application>
  <PresentationFormat>Экран (4:3)</PresentationFormat>
  <Paragraphs>280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Волна</vt:lpstr>
      <vt:lpstr>л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л</dc:title>
  <dc:creator>Sasha</dc:creator>
  <cp:lastModifiedBy>Sasha</cp:lastModifiedBy>
  <cp:revision>34</cp:revision>
  <dcterms:created xsi:type="dcterms:W3CDTF">2013-03-23T08:17:51Z</dcterms:created>
  <dcterms:modified xsi:type="dcterms:W3CDTF">2013-03-23T11:33:45Z</dcterms:modified>
</cp:coreProperties>
</file>