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Центральний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район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Map_of_Ukraine_political_Centralnyi_rai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03611" y="1600200"/>
            <a:ext cx="7525989" cy="48736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05800" cy="6169152"/>
          </a:xfrm>
        </p:spPr>
        <p:txBody>
          <a:bodyPr/>
          <a:lstStyle/>
          <a:p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легкої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(</a:t>
            </a:r>
            <a:r>
              <a:rPr lang="ru-RU" dirty="0" err="1" smtClean="0"/>
              <a:t>трикотажна</a:t>
            </a:r>
            <a:r>
              <a:rPr lang="ru-RU" dirty="0" smtClean="0"/>
              <a:t>, </a:t>
            </a:r>
            <a:r>
              <a:rPr lang="ru-RU" dirty="0" err="1" smtClean="0"/>
              <a:t>швейна</a:t>
            </a:r>
            <a:r>
              <a:rPr lang="ru-RU" dirty="0" smtClean="0"/>
              <a:t>, </a:t>
            </a:r>
            <a:r>
              <a:rPr lang="ru-RU" dirty="0" err="1" smtClean="0"/>
              <a:t>шкіряно-взуттєва</a:t>
            </a:r>
            <a:r>
              <a:rPr lang="ru-RU" dirty="0" smtClean="0"/>
              <a:t>) </a:t>
            </a:r>
            <a:r>
              <a:rPr lang="ru-RU" dirty="0" err="1" smtClean="0"/>
              <a:t>працюють</a:t>
            </a:r>
            <a:r>
              <a:rPr lang="ru-RU" dirty="0" smtClean="0"/>
              <a:t> на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у межах району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Центральне</a:t>
            </a:r>
            <a:r>
              <a:rPr lang="ru-RU" dirty="0" smtClean="0"/>
              <a:t> </a:t>
            </a:r>
            <a:r>
              <a:rPr lang="ru-RU" dirty="0" err="1" smtClean="0"/>
              <a:t>економіко-географічне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району </a:t>
            </a:r>
            <a:r>
              <a:rPr lang="ru-RU" dirty="0" err="1" smtClean="0"/>
              <a:t>зумовило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транспортної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густою мережею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 smtClean="0"/>
              <a:t>.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вантажо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пасажирообіг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залізничний</a:t>
            </a:r>
            <a:r>
              <a:rPr lang="ru-RU" dirty="0" smtClean="0"/>
              <a:t> транспорт, на другому </a:t>
            </a:r>
            <a:r>
              <a:rPr lang="ru-RU" dirty="0" err="1" smtClean="0"/>
              <a:t>місці</a:t>
            </a:r>
            <a:r>
              <a:rPr lang="ru-RU" dirty="0" smtClean="0"/>
              <a:t> — </a:t>
            </a:r>
            <a:r>
              <a:rPr lang="ru-RU" dirty="0" err="1" smtClean="0"/>
              <a:t>автомобільний</a:t>
            </a:r>
            <a:r>
              <a:rPr lang="ru-RU" dirty="0" smtClean="0"/>
              <a:t>.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річковий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трубопровідний</a:t>
            </a:r>
            <a:r>
              <a:rPr lang="ru-RU" dirty="0" smtClean="0"/>
              <a:t> транспорт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Рекреаційний</a:t>
            </a:r>
            <a:r>
              <a:rPr lang="ru-RU" dirty="0" smtClean="0"/>
              <a:t> комплекс району </a:t>
            </a:r>
            <a:r>
              <a:rPr lang="ru-RU" dirty="0" err="1" smtClean="0"/>
              <a:t>перебуває</a:t>
            </a:r>
            <a:r>
              <a:rPr lang="ru-RU" dirty="0" smtClean="0"/>
              <a:t> у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матиме</a:t>
            </a:r>
            <a:r>
              <a:rPr lang="ru-RU" dirty="0" smtClean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оздоровлення</a:t>
            </a:r>
            <a:r>
              <a:rPr lang="ru-RU" dirty="0" smtClean="0"/>
              <a:t> — </a:t>
            </a:r>
            <a:r>
              <a:rPr lang="ru-RU" dirty="0" err="1" smtClean="0"/>
              <a:t>Дніпро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прилеглими</a:t>
            </a:r>
            <a:r>
              <a:rPr lang="ru-RU" dirty="0" smtClean="0"/>
              <a:t> </a:t>
            </a:r>
            <a:r>
              <a:rPr lang="ru-RU" dirty="0" err="1" smtClean="0"/>
              <a:t>територіями</a:t>
            </a:r>
            <a:r>
              <a:rPr lang="ru-RU" dirty="0" smtClean="0"/>
              <a:t> та туризму —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Кави</a:t>
            </a:r>
            <a:r>
              <a:rPr lang="ru-RU" dirty="0" smtClean="0"/>
              <a:t>. Умань, Чигирин, </a:t>
            </a:r>
            <a:r>
              <a:rPr lang="ru-RU" dirty="0" err="1" smtClean="0"/>
              <a:t>Черкаси</a:t>
            </a:r>
            <a:r>
              <a:rPr lang="ru-RU" dirty="0" smtClean="0"/>
              <a:t>, </a:t>
            </a:r>
            <a:r>
              <a:rPr lang="ru-RU" dirty="0" err="1" smtClean="0"/>
              <a:t>Кіровоград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55638"/>
          </a:xfrm>
        </p:spPr>
        <p:txBody>
          <a:bodyPr/>
          <a:lstStyle/>
          <a:p>
            <a:pPr algn="ctr"/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/>
          <a:lstStyle/>
          <a:p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Черкаси</a:t>
            </a:r>
            <a:r>
              <a:rPr lang="ru-RU" dirty="0" smtClean="0"/>
              <a:t> (293 тис. </a:t>
            </a:r>
            <a:r>
              <a:rPr lang="ru-RU" dirty="0" err="1" smtClean="0"/>
              <a:t>жителів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економічним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центром </a:t>
            </a:r>
            <a:r>
              <a:rPr lang="ru-RU" dirty="0" err="1" smtClean="0"/>
              <a:t>області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промисловому</a:t>
            </a:r>
            <a:r>
              <a:rPr lang="ru-RU" dirty="0" smtClean="0"/>
              <a:t> </a:t>
            </a:r>
            <a:r>
              <a:rPr lang="ru-RU" dirty="0" err="1" smtClean="0"/>
              <a:t>комплексі</a:t>
            </a:r>
            <a:r>
              <a:rPr lang="ru-RU" dirty="0" smtClean="0"/>
              <a:t> </a:t>
            </a:r>
            <a:r>
              <a:rPr lang="ru-RU" dirty="0" err="1" smtClean="0"/>
              <a:t>вирізняються</a:t>
            </a:r>
            <a:r>
              <a:rPr lang="ru-RU" dirty="0" smtClean="0"/>
              <a:t> </a:t>
            </a:r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індустрія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, легка та </a:t>
            </a:r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Черкаський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Б. </a:t>
            </a:r>
            <a:r>
              <a:rPr lang="ru-RU" dirty="0" err="1" smtClean="0"/>
              <a:t>Хмельницького</a:t>
            </a:r>
            <a:r>
              <a:rPr lang="ru-RU" dirty="0" smtClean="0"/>
              <a:t>, </a:t>
            </a:r>
            <a:r>
              <a:rPr lang="ru-RU" dirty="0" err="1" smtClean="0"/>
              <a:t>технологічний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</a:t>
            </a:r>
            <a:r>
              <a:rPr lang="ru-RU" dirty="0" err="1" smtClean="0"/>
              <a:t>академія</a:t>
            </a:r>
            <a:r>
              <a:rPr lang="ru-RU" dirty="0" smtClean="0"/>
              <a:t> </a:t>
            </a:r>
            <a:r>
              <a:rPr lang="ru-RU" dirty="0" err="1" smtClean="0"/>
              <a:t>пожежної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музично-драматичний</a:t>
            </a:r>
            <a:r>
              <a:rPr lang="ru-RU" dirty="0" smtClean="0"/>
              <a:t> театр, </a:t>
            </a:r>
            <a:r>
              <a:rPr lang="ru-RU" dirty="0" err="1" smtClean="0"/>
              <a:t>філармонія</a:t>
            </a:r>
            <a:r>
              <a:rPr lang="ru-RU" dirty="0" smtClean="0"/>
              <a:t>, </a:t>
            </a:r>
            <a:r>
              <a:rPr lang="ru-RU" dirty="0" err="1" smtClean="0"/>
              <a:t>планетарій</a:t>
            </a:r>
            <a:r>
              <a:rPr lang="ru-RU" dirty="0" smtClean="0"/>
              <a:t>, </a:t>
            </a:r>
            <a:r>
              <a:rPr lang="ru-RU" dirty="0" err="1" smtClean="0"/>
              <a:t>краєзнавчий</a:t>
            </a:r>
            <a:r>
              <a:rPr lang="ru-RU" dirty="0" smtClean="0"/>
              <a:t> музей.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169152"/>
          </a:xfrm>
        </p:spPr>
        <p:txBody>
          <a:bodyPr/>
          <a:lstStyle/>
          <a:p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Кіровоград</a:t>
            </a:r>
            <a:r>
              <a:rPr lang="ru-RU" dirty="0" smtClean="0"/>
              <a:t> (241 тис. </a:t>
            </a:r>
            <a:r>
              <a:rPr lang="ru-RU" dirty="0" err="1" smtClean="0"/>
              <a:t>жителів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адміністративним</a:t>
            </a:r>
            <a:r>
              <a:rPr lang="ru-RU" dirty="0" smtClean="0"/>
              <a:t>, </a:t>
            </a:r>
            <a:r>
              <a:rPr lang="ru-RU" dirty="0" err="1" smtClean="0"/>
              <a:t>економічним</a:t>
            </a:r>
            <a:r>
              <a:rPr lang="ru-RU" dirty="0" smtClean="0"/>
              <a:t> та </a:t>
            </a:r>
            <a:r>
              <a:rPr lang="ru-RU" dirty="0" err="1" smtClean="0"/>
              <a:t>культурним</a:t>
            </a:r>
            <a:r>
              <a:rPr lang="ru-RU" dirty="0" smtClean="0"/>
              <a:t> центром </a:t>
            </a:r>
            <a:r>
              <a:rPr lang="ru-RU" dirty="0" err="1" smtClean="0"/>
              <a:t>однойменної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/>
              <a:t>Спеціалізується</a:t>
            </a:r>
            <a:r>
              <a:rPr lang="ru-RU" dirty="0" smtClean="0"/>
              <a:t> на </a:t>
            </a:r>
            <a:r>
              <a:rPr lang="ru-RU" dirty="0" err="1" smtClean="0"/>
              <a:t>сільськогосподарському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машинобудуванні</a:t>
            </a:r>
            <a:r>
              <a:rPr lang="ru-RU" dirty="0" smtClean="0"/>
              <a:t>, </a:t>
            </a:r>
            <a:r>
              <a:rPr lang="ru-RU" dirty="0" err="1" smtClean="0"/>
              <a:t>будівельній</a:t>
            </a:r>
            <a:r>
              <a:rPr lang="ru-RU" dirty="0" smtClean="0"/>
              <a:t>, </a:t>
            </a:r>
            <a:r>
              <a:rPr lang="ru-RU" dirty="0" err="1" smtClean="0"/>
              <a:t>легкій</a:t>
            </a:r>
            <a:r>
              <a:rPr lang="ru-RU" dirty="0" smtClean="0"/>
              <a:t> та </a:t>
            </a:r>
            <a:r>
              <a:rPr lang="ru-RU" dirty="0" err="1" smtClean="0"/>
              <a:t>харчовій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, два </a:t>
            </a:r>
            <a:r>
              <a:rPr lang="ru-RU" dirty="0" err="1" smtClean="0"/>
              <a:t>театри</a:t>
            </a:r>
            <a:r>
              <a:rPr lang="ru-RU" dirty="0" smtClean="0"/>
              <a:t>, </a:t>
            </a:r>
            <a:r>
              <a:rPr lang="ru-RU" dirty="0" err="1" smtClean="0"/>
              <a:t>краєзнавчий</a:t>
            </a:r>
            <a:r>
              <a:rPr lang="ru-RU" dirty="0" smtClean="0"/>
              <a:t> та </a:t>
            </a:r>
            <a:r>
              <a:rPr lang="ru-RU" dirty="0" err="1" smtClean="0"/>
              <a:t>художній</a:t>
            </a:r>
            <a:r>
              <a:rPr lang="ru-RU" dirty="0" smtClean="0"/>
              <a:t> музей.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884238"/>
          </a:xfrm>
        </p:spPr>
        <p:txBody>
          <a:bodyPr/>
          <a:lstStyle/>
          <a:p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5026152"/>
          </a:xfrm>
        </p:spPr>
        <p:txBody>
          <a:bodyPr/>
          <a:lstStyle/>
          <a:p>
            <a:r>
              <a:rPr lang="ru-RU" dirty="0" err="1" smtClean="0"/>
              <a:t>Поступово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відновилося</a:t>
            </a:r>
            <a:r>
              <a:rPr lang="ru-RU" dirty="0" smtClean="0"/>
              <a:t> </a:t>
            </a:r>
            <a:r>
              <a:rPr lang="ru-RU" dirty="0" err="1" smtClean="0"/>
              <a:t>промислове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Район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неефективно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на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проблем,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першочергового</a:t>
            </a:r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pPr algn="ctr"/>
            <a:r>
              <a:rPr lang="uk-UA" dirty="0" smtClean="0"/>
              <a:t>Черкаська область</a:t>
            </a:r>
            <a:endParaRPr lang="ru-RU" dirty="0"/>
          </a:p>
        </p:txBody>
      </p:sp>
      <p:pic>
        <p:nvPicPr>
          <p:cNvPr id="4" name="Содержимое 3" descr="2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8869" y="1277810"/>
            <a:ext cx="7318331" cy="519601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144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00" y="1066800"/>
            <a:ext cx="7113807" cy="457993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498866_c7661f4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685800"/>
            <a:ext cx="7412567" cy="55594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edb9af970b3bf359722eef362b24ce4_600x100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381000"/>
            <a:ext cx="7818967" cy="58642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96200" cy="731838"/>
          </a:xfrm>
        </p:spPr>
        <p:txBody>
          <a:bodyPr/>
          <a:lstStyle/>
          <a:p>
            <a:pPr algn="ctr"/>
            <a:r>
              <a:rPr lang="uk-UA" dirty="0" smtClean="0"/>
              <a:t>Кіровоградська область</a:t>
            </a:r>
            <a:endParaRPr lang="ru-RU" dirty="0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447800"/>
            <a:ext cx="7818664" cy="456088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115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914400"/>
            <a:ext cx="7696200" cy="492673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315200" cy="762000"/>
          </a:xfrm>
        </p:spPr>
        <p:txBody>
          <a:bodyPr/>
          <a:lstStyle/>
          <a:p>
            <a:pPr algn="ctr"/>
            <a:r>
              <a:rPr lang="uk-UA" dirty="0" smtClean="0"/>
              <a:t>Загальні відомості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0952"/>
          </a:xfrm>
        </p:spPr>
        <p:txBody>
          <a:bodyPr/>
          <a:lstStyle/>
          <a:p>
            <a:r>
              <a:rPr lang="ru-RU" dirty="0" err="1" smtClean="0"/>
              <a:t>Площа</a:t>
            </a:r>
            <a:r>
              <a:rPr lang="ru-RU" dirty="0" smtClean="0"/>
              <a:t> Центрального </a:t>
            </a:r>
            <a:r>
              <a:rPr lang="ru-RU" dirty="0" err="1" smtClean="0"/>
              <a:t>економічного</a:t>
            </a:r>
            <a:r>
              <a:rPr lang="ru-RU" dirty="0" smtClean="0"/>
              <a:t> району,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Черкаська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Кіровоградська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— 45,5 тис. км</a:t>
            </a:r>
            <a:r>
              <a:rPr lang="ru-RU" baseline="30000" dirty="0" smtClean="0"/>
              <a:t>2</a:t>
            </a:r>
            <a:r>
              <a:rPr lang="ru-RU" dirty="0" smtClean="0"/>
              <a:t> (7,6 %). </a:t>
            </a:r>
            <a:endParaRPr lang="ru-RU" dirty="0" smtClean="0"/>
          </a:p>
          <a:p>
            <a:r>
              <a:rPr lang="ru-RU" dirty="0" err="1" smtClean="0"/>
              <a:t>Населення</a:t>
            </a:r>
            <a:r>
              <a:rPr lang="ru-RU" dirty="0" smtClean="0"/>
              <a:t> становить 2,3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(5,2 %).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63877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803276"/>
            <a:ext cx="6858000" cy="51435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87465163_0_30b18_56e72a6d_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762000"/>
            <a:ext cx="7543800" cy="56578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pPr algn="ctr"/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77200" cy="5330952"/>
          </a:xfrm>
        </p:spPr>
        <p:txBody>
          <a:bodyPr/>
          <a:lstStyle/>
          <a:p>
            <a:r>
              <a:rPr lang="ru-RU" dirty="0" smtClean="0"/>
              <a:t> Район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сладною</a:t>
            </a:r>
            <a:r>
              <a:rPr lang="ru-RU" dirty="0" smtClean="0"/>
              <a:t> </a:t>
            </a:r>
            <a:r>
              <a:rPr lang="ru-RU" dirty="0" err="1" smtClean="0"/>
              <a:t>демографічною</a:t>
            </a:r>
            <a:r>
              <a:rPr lang="ru-RU" dirty="0" smtClean="0"/>
              <a:t> </a:t>
            </a:r>
            <a:r>
              <a:rPr lang="ru-RU" dirty="0" err="1" smtClean="0"/>
              <a:t>ситуацією</a:t>
            </a:r>
            <a:r>
              <a:rPr lang="ru-RU" dirty="0" smtClean="0"/>
              <a:t> (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за 2007 </a:t>
            </a:r>
            <a:r>
              <a:rPr lang="ru-RU" dirty="0" err="1" smtClean="0"/>
              <a:t>рік</a:t>
            </a:r>
            <a:r>
              <a:rPr lang="ru-RU" dirty="0" smtClean="0"/>
              <a:t> становить </a:t>
            </a:r>
            <a:r>
              <a:rPr lang="ru-RU" dirty="0" err="1" smtClean="0"/>
              <a:t>близько</a:t>
            </a:r>
            <a:r>
              <a:rPr lang="ru-RU" dirty="0" smtClean="0"/>
              <a:t> 9 на 1000 </a:t>
            </a:r>
            <a:r>
              <a:rPr lang="ru-RU" dirty="0" err="1" smtClean="0"/>
              <a:t>осіб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Середня</a:t>
            </a:r>
            <a:r>
              <a:rPr lang="ru-RU" dirty="0" smtClean="0"/>
              <a:t> густота </a:t>
            </a:r>
            <a:r>
              <a:rPr lang="ru-RU" dirty="0" err="1" smtClean="0"/>
              <a:t>населення</a:t>
            </a:r>
            <a:r>
              <a:rPr lang="ru-RU" dirty="0" smtClean="0"/>
              <a:t> в Центральному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нижча</a:t>
            </a:r>
            <a:r>
              <a:rPr lang="ru-RU" dirty="0" smtClean="0"/>
              <a:t> за </a:t>
            </a:r>
            <a:r>
              <a:rPr lang="ru-RU" dirty="0" err="1" smtClean="0"/>
              <a:t>середню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— </a:t>
            </a:r>
            <a:r>
              <a:rPr lang="ru-RU" dirty="0" err="1" smtClean="0"/>
              <a:t>понад</a:t>
            </a:r>
            <a:r>
              <a:rPr lang="ru-RU" dirty="0" smtClean="0"/>
              <a:t> 51 особа на 1 </a:t>
            </a:r>
            <a:r>
              <a:rPr lang="ru-RU" dirty="0" smtClean="0"/>
              <a:t>км</a:t>
            </a:r>
            <a:r>
              <a:rPr lang="ru-RU" baseline="30000" dirty="0" smtClean="0"/>
              <a:t>2.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Черкаській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— 62,4 особи на км</a:t>
            </a:r>
            <a:r>
              <a:rPr lang="ru-RU" baseline="30000" dirty="0" smtClean="0"/>
              <a:t>2</a:t>
            </a:r>
            <a:r>
              <a:rPr lang="ru-RU" dirty="0" smtClean="0"/>
              <a:t>, у </a:t>
            </a:r>
            <a:r>
              <a:rPr lang="ru-RU" dirty="0" err="1" smtClean="0"/>
              <a:t>Кіровоградській</a:t>
            </a:r>
            <a:r>
              <a:rPr lang="ru-RU" dirty="0" smtClean="0"/>
              <a:t> — 41,7 особи на км</a:t>
            </a:r>
            <a:r>
              <a:rPr lang="ru-RU" baseline="30000" dirty="0" smtClean="0"/>
              <a:t>2</a:t>
            </a:r>
            <a:r>
              <a:rPr lang="ru-RU" dirty="0" smtClean="0"/>
              <a:t> (одна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найменших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урбанізації</a:t>
            </a:r>
            <a:r>
              <a:rPr lang="ru-RU" dirty="0" smtClean="0"/>
              <a:t> в </a:t>
            </a:r>
            <a:r>
              <a:rPr lang="ru-RU" dirty="0" err="1" smtClean="0"/>
              <a:t>обох</a:t>
            </a:r>
            <a:r>
              <a:rPr lang="ru-RU" dirty="0" smtClean="0"/>
              <a:t> областях </a:t>
            </a:r>
            <a:r>
              <a:rPr lang="ru-RU" dirty="0" err="1" smtClean="0"/>
              <a:t>менший</a:t>
            </a:r>
            <a:r>
              <a:rPr lang="ru-RU" dirty="0" smtClean="0"/>
              <a:t> за </a:t>
            </a:r>
            <a:r>
              <a:rPr lang="ru-RU" dirty="0" err="1" smtClean="0"/>
              <a:t>середній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— 62 % у </a:t>
            </a:r>
            <a:r>
              <a:rPr lang="ru-RU" dirty="0" err="1" smtClean="0"/>
              <a:t>Кіровоградській</a:t>
            </a:r>
            <a:r>
              <a:rPr lang="ru-RU" dirty="0" smtClean="0"/>
              <a:t> та 56 % — у </a:t>
            </a:r>
            <a:r>
              <a:rPr lang="ru-RU" dirty="0" err="1" smtClean="0"/>
              <a:t>Черкаській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05800" cy="6092952"/>
          </a:xfrm>
        </p:spPr>
        <p:txBody>
          <a:bodyPr/>
          <a:lstStyle/>
          <a:p>
            <a:r>
              <a:rPr lang="ru-RU" dirty="0" err="1" smtClean="0"/>
              <a:t>Українці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91,5 %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них, </a:t>
            </a:r>
            <a:r>
              <a:rPr lang="ru-RU" dirty="0" err="1" smtClean="0"/>
              <a:t>здебільшого</a:t>
            </a:r>
            <a:r>
              <a:rPr lang="ru-RU" dirty="0" smtClean="0"/>
              <a:t> у великих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err="1" smtClean="0"/>
              <a:t>росіяни</a:t>
            </a:r>
            <a:r>
              <a:rPr lang="ru-RU" dirty="0" smtClean="0"/>
              <a:t>, </a:t>
            </a:r>
            <a:r>
              <a:rPr lang="ru-RU" dirty="0" err="1" smtClean="0"/>
              <a:t>білоруси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поляки, </a:t>
            </a:r>
            <a:r>
              <a:rPr lang="ru-RU" dirty="0" err="1" smtClean="0"/>
              <a:t>євреї</a:t>
            </a:r>
            <a:r>
              <a:rPr lang="ru-RU" dirty="0" smtClean="0"/>
              <a:t>, </a:t>
            </a:r>
            <a:r>
              <a:rPr lang="ru-RU" dirty="0" err="1" smtClean="0"/>
              <a:t>болгари</a:t>
            </a:r>
            <a:r>
              <a:rPr lang="ru-RU" dirty="0" smtClean="0"/>
              <a:t>, </a:t>
            </a:r>
            <a:r>
              <a:rPr lang="ru-RU" dirty="0" err="1" smtClean="0"/>
              <a:t>молдавани</a:t>
            </a:r>
            <a:r>
              <a:rPr lang="ru-RU" dirty="0" smtClean="0"/>
              <a:t>, </a:t>
            </a:r>
            <a:r>
              <a:rPr lang="ru-RU" dirty="0" err="1" smtClean="0"/>
              <a:t>німці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працездатного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середніми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для </a:t>
            </a:r>
            <a:r>
              <a:rPr lang="ru-RU" dirty="0" err="1" smtClean="0"/>
              <a:t>України</a:t>
            </a:r>
            <a:r>
              <a:rPr lang="ru-RU" dirty="0" smtClean="0"/>
              <a:t>, тут </a:t>
            </a:r>
            <a:r>
              <a:rPr lang="ru-RU" dirty="0" err="1" smtClean="0"/>
              <a:t>дещо</a:t>
            </a:r>
            <a:r>
              <a:rPr lang="ru-RU" dirty="0" smtClean="0"/>
              <a:t> занижена.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дефіцит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сформувався</a:t>
            </a:r>
            <a:r>
              <a:rPr lang="ru-RU" dirty="0" smtClean="0"/>
              <a:t> в </a:t>
            </a:r>
            <a:r>
              <a:rPr lang="ru-RU" dirty="0" err="1" smtClean="0"/>
              <a:t>Кіровоградській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08038"/>
          </a:xfrm>
        </p:spPr>
        <p:txBody>
          <a:bodyPr/>
          <a:lstStyle/>
          <a:p>
            <a:pPr algn="ctr"/>
            <a:r>
              <a:rPr lang="uk-UA" dirty="0" smtClean="0"/>
              <a:t>Природні умови і 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559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Центральний</a:t>
            </a:r>
            <a:r>
              <a:rPr lang="ru-RU" dirty="0" smtClean="0"/>
              <a:t> район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запаси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паливних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тут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поклади</a:t>
            </a:r>
            <a:r>
              <a:rPr lang="ru-RU" dirty="0" smtClean="0"/>
              <a:t> бурого </a:t>
            </a:r>
            <a:r>
              <a:rPr lang="ru-RU" dirty="0" err="1" smtClean="0"/>
              <a:t>вугілля</a:t>
            </a:r>
            <a:r>
              <a:rPr lang="ru-RU" dirty="0" smtClean="0"/>
              <a:t> — </a:t>
            </a:r>
            <a:r>
              <a:rPr lang="ru-RU" dirty="0" err="1" smtClean="0"/>
              <a:t>Олександрійське</a:t>
            </a:r>
            <a:r>
              <a:rPr lang="ru-RU" dirty="0" smtClean="0"/>
              <a:t> (</a:t>
            </a:r>
            <a:r>
              <a:rPr lang="ru-RU" dirty="0" err="1" smtClean="0"/>
              <a:t>Кіровоградська</a:t>
            </a:r>
            <a:r>
              <a:rPr lang="ru-RU" dirty="0" smtClean="0"/>
              <a:t> область) та </a:t>
            </a:r>
            <a:r>
              <a:rPr lang="ru-RU" dirty="0" err="1" smtClean="0"/>
              <a:t>Козацьке</a:t>
            </a:r>
            <a:r>
              <a:rPr lang="ru-RU" dirty="0" smtClean="0"/>
              <a:t> (</a:t>
            </a:r>
            <a:r>
              <a:rPr lang="ru-RU" dirty="0" err="1" smtClean="0"/>
              <a:t>Черкаська</a:t>
            </a:r>
            <a:r>
              <a:rPr lang="ru-RU" dirty="0" smtClean="0"/>
              <a:t> область) </a:t>
            </a:r>
            <a:r>
              <a:rPr lang="ru-RU" dirty="0" err="1" smtClean="0"/>
              <a:t>родовища</a:t>
            </a:r>
            <a:r>
              <a:rPr lang="ru-RU" dirty="0" smtClean="0"/>
              <a:t> </a:t>
            </a:r>
            <a:r>
              <a:rPr lang="ru-RU" dirty="0" err="1" smtClean="0"/>
              <a:t>Дніпровського</a:t>
            </a:r>
            <a:r>
              <a:rPr lang="ru-RU" dirty="0" smtClean="0"/>
              <a:t> </a:t>
            </a:r>
            <a:r>
              <a:rPr lang="ru-RU" dirty="0" err="1" smtClean="0"/>
              <a:t>буровугільного</a:t>
            </a:r>
            <a:r>
              <a:rPr lang="ru-RU" dirty="0" smtClean="0"/>
              <a:t> </a:t>
            </a:r>
            <a:r>
              <a:rPr lang="ru-RU" dirty="0" err="1" smtClean="0"/>
              <a:t>басейну</a:t>
            </a:r>
            <a:r>
              <a:rPr lang="ru-RU" dirty="0" smtClean="0"/>
              <a:t>, </a:t>
            </a:r>
            <a:r>
              <a:rPr lang="ru-RU" dirty="0" err="1" smtClean="0"/>
              <a:t>горючі</a:t>
            </a:r>
            <a:r>
              <a:rPr lang="ru-RU" dirty="0" smtClean="0"/>
              <a:t> </a:t>
            </a:r>
            <a:r>
              <a:rPr lang="ru-RU" dirty="0" err="1" smtClean="0"/>
              <a:t>сланці</a:t>
            </a:r>
            <a:r>
              <a:rPr lang="ru-RU" dirty="0" smtClean="0"/>
              <a:t> </a:t>
            </a:r>
            <a:r>
              <a:rPr lang="ru-RU" dirty="0" err="1" smtClean="0"/>
              <a:t>Бовтиського</a:t>
            </a:r>
            <a:r>
              <a:rPr lang="ru-RU" dirty="0" smtClean="0"/>
              <a:t> </a:t>
            </a:r>
            <a:r>
              <a:rPr lang="ru-RU" dirty="0" err="1" smtClean="0"/>
              <a:t>родовища</a:t>
            </a:r>
            <a:r>
              <a:rPr lang="ru-RU" dirty="0" smtClean="0"/>
              <a:t>. </a:t>
            </a:r>
            <a:r>
              <a:rPr lang="ru-RU" dirty="0" err="1" smtClean="0"/>
              <a:t>Вагоме</a:t>
            </a:r>
            <a:r>
              <a:rPr lang="ru-RU" dirty="0" smtClean="0"/>
              <a:t> </a:t>
            </a:r>
            <a:r>
              <a:rPr lang="ru-RU" dirty="0" err="1" smtClean="0"/>
              <a:t>енергетичне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(</a:t>
            </a:r>
            <a:r>
              <a:rPr lang="ru-RU" dirty="0" err="1" smtClean="0"/>
              <a:t>світового</a:t>
            </a:r>
            <a:r>
              <a:rPr lang="ru-RU" dirty="0" smtClean="0"/>
              <a:t> масштабу) 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уранових</a:t>
            </a:r>
            <a:r>
              <a:rPr lang="ru-RU" dirty="0" smtClean="0"/>
              <a:t> руд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агатий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район на </a:t>
            </a:r>
            <a:r>
              <a:rPr lang="ru-RU" dirty="0" err="1" smtClean="0"/>
              <a:t>нерудні</a:t>
            </a:r>
            <a:r>
              <a:rPr lang="ru-RU" dirty="0" smtClean="0"/>
              <a:t> 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копалини</a:t>
            </a:r>
            <a:r>
              <a:rPr lang="ru-RU" dirty="0" smtClean="0"/>
              <a:t>, особливо </a:t>
            </a:r>
            <a:r>
              <a:rPr lang="ru-RU" dirty="0" err="1" smtClean="0"/>
              <a:t>будівельну</a:t>
            </a:r>
            <a:r>
              <a:rPr lang="ru-RU" dirty="0" smtClean="0"/>
              <a:t> </a:t>
            </a:r>
            <a:r>
              <a:rPr lang="ru-RU" dirty="0" err="1" smtClean="0"/>
              <a:t>сировину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графітів</a:t>
            </a:r>
            <a:r>
              <a:rPr lang="ru-RU" dirty="0" smtClean="0"/>
              <a:t> у </a:t>
            </a:r>
            <a:r>
              <a:rPr lang="ru-RU" dirty="0" err="1" smtClean="0"/>
              <a:t>Завалівському</a:t>
            </a:r>
            <a:r>
              <a:rPr lang="ru-RU" dirty="0" smtClean="0"/>
              <a:t> </a:t>
            </a:r>
            <a:r>
              <a:rPr lang="ru-RU" dirty="0" err="1" smtClean="0"/>
              <a:t>родовищі</a:t>
            </a:r>
            <a:r>
              <a:rPr lang="ru-RU" dirty="0" smtClean="0"/>
              <a:t>, </a:t>
            </a:r>
            <a:r>
              <a:rPr lang="ru-RU" dirty="0" err="1" smtClean="0"/>
              <a:t>каолінів</a:t>
            </a:r>
            <a:r>
              <a:rPr lang="ru-RU" dirty="0" smtClean="0"/>
              <a:t>, </a:t>
            </a:r>
            <a:r>
              <a:rPr lang="ru-RU" dirty="0" err="1" smtClean="0"/>
              <a:t>бентонітових</a:t>
            </a:r>
            <a:r>
              <a:rPr lang="ru-RU" dirty="0" smtClean="0"/>
              <a:t> глин (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у </a:t>
            </a:r>
            <a:r>
              <a:rPr lang="ru-RU" dirty="0" err="1" smtClean="0"/>
              <a:t>нафтопереробці</a:t>
            </a:r>
            <a:r>
              <a:rPr lang="ru-RU" dirty="0" smtClean="0"/>
              <a:t>) на </a:t>
            </a:r>
            <a:r>
              <a:rPr lang="ru-RU" dirty="0" err="1" smtClean="0"/>
              <a:t>Черкащині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вогнетривких</a:t>
            </a:r>
            <a:r>
              <a:rPr lang="ru-RU" dirty="0" smtClean="0"/>
              <a:t> глин, </a:t>
            </a:r>
            <a:r>
              <a:rPr lang="ru-RU" dirty="0" err="1" smtClean="0"/>
              <a:t>цементної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будівельного</a:t>
            </a:r>
            <a:r>
              <a:rPr lang="ru-RU" dirty="0" smtClean="0"/>
              <a:t> </a:t>
            </a:r>
            <a:r>
              <a:rPr lang="ru-RU" dirty="0" err="1" smtClean="0"/>
              <a:t>каменю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2952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лісові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район </a:t>
            </a:r>
            <a:r>
              <a:rPr lang="ru-RU" dirty="0" err="1" smtClean="0"/>
              <a:t>бідний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рекреаційних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долина </a:t>
            </a:r>
            <a:r>
              <a:rPr lang="ru-RU" dirty="0" err="1" smtClean="0"/>
              <a:t>Дніпра</a:t>
            </a:r>
            <a:r>
              <a:rPr lang="ru-RU" dirty="0" smtClean="0"/>
              <a:t>,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та </a:t>
            </a:r>
            <a:r>
              <a:rPr lang="ru-RU" dirty="0" err="1" smtClean="0"/>
              <a:t>архітектурні</a:t>
            </a:r>
            <a:r>
              <a:rPr lang="ru-RU" dirty="0" smtClean="0"/>
              <a:t> </a:t>
            </a:r>
            <a:r>
              <a:rPr lang="ru-RU" dirty="0" err="1" smtClean="0"/>
              <a:t>пам'ятки</a:t>
            </a:r>
            <a:r>
              <a:rPr lang="ru-RU" dirty="0" smtClean="0"/>
              <a:t> </a:t>
            </a:r>
            <a:r>
              <a:rPr lang="ru-RU" dirty="0" err="1" smtClean="0"/>
              <a:t>Кіровограда</a:t>
            </a:r>
            <a:r>
              <a:rPr lang="ru-RU" dirty="0" smtClean="0"/>
              <a:t>, </a:t>
            </a:r>
            <a:r>
              <a:rPr lang="ru-RU" dirty="0" err="1" smtClean="0"/>
              <a:t>Умані</a:t>
            </a:r>
            <a:r>
              <a:rPr lang="ru-RU" dirty="0" smtClean="0"/>
              <a:t>, Канева, Чигирина, </a:t>
            </a:r>
            <a:r>
              <a:rPr lang="ru-RU" dirty="0" err="1" smtClean="0"/>
              <a:t>Черкас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31838"/>
          </a:xfrm>
        </p:spPr>
        <p:txBody>
          <a:bodyPr/>
          <a:lstStyle/>
          <a:p>
            <a:pPr algn="ctr"/>
            <a:r>
              <a:rPr lang="ru-RU" dirty="0" err="1" smtClean="0"/>
              <a:t>Господарство</a:t>
            </a:r>
            <a:r>
              <a:rPr lang="ru-RU" dirty="0" smtClean="0"/>
              <a:t> району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305800" cy="5559552"/>
          </a:xfrm>
        </p:spPr>
        <p:txBody>
          <a:bodyPr/>
          <a:lstStyle/>
          <a:p>
            <a:r>
              <a:rPr lang="ru-RU" dirty="0" err="1" smtClean="0"/>
              <a:t>Провідними</a:t>
            </a:r>
            <a:r>
              <a:rPr lang="ru-RU" dirty="0" smtClean="0"/>
              <a:t>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паливна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та </a:t>
            </a:r>
            <a:r>
              <a:rPr lang="ru-RU" dirty="0" err="1" smtClean="0"/>
              <a:t>електроенергетика</a:t>
            </a:r>
            <a:r>
              <a:rPr lang="ru-RU" dirty="0" smtClean="0"/>
              <a:t>,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,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агропро-мисловий</a:t>
            </a:r>
            <a:r>
              <a:rPr lang="ru-RU" dirty="0" smtClean="0"/>
              <a:t>, </a:t>
            </a:r>
            <a:r>
              <a:rPr lang="ru-RU" dirty="0" err="1" smtClean="0"/>
              <a:t>транспортний</a:t>
            </a:r>
            <a:r>
              <a:rPr lang="ru-RU" dirty="0" smtClean="0"/>
              <a:t>, </a:t>
            </a:r>
            <a:r>
              <a:rPr lang="ru-RU" dirty="0" err="1" smtClean="0"/>
              <a:t>рекреаційний</a:t>
            </a:r>
            <a:r>
              <a:rPr lang="ru-RU" dirty="0" smtClean="0"/>
              <a:t> </a:t>
            </a:r>
            <a:r>
              <a:rPr lang="ru-RU" dirty="0" err="1" smtClean="0"/>
              <a:t>міжгалузеві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Паливна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та </a:t>
            </a:r>
            <a:r>
              <a:rPr lang="ru-RU" dirty="0" err="1" smtClean="0"/>
              <a:t>електроенергетика</a:t>
            </a:r>
            <a:r>
              <a:rPr lang="ru-RU" dirty="0" smtClean="0"/>
              <a:t> </a:t>
            </a:r>
            <a:r>
              <a:rPr lang="ru-RU" dirty="0" err="1" smtClean="0"/>
              <a:t>спеціалізуються</a:t>
            </a:r>
            <a:r>
              <a:rPr lang="ru-RU" dirty="0" smtClean="0"/>
              <a:t> на </a:t>
            </a:r>
            <a:r>
              <a:rPr lang="ru-RU" dirty="0" err="1" smtClean="0"/>
              <a:t>видобутку</a:t>
            </a:r>
            <a:r>
              <a:rPr lang="ru-RU" dirty="0" smtClean="0"/>
              <a:t> бурого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на невеликих ТЕЦ </a:t>
            </a:r>
            <a:r>
              <a:rPr lang="ru-RU" dirty="0" err="1" smtClean="0"/>
              <a:t>і</a:t>
            </a:r>
            <a:r>
              <a:rPr lang="ru-RU" dirty="0" smtClean="0"/>
              <a:t> ГЕС.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у </a:t>
            </a:r>
            <a:r>
              <a:rPr lang="ru-RU" dirty="0" err="1" smtClean="0"/>
              <a:t>районі</a:t>
            </a:r>
            <a:r>
              <a:rPr lang="ru-RU" dirty="0" smtClean="0"/>
              <a:t> не </a:t>
            </a:r>
            <a:r>
              <a:rPr lang="ru-RU" dirty="0" err="1" smtClean="0"/>
              <a:t>вистачає</a:t>
            </a:r>
            <a:r>
              <a:rPr lang="ru-RU" dirty="0" smtClean="0"/>
              <a:t>, а тому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постачають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05800" cy="6092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металургійного</a:t>
            </a:r>
            <a:r>
              <a:rPr lang="ru-RU" dirty="0" smtClean="0"/>
              <a:t> комплексу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нікелевих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кобальтових</a:t>
            </a:r>
            <a:r>
              <a:rPr lang="ru-RU" dirty="0" smtClean="0"/>
              <a:t> руд,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збагачення</a:t>
            </a:r>
            <a:r>
              <a:rPr lang="ru-RU" dirty="0" smtClean="0"/>
              <a:t> та </a:t>
            </a:r>
            <a:r>
              <a:rPr lang="ru-RU" dirty="0" err="1" smtClean="0"/>
              <a:t>виплавка</a:t>
            </a:r>
            <a:r>
              <a:rPr lang="ru-RU" dirty="0" smtClean="0"/>
              <a:t> на </a:t>
            </a:r>
            <a:r>
              <a:rPr lang="ru-RU" dirty="0" err="1" smtClean="0"/>
              <a:t>Побузькому</a:t>
            </a:r>
            <a:r>
              <a:rPr lang="ru-RU" dirty="0" smtClean="0"/>
              <a:t> </a:t>
            </a:r>
            <a:r>
              <a:rPr lang="ru-RU" dirty="0" err="1" smtClean="0"/>
              <a:t>комбінаті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рідкісних</a:t>
            </a:r>
            <a:r>
              <a:rPr lang="ru-RU" dirty="0" smtClean="0"/>
              <a:t> та тугоплавких </a:t>
            </a:r>
            <a:r>
              <a:rPr lang="ru-RU" dirty="0" err="1" smtClean="0"/>
              <a:t>металів</a:t>
            </a:r>
            <a:r>
              <a:rPr lang="ru-RU" dirty="0" smtClean="0"/>
              <a:t> у </a:t>
            </a:r>
            <a:r>
              <a:rPr lang="ru-RU" dirty="0" err="1" smtClean="0"/>
              <a:t>Світловодську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машинобудівного</a:t>
            </a:r>
            <a:r>
              <a:rPr lang="ru-RU" dirty="0" smtClean="0"/>
              <a:t> комплексу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транспортне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, </a:t>
            </a:r>
            <a:r>
              <a:rPr lang="ru-RU" dirty="0" err="1" smtClean="0"/>
              <a:t>верстато</a:t>
            </a:r>
            <a:r>
              <a:rPr lang="ru-RU" dirty="0" smtClean="0"/>
              <a:t>-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приладобудування</a:t>
            </a:r>
            <a:r>
              <a:rPr lang="ru-RU" dirty="0" smtClean="0"/>
              <a:t>, </a:t>
            </a:r>
            <a:r>
              <a:rPr lang="ru-RU" dirty="0" err="1" smtClean="0"/>
              <a:t>радіоелектронне</a:t>
            </a:r>
            <a:r>
              <a:rPr lang="ru-RU" dirty="0" smtClean="0"/>
              <a:t> та </a:t>
            </a:r>
            <a:r>
              <a:rPr lang="ru-RU" dirty="0" err="1" smtClean="0"/>
              <a:t>електротехнічне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. </a:t>
            </a:r>
            <a:r>
              <a:rPr lang="ru-RU" dirty="0" err="1" smtClean="0"/>
              <a:t>Найбільшими</a:t>
            </a:r>
            <a:r>
              <a:rPr lang="ru-RU" dirty="0" smtClean="0"/>
              <a:t> центрами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Кіровоград</a:t>
            </a:r>
            <a:r>
              <a:rPr lang="ru-RU" dirty="0" smtClean="0"/>
              <a:t>, </a:t>
            </a:r>
            <a:r>
              <a:rPr lang="ru-RU" dirty="0" err="1" smtClean="0"/>
              <a:t>Олександрія</a:t>
            </a:r>
            <a:r>
              <a:rPr lang="ru-RU" dirty="0" smtClean="0"/>
              <a:t>, </a:t>
            </a:r>
            <a:r>
              <a:rPr lang="ru-RU" dirty="0" err="1" smtClean="0"/>
              <a:t>Черкаси</a:t>
            </a:r>
            <a:r>
              <a:rPr lang="ru-RU" dirty="0" smtClean="0"/>
              <a:t>, Умань, </a:t>
            </a:r>
            <a:r>
              <a:rPr lang="ru-RU" dirty="0" err="1" smtClean="0"/>
              <a:t>Сміла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представлена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, </a:t>
            </a:r>
            <a:r>
              <a:rPr lang="ru-RU" dirty="0" err="1" smtClean="0"/>
              <a:t>хімії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синтезу,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концентруються</a:t>
            </a:r>
            <a:r>
              <a:rPr lang="ru-RU" dirty="0" smtClean="0"/>
              <a:t> в </a:t>
            </a:r>
            <a:r>
              <a:rPr lang="ru-RU" dirty="0" err="1" smtClean="0"/>
              <a:t>Черкасах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місцеву</a:t>
            </a:r>
            <a:r>
              <a:rPr lang="ru-RU" dirty="0" smtClean="0"/>
              <a:t> </a:t>
            </a:r>
            <a:r>
              <a:rPr lang="ru-RU" dirty="0" err="1" smtClean="0"/>
              <a:t>сировину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зорієнтований</a:t>
            </a:r>
            <a:r>
              <a:rPr lang="ru-RU" dirty="0" smtClean="0"/>
              <a:t> </a:t>
            </a:r>
            <a:r>
              <a:rPr lang="ru-RU" dirty="0" err="1" smtClean="0"/>
              <a:t>потужний</a:t>
            </a:r>
            <a:r>
              <a:rPr lang="ru-RU" dirty="0" smtClean="0"/>
              <a:t> </a:t>
            </a:r>
            <a:r>
              <a:rPr lang="ru-RU" dirty="0" err="1" smtClean="0"/>
              <a:t>будівельно-індустріальний</a:t>
            </a:r>
            <a:r>
              <a:rPr lang="ru-RU" dirty="0" smtClean="0"/>
              <a:t> комплекс.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295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Агропромисловий</a:t>
            </a:r>
            <a:r>
              <a:rPr lang="ru-RU" dirty="0" smtClean="0"/>
              <a:t> комплекс Центрального ЕР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розвинуте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багаті</a:t>
            </a:r>
            <a:r>
              <a:rPr lang="ru-RU" dirty="0" smtClean="0"/>
              <a:t> </a:t>
            </a:r>
            <a:r>
              <a:rPr lang="ru-RU" dirty="0" err="1" smtClean="0"/>
              <a:t>агрокліматичні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району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ільшу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(71 %)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рослинництво</a:t>
            </a:r>
            <a:r>
              <a:rPr lang="ru-RU" dirty="0" smtClean="0"/>
              <a:t>, яке </a:t>
            </a:r>
            <a:r>
              <a:rPr lang="ru-RU" dirty="0" err="1" smtClean="0"/>
              <a:t>спеціалізується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на </a:t>
            </a:r>
            <a:r>
              <a:rPr lang="ru-RU" dirty="0" err="1" smtClean="0"/>
              <a:t>вирощуванні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 культур (</a:t>
            </a:r>
            <a:r>
              <a:rPr lang="ru-RU" dirty="0" err="1" smtClean="0"/>
              <a:t>озимої</a:t>
            </a:r>
            <a:r>
              <a:rPr lang="ru-RU" dirty="0" smtClean="0"/>
              <a:t> </a:t>
            </a:r>
            <a:r>
              <a:rPr lang="ru-RU" dirty="0" err="1" smtClean="0"/>
              <a:t>пшениці</a:t>
            </a:r>
            <a:r>
              <a:rPr lang="ru-RU" dirty="0" smtClean="0"/>
              <a:t>, </a:t>
            </a:r>
            <a:r>
              <a:rPr lang="ru-RU" dirty="0" err="1" smtClean="0"/>
              <a:t>кукурудзи</a:t>
            </a:r>
            <a:r>
              <a:rPr lang="ru-RU" dirty="0" smtClean="0"/>
              <a:t> на зерно), </a:t>
            </a:r>
            <a:r>
              <a:rPr lang="ru-RU" dirty="0" err="1" smtClean="0"/>
              <a:t>технічних</a:t>
            </a:r>
            <a:r>
              <a:rPr lang="ru-RU" dirty="0" smtClean="0"/>
              <a:t> культур (</a:t>
            </a:r>
            <a:r>
              <a:rPr lang="ru-RU" dirty="0" err="1" smtClean="0"/>
              <a:t>соняшнику</a:t>
            </a:r>
            <a:r>
              <a:rPr lang="ru-RU" dirty="0" smtClean="0"/>
              <a:t> та </a:t>
            </a:r>
            <a:r>
              <a:rPr lang="ru-RU" dirty="0" err="1" smtClean="0"/>
              <a:t>цукрового</a:t>
            </a:r>
            <a:r>
              <a:rPr lang="ru-RU" dirty="0" smtClean="0"/>
              <a:t> </a:t>
            </a:r>
            <a:r>
              <a:rPr lang="ru-RU" dirty="0" err="1" smtClean="0"/>
              <a:t>буряку</a:t>
            </a:r>
            <a:r>
              <a:rPr lang="ru-RU" dirty="0" smtClean="0"/>
              <a:t>), </a:t>
            </a:r>
            <a:r>
              <a:rPr lang="ru-RU" dirty="0" err="1" smtClean="0"/>
              <a:t>овочівництві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плодівництві</a:t>
            </a:r>
            <a:r>
              <a:rPr lang="ru-RU" dirty="0" smtClean="0"/>
              <a:t>. </a:t>
            </a:r>
            <a:r>
              <a:rPr lang="ru-RU" dirty="0" err="1" smtClean="0"/>
              <a:t>Тваринництво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м'ясного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(</a:t>
            </a:r>
            <a:r>
              <a:rPr lang="ru-RU" dirty="0" err="1" smtClean="0"/>
              <a:t>молочно-м'ясне</a:t>
            </a:r>
            <a:r>
              <a:rPr lang="ru-RU" dirty="0" smtClean="0"/>
              <a:t> </a:t>
            </a:r>
            <a:r>
              <a:rPr lang="ru-RU" dirty="0" err="1" smtClean="0"/>
              <a:t>скотарство</a:t>
            </a:r>
            <a:r>
              <a:rPr lang="ru-RU" dirty="0" smtClean="0"/>
              <a:t>, </a:t>
            </a:r>
            <a:r>
              <a:rPr lang="ru-RU" dirty="0" err="1" smtClean="0"/>
              <a:t>свинарство</a:t>
            </a:r>
            <a:r>
              <a:rPr lang="ru-RU" dirty="0" smtClean="0"/>
              <a:t>, </a:t>
            </a:r>
            <a:r>
              <a:rPr lang="ru-RU" dirty="0" err="1" smtClean="0"/>
              <a:t>птахівництво</a:t>
            </a:r>
            <a:r>
              <a:rPr lang="ru-RU" dirty="0" smtClean="0"/>
              <a:t>, </a:t>
            </a:r>
            <a:r>
              <a:rPr lang="ru-RU" dirty="0" err="1" smtClean="0"/>
              <a:t>вівчарство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району </a:t>
            </a:r>
            <a:r>
              <a:rPr lang="ru-RU" dirty="0" err="1" smtClean="0"/>
              <a:t>визначило</a:t>
            </a:r>
            <a:r>
              <a:rPr lang="ru-RU" dirty="0" smtClean="0"/>
              <a:t> </a:t>
            </a:r>
            <a:r>
              <a:rPr lang="ru-RU" dirty="0" err="1" smtClean="0"/>
              <a:t>спеціалізацію</a:t>
            </a:r>
            <a:r>
              <a:rPr lang="ru-RU" dirty="0" smtClean="0"/>
              <a:t> </a:t>
            </a:r>
            <a:r>
              <a:rPr lang="ru-RU" dirty="0" err="1" smtClean="0"/>
              <a:t>харчової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борошна</a:t>
            </a:r>
            <a:r>
              <a:rPr lang="ru-RU" dirty="0" smtClean="0"/>
              <a:t>, </a:t>
            </a:r>
            <a:r>
              <a:rPr lang="ru-RU" dirty="0" err="1" smtClean="0"/>
              <a:t>цукру</a:t>
            </a:r>
            <a:r>
              <a:rPr lang="ru-RU" dirty="0" smtClean="0"/>
              <a:t>, </a:t>
            </a:r>
            <a:r>
              <a:rPr lang="ru-RU" dirty="0" err="1" smtClean="0"/>
              <a:t>олії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451</Words>
  <PresentationFormat>Экран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Центральний економічний район</vt:lpstr>
      <vt:lpstr>Загальні відомості</vt:lpstr>
      <vt:lpstr>Населення і трудові ресурси</vt:lpstr>
      <vt:lpstr>Слайд 4</vt:lpstr>
      <vt:lpstr>Природні умови і ресурси</vt:lpstr>
      <vt:lpstr>Слайд 6</vt:lpstr>
      <vt:lpstr>Господарство району</vt:lpstr>
      <vt:lpstr>Слайд 8</vt:lpstr>
      <vt:lpstr>Слайд 9</vt:lpstr>
      <vt:lpstr>Слайд 10</vt:lpstr>
      <vt:lpstr>Найбільші міста</vt:lpstr>
      <vt:lpstr>Слайд 12</vt:lpstr>
      <vt:lpstr>Проблеми й перспективи розвитку</vt:lpstr>
      <vt:lpstr>Черкаська область</vt:lpstr>
      <vt:lpstr>Слайд 15</vt:lpstr>
      <vt:lpstr>Слайд 16</vt:lpstr>
      <vt:lpstr>Слайд 17</vt:lpstr>
      <vt:lpstr>Кіровоградська область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Центральний економічний район</dc:title>
  <cp:lastModifiedBy>UserXP</cp:lastModifiedBy>
  <cp:revision>3</cp:revision>
  <dcterms:modified xsi:type="dcterms:W3CDTF">2012-05-18T06:50:39Z</dcterms:modified>
</cp:coreProperties>
</file>