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6"/>
  </p:notesMasterIdLst>
  <p:sldIdLst>
    <p:sldId id="258" r:id="rId3"/>
    <p:sldId id="263" r:id="rId4"/>
    <p:sldId id="259" r:id="rId5"/>
    <p:sldId id="260" r:id="rId6"/>
    <p:sldId id="261" r:id="rId7"/>
    <p:sldId id="262" r:id="rId8"/>
    <p:sldId id="257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4" r:id="rId17"/>
    <p:sldId id="272" r:id="rId18"/>
    <p:sldId id="271" r:id="rId19"/>
    <p:sldId id="273" r:id="rId20"/>
    <p:sldId id="275" r:id="rId21"/>
    <p:sldId id="276" r:id="rId22"/>
    <p:sldId id="277" r:id="rId23"/>
    <p:sldId id="278" r:id="rId24"/>
    <p:sldId id="281" r:id="rId25"/>
    <p:sldId id="280" r:id="rId26"/>
    <p:sldId id="279" r:id="rId27"/>
    <p:sldId id="282" r:id="rId28"/>
    <p:sldId id="283" r:id="rId29"/>
    <p:sldId id="284" r:id="rId30"/>
    <p:sldId id="285" r:id="rId31"/>
    <p:sldId id="288" r:id="rId32"/>
    <p:sldId id="287" r:id="rId33"/>
    <p:sldId id="286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A9D6"/>
    <a:srgbClr val="3EA1D2"/>
    <a:srgbClr val="379BCD"/>
    <a:srgbClr val="3786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138" autoAdjust="0"/>
  </p:normalViewPr>
  <p:slideViewPr>
    <p:cSldViewPr>
      <p:cViewPr varScale="1">
        <p:scale>
          <a:sx n="91" d="100"/>
          <a:sy n="91" d="100"/>
        </p:scale>
        <p:origin x="-8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558DC-89C5-4C03-83B3-3E314EF8AE11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304C2-D288-436B-A68E-1EE1C9F981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6579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этом видео </a:t>
            </a:r>
            <a:r>
              <a:rPr lang="en-US" dirty="0" smtClean="0"/>
              <a:t>http://www.youtube.com/watch?v=9m6RMdnKWO4</a:t>
            </a:r>
            <a:r>
              <a:rPr lang="ru-RU" dirty="0" smtClean="0"/>
              <a:t> рассказывается,</a:t>
            </a:r>
            <a:r>
              <a:rPr lang="ru-RU" baseline="0" dirty="0" smtClean="0"/>
              <a:t> как был сделан этот шаблон. Для создания шаблона использовались заранее заготовленные картинки для фона; в видео показаны основные приемы по созданию шаблона оформления с использованием готовых картинок или фотографий в качестве фона.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304C2-D288-436B-A68E-1EE1C9F9818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34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643314"/>
            <a:ext cx="7772400" cy="857256"/>
          </a:xfrm>
        </p:spPr>
        <p:txBody>
          <a:bodyPr/>
          <a:lstStyle>
            <a:lvl1pPr algn="l">
              <a:defRPr b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Batang" pitchFamily="18" charset="-127"/>
              </a:defRPr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6400800" cy="7143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57CEA-8FB4-4817-BBA3-81D65ECD5149}" type="datetimeFigureOut">
              <a:rPr lang="uk-UA" smtClean="0"/>
              <a:pPr/>
              <a:t>19.01.2014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B5DCB-0D8D-4AA9-A5C6-71C90D91E4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2">
              <a:lumMod val="40000"/>
              <a:lumOff val="60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wmf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w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image" Target="../media/image68.wmf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jpeg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9.jpe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Заголовок презентации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Подзаголовок презентации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98" y="1"/>
            <a:ext cx="9148498" cy="686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uk-UA" sz="2800" b="1" dirty="0" smtClean="0"/>
              <a:t>Адміністративно-територіальний розподіл.</a:t>
            </a:r>
            <a:r>
              <a:rPr lang="uk-UA" sz="2800" dirty="0" smtClean="0"/>
              <a:t> Країна поділяється на 4 міста центрального підпорядкування (Пекін, Шанхай, </a:t>
            </a:r>
            <a:r>
              <a:rPr lang="uk-UA" sz="2800" dirty="0" err="1" smtClean="0"/>
              <a:t>Тяньцзін</a:t>
            </a:r>
            <a:r>
              <a:rPr lang="uk-UA" sz="2800" dirty="0" smtClean="0"/>
              <a:t>, Чунцін), 23 провінції, 5 автономних районів і 2 спеціальні адміністративні райони - Сянган (</a:t>
            </a:r>
            <a:r>
              <a:rPr lang="uk-UA" sz="2800" dirty="0" err="1" smtClean="0"/>
              <a:t>САРС</a:t>
            </a:r>
            <a:r>
              <a:rPr lang="uk-UA" sz="2800" dirty="0" smtClean="0"/>
              <a:t>) і </a:t>
            </a:r>
            <a:r>
              <a:rPr lang="uk-UA" sz="2800" dirty="0" err="1" smtClean="0"/>
              <a:t>Аомень</a:t>
            </a:r>
            <a:r>
              <a:rPr lang="uk-UA" sz="2800" dirty="0" smtClean="0"/>
              <a:t> (САРА). </a:t>
            </a:r>
          </a:p>
          <a:p>
            <a:r>
              <a:rPr lang="uk-UA" sz="2800" b="1" dirty="0" smtClean="0"/>
              <a:t>Офіційна мова</a:t>
            </a:r>
            <a:r>
              <a:rPr lang="uk-UA" sz="2800" dirty="0" smtClean="0"/>
              <a:t> - китайська.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h_ma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5463676" cy="3717032"/>
          </a:xfrm>
          <a:prstGeom prst="rect">
            <a:avLst/>
          </a:prstGeom>
        </p:spPr>
      </p:pic>
      <p:pic>
        <p:nvPicPr>
          <p:cNvPr id="6147" name="Picture 3" descr="C:\Users\Home\AppData\Local\Microsoft\Windows\Temporary Internet Files\Content.IE5\HRU6MLSZ\MP90036264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4425696"/>
            <a:ext cx="3657600" cy="2432304"/>
          </a:xfrm>
          <a:prstGeom prst="rect">
            <a:avLst/>
          </a:prstGeom>
          <a:noFill/>
        </p:spPr>
      </p:pic>
      <p:pic>
        <p:nvPicPr>
          <p:cNvPr id="6148" name="Picture 4" descr="C:\Users\Home\AppData\Local\Microsoft\Windows\Temporary Internet Files\Content.IE5\G5TXFN8X\MC90040452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5400" y="0"/>
            <a:ext cx="828600" cy="860528"/>
          </a:xfrm>
          <a:prstGeom prst="rect">
            <a:avLst/>
          </a:prstGeom>
          <a:noFill/>
        </p:spPr>
      </p:pic>
      <p:pic>
        <p:nvPicPr>
          <p:cNvPr id="6149" name="Picture 5" descr="C:\Users\Home\AppData\Local\Microsoft\Windows\Temporary Internet Files\Content.IE5\RKUF8LPJ\MC90040452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420888"/>
            <a:ext cx="1338503" cy="1218952"/>
          </a:xfrm>
          <a:prstGeom prst="rect">
            <a:avLst/>
          </a:prstGeom>
          <a:noFill/>
        </p:spPr>
      </p:pic>
      <p:pic>
        <p:nvPicPr>
          <p:cNvPr id="6150" name="Picture 6" descr="C:\Users\Home\AppData\Local\Microsoft\Windows\Temporary Internet Files\Content.IE5\IAHZ4JHQ\MC900404529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2276872"/>
            <a:ext cx="1117600" cy="187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Грошова </a:t>
            </a:r>
            <a:r>
              <a:rPr lang="ru-RU" sz="4000" b="1" dirty="0" err="1" smtClean="0"/>
              <a:t>одиниця</a:t>
            </a:r>
            <a:r>
              <a:rPr lang="ru-RU" sz="4000" dirty="0" smtClean="0"/>
              <a:t> - юань = 10 цзяо=100 феней. </a:t>
            </a:r>
            <a:endParaRPr lang="ru-RU" sz="4000" dirty="0"/>
          </a:p>
        </p:txBody>
      </p:sp>
      <p:pic>
        <p:nvPicPr>
          <p:cNvPr id="4" name="Рисунок 3" descr="завантаженн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3379898" cy="2476872"/>
          </a:xfrm>
          <a:prstGeom prst="rect">
            <a:avLst/>
          </a:prstGeom>
        </p:spPr>
      </p:pic>
      <p:pic>
        <p:nvPicPr>
          <p:cNvPr id="5" name="Рисунок 4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0391" y="1268760"/>
            <a:ext cx="5273609" cy="2852936"/>
          </a:xfrm>
          <a:prstGeom prst="rect">
            <a:avLst/>
          </a:prstGeom>
        </p:spPr>
      </p:pic>
      <p:pic>
        <p:nvPicPr>
          <p:cNvPr id="6" name="Рисунок 5" descr="images (1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7" y="4508877"/>
            <a:ext cx="4788024" cy="2349124"/>
          </a:xfrm>
          <a:prstGeom prst="rect">
            <a:avLst/>
          </a:prstGeom>
        </p:spPr>
      </p:pic>
      <p:pic>
        <p:nvPicPr>
          <p:cNvPr id="7" name="Рисунок 6" descr="50Yuan-1990-dmt_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4653136"/>
            <a:ext cx="4204946" cy="205575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Членство у міжнародних організаціях</a:t>
            </a:r>
            <a:r>
              <a:rPr lang="uk-UA" sz="4000" dirty="0" smtClean="0"/>
              <a:t> - МБРР, МВФ, ООН, АТЕС, МФЧХ, Шанхайська організація співробітництва та інші.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Рисунок 3" descr="kitai_na_iii_konferencii_oon_po_morskomu_pravu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80928"/>
            <a:ext cx="4411601" cy="380310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88640"/>
            <a:ext cx="5868144" cy="4248472"/>
          </a:xfrm>
        </p:spPr>
        <p:txBody>
          <a:bodyPr>
            <a:normAutofit fontScale="70000" lnSpcReduction="20000"/>
          </a:bodyPr>
          <a:lstStyle/>
          <a:p>
            <a:r>
              <a:rPr lang="uk-UA" b="1" dirty="0" smtClean="0"/>
              <a:t>Китайська Народна Республіка</a:t>
            </a:r>
            <a:r>
              <a:rPr lang="uk-UA" dirty="0" smtClean="0"/>
              <a:t> – потужна аграрно-індустріальна країна. Розвиваються традиційні галузі промисловості – текстильна, вугільна, чорна металургія, фосфорно-фаянсове виробництво, також створені нові галузі – нафтопереробна, газова, хімічна, авіаційна, космічна, електронна, машинобудування, приладобудування. Китай займає провідні позиції у світі з видобутку вугілля, цементу, виробництва мінеральних добрив, сталі, електроенергії. Головні морські порти: Шанхай, Тяньцзінь з </a:t>
            </a:r>
            <a:r>
              <a:rPr lang="uk-UA" dirty="0" err="1" smtClean="0"/>
              <a:t>Сіньганом</a:t>
            </a:r>
            <a:r>
              <a:rPr lang="uk-UA" dirty="0" smtClean="0"/>
              <a:t>, Далянь, Гуанчжоу з </a:t>
            </a:r>
            <a:r>
              <a:rPr lang="uk-UA" dirty="0" err="1" smtClean="0"/>
              <a:t>Хуанпу</a:t>
            </a:r>
            <a:r>
              <a:rPr lang="uk-UA" dirty="0" smtClean="0"/>
              <a:t>, </a:t>
            </a:r>
            <a:r>
              <a:rPr lang="uk-UA" dirty="0" err="1" smtClean="0"/>
              <a:t>Ціндао</a:t>
            </a:r>
            <a:r>
              <a:rPr lang="uk-UA" dirty="0" smtClean="0"/>
              <a:t>. В країні діють </a:t>
            </a:r>
            <a:r>
              <a:rPr lang="uk-UA" dirty="0" err="1" smtClean="0"/>
              <a:t>бл</a:t>
            </a:r>
            <a:r>
              <a:rPr lang="uk-UA" dirty="0" smtClean="0"/>
              <a:t>. 500 внутрішніх і 60 міжнародних авіаліній.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Candara" pitchFamily="34" charset="0"/>
                <a:cs typeface="Angsana New" pitchFamily="18" charset="-34"/>
              </a:rPr>
              <a:t>Економіка КНР</a:t>
            </a:r>
            <a:endParaRPr lang="uk-UA" sz="3200" dirty="0">
              <a:solidFill>
                <a:schemeClr val="bg1"/>
              </a:solidFill>
              <a:latin typeface="Candara" pitchFamily="34" charset="0"/>
              <a:cs typeface="Angsana New" pitchFamily="18" charset="-34"/>
            </a:endParaRPr>
          </a:p>
        </p:txBody>
      </p:sp>
      <p:pic>
        <p:nvPicPr>
          <p:cNvPr id="5" name="Рисунок 4" descr="0,,15848640_303,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005064"/>
            <a:ext cx="5068667" cy="2852936"/>
          </a:xfrm>
          <a:prstGeom prst="rect">
            <a:avLst/>
          </a:prstGeom>
        </p:spPr>
      </p:pic>
      <p:pic>
        <p:nvPicPr>
          <p:cNvPr id="6" name="Рисунок 5" descr="geo_ostasija_teor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365104"/>
            <a:ext cx="3125148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4feb5eef65a101d9ee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484784"/>
            <a:ext cx="2758808" cy="2180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За даними [</a:t>
            </a:r>
            <a:r>
              <a:rPr lang="en-US" dirty="0" smtClean="0"/>
              <a:t>Index of Economic Freedom, The Heritage Foundation]: </a:t>
            </a:r>
            <a:r>
              <a:rPr lang="uk-UA" dirty="0" smtClean="0"/>
              <a:t>ВВП – $ 900 млрд. Темп зростання ВВП – 7,8%. ВВП на душу населення – $ 727. Прямі закордонні інвестиції – $ 39 млрд. Імпорт ( готова продукція – 82%, мінеральні ресурси, зокрема нафта) – $ 156 </a:t>
            </a:r>
            <a:r>
              <a:rPr lang="uk-UA" dirty="0" err="1" smtClean="0"/>
              <a:t>млрд</a:t>
            </a:r>
            <a:r>
              <a:rPr lang="uk-UA" dirty="0" smtClean="0"/>
              <a:t> (. Японія – 20%, США та Тайвань – по 12%, Південна Корея – 10%, Німеччина – 5%). Експорт (текстильна сировина, продукція електронної і текстильної промисловості, машинобудування) – $ 205 </a:t>
            </a:r>
            <a:r>
              <a:rPr lang="uk-UA" dirty="0" err="1" smtClean="0"/>
              <a:t>млрд</a:t>
            </a:r>
            <a:r>
              <a:rPr lang="uk-UA" dirty="0" smtClean="0"/>
              <a:t> (</a:t>
            </a:r>
            <a:r>
              <a:rPr lang="uk-UA" dirty="0" err="1" smtClean="0"/>
              <a:t>г.ч</a:t>
            </a:r>
            <a:r>
              <a:rPr lang="uk-UA" dirty="0" smtClean="0"/>
              <a:t>. США – 21,5%, Японія – 16,6%, Гонконг – 18,9%, Німеччина – 4,0%). Загальний обсяг зовнішньої торгівлі КНР в 1997 складав 325 </a:t>
            </a:r>
            <a:r>
              <a:rPr lang="uk-UA" dirty="0" err="1" smtClean="0"/>
              <a:t>млрд</a:t>
            </a:r>
            <a:r>
              <a:rPr lang="uk-UA" dirty="0" smtClean="0"/>
              <a:t> дол., в 2000 – 361 </a:t>
            </a:r>
            <a:r>
              <a:rPr lang="uk-UA" dirty="0" err="1" smtClean="0"/>
              <a:t>млрд</a:t>
            </a:r>
            <a:r>
              <a:rPr lang="uk-UA" dirty="0" smtClean="0"/>
              <a:t> дол. На початку </a:t>
            </a:r>
            <a:r>
              <a:rPr lang="en-US" dirty="0" smtClean="0"/>
              <a:t>XXI </a:t>
            </a:r>
            <a:r>
              <a:rPr lang="uk-UA" dirty="0" smtClean="0"/>
              <a:t>ст. спостерігається тенденція до зростання імпорту ресурсної продукції, помітно збільшився й обсяг імпорту продукції машинобудівної й електронної промисловості, а також продукції високих технологій.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88640"/>
            <a:ext cx="5868144" cy="66693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Prc1952-2005gd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964488" cy="6669360"/>
          </a:xfrm>
        </p:spPr>
        <p:txBody>
          <a:bodyPr>
            <a:normAutofit fontScale="70000" lnSpcReduction="20000"/>
          </a:bodyPr>
          <a:lstStyle/>
          <a:p>
            <a:r>
              <a:rPr lang="uk-UA" sz="3400" dirty="0" smtClean="0"/>
              <a:t>Економіка в основному орієнтована на експорт, що сприяє швидкій інтеграції Китаю в світову економіку. Частка у ВВП (1994, %):</a:t>
            </a:r>
          </a:p>
          <a:p>
            <a:r>
              <a:rPr lang="uk-UA" sz="3400" dirty="0" smtClean="0"/>
              <a:t>промисловість 45;</a:t>
            </a:r>
          </a:p>
          <a:p>
            <a:r>
              <a:rPr lang="uk-UA" sz="3400" dirty="0" smtClean="0"/>
              <a:t>сільське господарство 21;</a:t>
            </a:r>
          </a:p>
          <a:p>
            <a:r>
              <a:rPr lang="uk-UA" sz="3400" dirty="0" smtClean="0"/>
              <a:t>виробничі послуги в галузях </a:t>
            </a:r>
            <a:r>
              <a:rPr lang="uk-UA" sz="3400" dirty="0" err="1" smtClean="0"/>
              <a:t>“третьої</a:t>
            </a:r>
            <a:r>
              <a:rPr lang="uk-UA" sz="3400" dirty="0" smtClean="0"/>
              <a:t> </a:t>
            </a:r>
            <a:r>
              <a:rPr lang="uk-UA" sz="3400" dirty="0" err="1" smtClean="0"/>
              <a:t>сфери”</a:t>
            </a:r>
            <a:r>
              <a:rPr lang="uk-UA" sz="3400" dirty="0" smtClean="0"/>
              <a:t> 32.</a:t>
            </a:r>
          </a:p>
          <a:p>
            <a:r>
              <a:rPr lang="uk-UA" sz="3400" dirty="0" smtClean="0"/>
              <a:t>Виробництво електроенергії - 1007 </a:t>
            </a:r>
            <a:r>
              <a:rPr lang="uk-UA" sz="3400" dirty="0" err="1" smtClean="0"/>
              <a:t>млрд</a:t>
            </a:r>
            <a:r>
              <a:rPr lang="uk-UA" sz="3400" dirty="0" smtClean="0"/>
              <a:t> </a:t>
            </a:r>
            <a:r>
              <a:rPr lang="uk-UA" sz="3400" dirty="0" err="1" smtClean="0"/>
              <a:t>кВт·ч</a:t>
            </a:r>
            <a:r>
              <a:rPr lang="uk-UA" sz="3400" dirty="0" smtClean="0"/>
              <a:t> (2005), головним чином на ТЕС. У 2005 в структурі енергобалансу в Китаї домінувало кам'яне вугілля (73%), за ним слідувала гідроенергія (19%), нафта (6%) і атомна енергія (1%). Згідно з офіційними даними, за 2006 р. споживання енергії в Китаї зросло на 20%. Китай і, в меншій мірі, Індія, згідно з більшістю прогнозів будуть задавати темпи зростання споживання енергії у світі в найближчі півстоліття. Китай випереджає всі країни світу за потенційними запасами гідроенергетичних ресурсів. За даними Міжнародного енергетичного агентства (</a:t>
            </a:r>
            <a:r>
              <a:rPr lang="en-US" sz="3400" dirty="0" smtClean="0"/>
              <a:t>IEA), </a:t>
            </a:r>
            <a:r>
              <a:rPr lang="uk-UA" sz="3400" dirty="0" smtClean="0"/>
              <a:t>природний газ у 2007 покриває всього 2% потреб Китаю в енергоносіях. Китай до 2015 р. розраховує подвоїти споживання газу. Спостерігається зростаюча залежність країни від імпорту нафти з нестабільних країн близькосхідний регіону: незважаючи на високі ціни на цю сировину, тільки за перше півріччя 200</a:t>
            </a:r>
            <a:r>
              <a:rPr lang="en-US" sz="3400" dirty="0" smtClean="0"/>
              <a:t>6</a:t>
            </a:r>
            <a:r>
              <a:rPr lang="uk-UA" sz="3400" dirty="0" smtClean="0"/>
              <a:t> обсяги китайського </a:t>
            </a:r>
            <a:r>
              <a:rPr lang="uk-UA" sz="3400" dirty="0" err="1" smtClean="0"/>
              <a:t>нафтоімпорту</a:t>
            </a:r>
            <a:r>
              <a:rPr lang="uk-UA" sz="3400" dirty="0" smtClean="0"/>
              <a:t> зросли на 33%.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7560840" cy="151216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25 </a:t>
            </a:r>
            <a:r>
              <a:rPr lang="ru-RU" sz="4400" b="1" dirty="0" err="1" smtClean="0"/>
              <a:t>Цікавих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фактів</a:t>
            </a:r>
            <a:r>
              <a:rPr lang="ru-RU" sz="4400" b="1" dirty="0" smtClean="0"/>
              <a:t> про Китай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5" name="Рисунок 4" descr="67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844824"/>
            <a:ext cx="5715000" cy="458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3168352" cy="2677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268760"/>
            <a:ext cx="3200059" cy="2562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r>
              <a:rPr lang="ru-RU" sz="2400" dirty="0" smtClean="0"/>
              <a:t>1 . </a:t>
            </a:r>
            <a:r>
              <a:rPr lang="ru-RU" sz="2400" b="1" dirty="0" err="1" smtClean="0"/>
              <a:t>Населення</a:t>
            </a:r>
            <a:r>
              <a:rPr lang="ru-RU" sz="2400" b="1" dirty="0" smtClean="0"/>
              <a:t> Китаю на 2013 </a:t>
            </a:r>
            <a:r>
              <a:rPr lang="ru-RU" sz="2400" b="1" dirty="0" err="1" smtClean="0"/>
              <a:t>рік</a:t>
            </a:r>
            <a:r>
              <a:rPr lang="ru-RU" sz="2400" dirty="0" smtClean="0"/>
              <a:t> становить </a:t>
            </a:r>
            <a:r>
              <a:rPr lang="ru-RU" sz="2400" dirty="0" err="1" smtClean="0"/>
              <a:t>вже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більше</a:t>
            </a:r>
            <a:r>
              <a:rPr lang="ru-RU" sz="2400" dirty="0" smtClean="0"/>
              <a:t> 1 </a:t>
            </a:r>
            <a:r>
              <a:rPr lang="ru-RU" sz="2400" dirty="0" err="1" smtClean="0"/>
              <a:t>мільярда</a:t>
            </a:r>
            <a:r>
              <a:rPr lang="ru-RU" sz="2400" dirty="0" smtClean="0"/>
              <a:t> 350 </a:t>
            </a:r>
            <a:r>
              <a:rPr lang="ru-RU" sz="2400" dirty="0" err="1" smtClean="0"/>
              <a:t>тисяч</a:t>
            </a:r>
            <a:r>
              <a:rPr lang="ru-RU" sz="2400" dirty="0" smtClean="0"/>
              <a:t> </a:t>
            </a:r>
            <a:r>
              <a:rPr lang="ru-RU" sz="2400" dirty="0" err="1" smtClean="0"/>
              <a:t>осіб</a:t>
            </a:r>
            <a:r>
              <a:rPr lang="ru-RU" sz="2400" dirty="0" smtClean="0"/>
              <a:t> . І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найбільша</a:t>
            </a:r>
            <a:r>
              <a:rPr lang="ru-RU" sz="2400" dirty="0" smtClean="0"/>
              <a:t> </a:t>
            </a:r>
            <a:r>
              <a:rPr lang="ru-RU" sz="2400" dirty="0" err="1" smtClean="0"/>
              <a:t>чисельність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 </a:t>
            </a:r>
            <a:r>
              <a:rPr lang="ru-RU" sz="2400" dirty="0" err="1" smtClean="0"/>
              <a:t>світу</a:t>
            </a:r>
            <a:r>
              <a:rPr lang="ru-RU" sz="2400" dirty="0" smtClean="0"/>
              <a:t> 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 . Через </a:t>
            </a:r>
            <a:r>
              <a:rPr lang="ru-RU" sz="2400" dirty="0" err="1" smtClean="0"/>
              <a:t>перенаселення</a:t>
            </a:r>
            <a:r>
              <a:rPr lang="ru-RU" sz="2400" dirty="0" smtClean="0"/>
              <a:t> в 1980 р. уряд КНР </a:t>
            </a:r>
            <a:r>
              <a:rPr lang="ru-RU" sz="2400" dirty="0" err="1" smtClean="0"/>
              <a:t>ухвалив</a:t>
            </a:r>
            <a:r>
              <a:rPr lang="ru-RU" sz="2400" dirty="0" smtClean="0"/>
              <a:t> закон про одну </a:t>
            </a:r>
            <a:r>
              <a:rPr lang="ru-RU" sz="2400" dirty="0" err="1" smtClean="0"/>
              <a:t>дитину</a:t>
            </a:r>
            <a:r>
              <a:rPr lang="ru-RU" sz="2400" dirty="0" smtClean="0"/>
              <a:t> на одну </a:t>
            </a:r>
            <a:r>
              <a:rPr lang="ru-RU" sz="2400" dirty="0" err="1" smtClean="0"/>
              <a:t>сім'ю</a:t>
            </a:r>
            <a:r>
              <a:rPr lang="ru-RU" sz="2400" dirty="0" smtClean="0"/>
              <a:t> 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призвело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старіння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Тепер</a:t>
            </a:r>
            <a:r>
              <a:rPr lang="ru-RU" sz="2400" dirty="0" smtClean="0"/>
              <a:t> </a:t>
            </a:r>
            <a:r>
              <a:rPr lang="ru-RU" sz="2400" dirty="0" err="1" smtClean="0"/>
              <a:t>влада</a:t>
            </a:r>
            <a:r>
              <a:rPr lang="ru-RU" sz="2400" dirty="0" smtClean="0"/>
              <a:t> </a:t>
            </a:r>
            <a:r>
              <a:rPr lang="ru-RU" sz="2400" dirty="0" err="1" smtClean="0"/>
              <a:t>думає</a:t>
            </a:r>
            <a:r>
              <a:rPr lang="ru-RU" sz="2400" dirty="0" smtClean="0"/>
              <a:t> </a:t>
            </a:r>
            <a:r>
              <a:rPr lang="ru-RU" sz="2400" dirty="0" err="1" smtClean="0"/>
              <a:t>скасувати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цей</a:t>
            </a:r>
            <a:r>
              <a:rPr lang="ru-RU" sz="2400" dirty="0" smtClean="0"/>
              <a:t> закон </a:t>
            </a:r>
            <a:r>
              <a:rPr lang="ru-RU" sz="2400" dirty="0" err="1" smtClean="0"/>
              <a:t>і</a:t>
            </a:r>
            <a:r>
              <a:rPr lang="ru-RU" sz="2400" dirty="0" smtClean="0"/>
              <a:t> в той же час </a:t>
            </a:r>
            <a:r>
              <a:rPr lang="ru-RU" sz="2400" dirty="0" err="1" smtClean="0"/>
              <a:t>заборонити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визначати</a:t>
            </a:r>
            <a:r>
              <a:rPr lang="ru-RU" sz="2400" dirty="0" smtClean="0"/>
              <a:t> стать </a:t>
            </a:r>
            <a:r>
              <a:rPr lang="ru-RU" sz="2400" dirty="0" err="1" smtClean="0"/>
              <a:t>майбутньої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дитини</a:t>
            </a:r>
            <a:r>
              <a:rPr lang="ru-RU" sz="2400" dirty="0" smtClean="0"/>
              <a:t>. Вся справа в тому 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 </a:t>
            </a:r>
            <a:r>
              <a:rPr lang="ru-RU" sz="2400" dirty="0" err="1" smtClean="0"/>
              <a:t>сім'ї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почесніше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хлопчика , а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на </a:t>
            </a:r>
            <a:r>
              <a:rPr lang="ru-RU" sz="2400" dirty="0" err="1" smtClean="0"/>
              <a:t>узі</a:t>
            </a:r>
            <a:r>
              <a:rPr lang="ru-RU" sz="2400" dirty="0" smtClean="0"/>
              <a:t> </a:t>
            </a:r>
            <a:r>
              <a:rPr lang="ru-RU" sz="2400" dirty="0" err="1" smtClean="0"/>
              <a:t>з'ясується</a:t>
            </a:r>
            <a:r>
              <a:rPr lang="ru-RU" sz="2400" dirty="0" smtClean="0"/>
              <a:t> 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дитина</a:t>
            </a:r>
            <a:r>
              <a:rPr lang="ru-RU" sz="2400" dirty="0" smtClean="0"/>
              <a:t> - </a:t>
            </a:r>
            <a:r>
              <a:rPr lang="ru-RU" sz="2400" dirty="0" err="1" smtClean="0"/>
              <a:t>дівчинка</a:t>
            </a:r>
            <a:r>
              <a:rPr lang="ru-RU" sz="2400" dirty="0" smtClean="0"/>
              <a:t> , то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йде</a:t>
            </a:r>
            <a:r>
              <a:rPr lang="ru-RU" sz="2400" dirty="0" smtClean="0"/>
              <a:t> на аборт.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3 .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в </a:t>
            </a:r>
            <a:r>
              <a:rPr lang="ru-RU" sz="2400" dirty="0" err="1" smtClean="0"/>
              <a:t>Китаї</a:t>
            </a:r>
            <a:r>
              <a:rPr lang="ru-RU" sz="2400" dirty="0" smtClean="0"/>
              <a:t> </a:t>
            </a:r>
            <a:r>
              <a:rPr lang="ru-RU" sz="2400" dirty="0" err="1" smtClean="0"/>
              <a:t>вперше</a:t>
            </a:r>
            <a:r>
              <a:rPr lang="ru-RU" sz="2400" dirty="0" smtClean="0"/>
              <a:t> </a:t>
            </a:r>
            <a:r>
              <a:rPr lang="ru-RU" sz="2400" dirty="0" err="1" smtClean="0"/>
              <a:t>з'явилися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папір</a:t>
            </a:r>
            <a:r>
              <a:rPr lang="ru-RU" sz="2400" dirty="0" smtClean="0"/>
              <a:t> , компас , </a:t>
            </a:r>
            <a:r>
              <a:rPr lang="ru-RU" sz="2400" dirty="0" err="1" smtClean="0"/>
              <a:t>шовк</a:t>
            </a:r>
            <a:r>
              <a:rPr lang="ru-RU" sz="2400" dirty="0" smtClean="0"/>
              <a:t> , </a:t>
            </a:r>
            <a:r>
              <a:rPr lang="ru-RU" sz="2400" dirty="0" err="1" smtClean="0"/>
              <a:t>друк</a:t>
            </a:r>
            <a:r>
              <a:rPr lang="ru-RU" sz="2400" dirty="0" smtClean="0"/>
              <a:t> , фарфор , </a:t>
            </a:r>
            <a:r>
              <a:rPr lang="ru-RU" sz="2400" dirty="0" err="1" smtClean="0"/>
              <a:t>парашут</a:t>
            </a:r>
            <a:r>
              <a:rPr lang="ru-RU" sz="2400" dirty="0" smtClean="0"/>
              <a:t> , </a:t>
            </a:r>
            <a:r>
              <a:rPr lang="ru-RU" sz="2400" dirty="0" err="1" smtClean="0"/>
              <a:t>механічний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годинник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далеко не все.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170" name="Picture 2" descr="C:\Users\Home\AppData\Local\Microsoft\Windows\Temporary Internet Files\Content.IE5\IAHZ4JHQ\MC90042290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77214" y="3861048"/>
            <a:ext cx="2880527" cy="2846177"/>
          </a:xfrm>
          <a:prstGeom prst="rect">
            <a:avLst/>
          </a:prstGeom>
          <a:noFill/>
        </p:spPr>
      </p:pic>
      <p:pic>
        <p:nvPicPr>
          <p:cNvPr id="7171" name="Picture 3" descr="C:\Users\Home\AppData\Local\Microsoft\Windows\Temporary Internet Files\Content.IE5\RKUF8LPJ\MC90029366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70658"/>
            <a:ext cx="2230673" cy="2083870"/>
          </a:xfrm>
          <a:prstGeom prst="rect">
            <a:avLst/>
          </a:prstGeom>
          <a:noFill/>
        </p:spPr>
      </p:pic>
      <p:pic>
        <p:nvPicPr>
          <p:cNvPr id="7173" name="Picture 5" descr="C:\Users\Home\AppData\Local\Microsoft\Windows\Temporary Internet Files\Content.IE5\RKUF8LPJ\MP90030298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4700640"/>
            <a:ext cx="3024336" cy="2157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4 . Територія Китаю розташовується в 5 часових поясах , але всі живуть по одному часу , через так звану економічну необхідність .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5 . Більшість американських і європейських підприємств перенесені в Китай через велику швидкість випуску продукції, і менших витрат на виробництво . Тепер напис «зроблено в Китаї» зустрічається повсюдно.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6 . Лі і </a:t>
            </a:r>
            <a:r>
              <a:rPr lang="uk-UA" sz="2400" dirty="0" err="1" smtClean="0"/>
              <a:t>Ванг</a:t>
            </a:r>
            <a:r>
              <a:rPr lang="uk-UA" sz="2400" dirty="0" smtClean="0"/>
              <a:t> - найпоширеніші прізвища в Китаї , а всього їх трохи більше 3000. Але варто зауважити , що близько 80 % населення вклалися , лише в сотню прізвищ.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7 . У Китаї не прийнято давати чайові , можуть образитися.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iStock_000015341040Small-pic510-510x340-16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132856"/>
            <a:ext cx="3004939" cy="200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ЭКСПОРТ КИТАЯ НЕОЖИДАННО ВЫР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2276872"/>
            <a:ext cx="2592288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Home\AppData\Local\Microsoft\Windows\Temporary Internet Files\Content.IE5\G5TXFN8X\MC900440394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5410944"/>
            <a:ext cx="1447056" cy="14470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88640"/>
            <a:ext cx="5868144" cy="6669360"/>
          </a:xfrm>
        </p:spPr>
        <p:txBody>
          <a:bodyPr>
            <a:normAutofit fontScale="25000" lnSpcReduction="20000"/>
          </a:bodyPr>
          <a:lstStyle/>
          <a:p>
            <a:r>
              <a:rPr lang="uk-UA" sz="11200" b="1" i="1" dirty="0" smtClean="0"/>
              <a:t>Китай</a:t>
            </a:r>
            <a:r>
              <a:rPr lang="uk-UA" sz="11200" dirty="0" smtClean="0"/>
              <a:t> (</a:t>
            </a:r>
            <a:r>
              <a:rPr lang="ja-JP" altLang="en-US" sz="11200" dirty="0" smtClean="0"/>
              <a:t> </a:t>
            </a:r>
            <a:r>
              <a:rPr lang="uk-UA" sz="11200" i="1" dirty="0" smtClean="0"/>
              <a:t>«центральна країна»</a:t>
            </a:r>
            <a:r>
              <a:rPr lang="uk-UA" sz="11200" dirty="0" smtClean="0"/>
              <a:t>) — культурний регіон і стародавня цивілізація Східної Азії. Китай належить до найбільш прадавніх цивілізацій, яка увібрала у себе велику кількість держав та культур впродовж 6 тисяч років. Громадянська війна у Китаї по закінченню Другої світової війни спричинила поділ цього регіону на дві держави, котрі продовжують вживати у своїй назві слово «Китай». Це — Китайська Народна республіка (КНР), яка володіє материковим Китаєм, та Республіка Китай, яка контролює острів Тайвань та прилеглі до нього острови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905672"/>
            <a:ext cx="2952328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завантажен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2698"/>
            <a:ext cx="2764850" cy="3608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8 . </a:t>
            </a:r>
            <a:r>
              <a:rPr lang="ru-RU" sz="2400" dirty="0" err="1" smtClean="0"/>
              <a:t>Їжа</a:t>
            </a:r>
            <a:r>
              <a:rPr lang="ru-RU" sz="2400" b="1" dirty="0" smtClean="0"/>
              <a:t> в </a:t>
            </a:r>
            <a:r>
              <a:rPr lang="ru-RU" sz="2400" dirty="0" err="1" smtClean="0"/>
              <a:t>Кита</a:t>
            </a:r>
            <a:r>
              <a:rPr lang="ru-RU" sz="2400" b="1" dirty="0" err="1" smtClean="0"/>
              <a:t>ї</a:t>
            </a:r>
            <a:r>
              <a:rPr lang="ru-RU" sz="2400" dirty="0" smtClean="0"/>
              <a:t> на любителя.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того,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готують</a:t>
            </a:r>
            <a:r>
              <a:rPr lang="ru-RU" sz="2400" dirty="0" smtClean="0"/>
              <a:t> все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бачать</a:t>
            </a:r>
            <a:r>
              <a:rPr lang="ru-RU" sz="2400" dirty="0" smtClean="0"/>
              <a:t> , так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їсти</a:t>
            </a:r>
            <a:r>
              <a:rPr lang="ru-RU" sz="2400" dirty="0" smtClean="0"/>
              <a:t> буде складно 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паличками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вмієте</a:t>
            </a:r>
            <a:r>
              <a:rPr lang="ru-RU" sz="2400" dirty="0" smtClean="0"/>
              <a:t> </a:t>
            </a:r>
            <a:r>
              <a:rPr lang="ru-RU" sz="2400" dirty="0" err="1" smtClean="0"/>
              <a:t>орудувати</a:t>
            </a:r>
            <a:r>
              <a:rPr lang="ru-RU" sz="2400" dirty="0" smtClean="0"/>
              <a:t> 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9 . У </a:t>
            </a:r>
            <a:r>
              <a:rPr lang="ru-RU" sz="2400" dirty="0" err="1" smtClean="0"/>
              <a:t>Китаї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проблеми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житлом</a:t>
            </a:r>
            <a:r>
              <a:rPr lang="ru-RU" sz="2400" dirty="0" smtClean="0"/>
              <a:t>. </a:t>
            </a:r>
            <a:r>
              <a:rPr lang="ru-RU" sz="2400" dirty="0" err="1" smtClean="0"/>
              <a:t>Дозволити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купити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повноцінну</a:t>
            </a:r>
            <a:r>
              <a:rPr lang="ru-RU" sz="2400" dirty="0" smtClean="0"/>
              <a:t> квартиру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не </a:t>
            </a:r>
            <a:r>
              <a:rPr lang="ru-RU" sz="2400" dirty="0" err="1" smtClean="0"/>
              <a:t>кожен</a:t>
            </a:r>
            <a:r>
              <a:rPr lang="ru-RU" sz="2400" dirty="0" smtClean="0"/>
              <a:t> , тому </a:t>
            </a:r>
            <a:r>
              <a:rPr lang="ru-RU" sz="2400" dirty="0" err="1" smtClean="0"/>
              <a:t>велике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поширення</a:t>
            </a:r>
            <a:r>
              <a:rPr lang="ru-RU" sz="2400" dirty="0" smtClean="0"/>
              <a:t> одержали </a:t>
            </a:r>
            <a:r>
              <a:rPr lang="ru-RU" sz="2400" dirty="0" err="1" smtClean="0"/>
              <a:t>кімнати</a:t>
            </a:r>
            <a:r>
              <a:rPr lang="ru-RU" sz="2400" dirty="0" smtClean="0"/>
              <a:t> - </a:t>
            </a:r>
            <a:r>
              <a:rPr lang="ru-RU" sz="2400" dirty="0" err="1" smtClean="0"/>
              <a:t>капсули</a:t>
            </a:r>
            <a:r>
              <a:rPr lang="ru-RU" sz="2400" dirty="0" smtClean="0"/>
              <a:t>.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кімната</a:t>
            </a:r>
            <a:r>
              <a:rPr lang="ru-RU" sz="2400" dirty="0" smtClean="0"/>
              <a:t> метр на два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ліжком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все!</a:t>
            </a:r>
            <a:br>
              <a:rPr lang="ru-RU" sz="2400" dirty="0" smtClean="0"/>
            </a:br>
            <a:r>
              <a:rPr lang="ru-RU" sz="2400" dirty="0" smtClean="0"/>
              <a:t>10 . Велика </a:t>
            </a:r>
            <a:r>
              <a:rPr lang="ru-RU" sz="2400" dirty="0" err="1" smtClean="0"/>
              <a:t>Китайська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стіна</a:t>
            </a:r>
            <a:r>
              <a:rPr lang="ru-RU" sz="2400" dirty="0" smtClean="0"/>
              <a:t> </a:t>
            </a:r>
            <a:r>
              <a:rPr lang="ru-RU" sz="2400" dirty="0" err="1" smtClean="0"/>
              <a:t>найбільший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пам'ятник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архітектури</a:t>
            </a:r>
            <a:r>
              <a:rPr lang="ru-RU" sz="2400" dirty="0" smtClean="0"/>
              <a:t> ,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довжину</a:t>
            </a:r>
            <a:r>
              <a:rPr lang="ru-RU" sz="2400" dirty="0" smtClean="0"/>
              <a:t> в 8 851 км.. </a:t>
            </a:r>
            <a:r>
              <a:rPr lang="ru-RU" sz="2400" dirty="0" err="1" smtClean="0"/>
              <a:t>Спочатку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створювали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захисту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войовничих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кочових</a:t>
            </a:r>
            <a:r>
              <a:rPr lang="ru-RU" sz="2400" dirty="0" smtClean="0"/>
              <a:t> племен.</a:t>
            </a:r>
            <a:endParaRPr lang="ru-RU" dirty="0"/>
          </a:p>
        </p:txBody>
      </p:sp>
      <p:pic>
        <p:nvPicPr>
          <p:cNvPr id="9218" name="Picture 2" descr="C:\Users\Home\AppData\Local\Microsoft\Windows\Temporary Internet Files\Content.IE5\IAHZ4JHQ\MC90040448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0235" y="1196752"/>
            <a:ext cx="2223765" cy="1390650"/>
          </a:xfrm>
          <a:prstGeom prst="rect">
            <a:avLst/>
          </a:prstGeom>
          <a:noFill/>
        </p:spPr>
      </p:pic>
      <p:pic>
        <p:nvPicPr>
          <p:cNvPr id="9220" name="Picture 4" descr="C:\Users\Home\AppData\Local\Microsoft\Windows\Temporary Internet Files\Content.IE5\HRU6MLSZ\MC90041567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80728"/>
            <a:ext cx="1872208" cy="1289247"/>
          </a:xfrm>
          <a:prstGeom prst="rect">
            <a:avLst/>
          </a:prstGeom>
          <a:noFill/>
        </p:spPr>
      </p:pic>
      <p:pic>
        <p:nvPicPr>
          <p:cNvPr id="9221" name="Picture 5" descr="C:\Users\Home\AppData\Local\Microsoft\Windows\Temporary Internet Files\Content.IE5\G5TXFN8X\MC90040449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831656"/>
            <a:ext cx="1944217" cy="1597765"/>
          </a:xfrm>
          <a:prstGeom prst="rect">
            <a:avLst/>
          </a:prstGeom>
          <a:noFill/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4630149"/>
            <a:ext cx="3347865" cy="222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9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869160"/>
            <a:ext cx="2665456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208101137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4922400"/>
            <a:ext cx="2664296" cy="193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11 . До смертної кари в Китаї засуджують частіше , ніж у будь-якій країні . При тому , що стратити можуть і не громадянина КНР.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12 . Природний газ , як паливо , вперше почали використовувати саме китайці.</a:t>
            </a:r>
          </a:p>
          <a:p>
            <a:endParaRPr lang="ru-RU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13. </a:t>
            </a:r>
            <a:r>
              <a:rPr lang="uk-UA" sz="2400" b="1" dirty="0" smtClean="0"/>
              <a:t>Жахливий факт</a:t>
            </a:r>
            <a:r>
              <a:rPr lang="uk-UA" sz="2400" dirty="0" smtClean="0"/>
              <a:t>: підприємливість китайців не знає кордонів , вони навіть з кішок шиють шуби. Можливо , в списку фобій за цього факту , існує страх Китайців - </a:t>
            </a:r>
            <a:r>
              <a:rPr lang="uk-UA" sz="2400" dirty="0" err="1" smtClean="0"/>
              <a:t>сінофобія</a:t>
            </a:r>
            <a:r>
              <a:rPr lang="uk-UA" sz="2400" dirty="0" smtClean="0"/>
              <a:t> .</a:t>
            </a:r>
          </a:p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14. Цікаво, що колір жалоби в Китаї білий.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42" name="Picture 2" descr="C:\Users\Home\AppData\Local\Microsoft\Windows\Temporary Internet Files\Content.IE5\RKUF8LPJ\MC90029773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1512168" cy="1670198"/>
          </a:xfrm>
          <a:prstGeom prst="rect">
            <a:avLst/>
          </a:prstGeom>
          <a:noFill/>
        </p:spPr>
      </p:pic>
      <p:pic>
        <p:nvPicPr>
          <p:cNvPr id="10244" name="Picture 4" descr="C:\Users\Home\AppData\Local\Microsoft\Windows\Temporary Internet Files\Content.IE5\HRU6MLSZ\MC90044173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412776"/>
            <a:ext cx="1872208" cy="1872208"/>
          </a:xfrm>
          <a:prstGeom prst="rect">
            <a:avLst/>
          </a:prstGeom>
          <a:noFill/>
        </p:spPr>
      </p:pic>
      <p:pic>
        <p:nvPicPr>
          <p:cNvPr id="10246" name="Picture 6" descr="C:\Users\Home\AppData\Local\Microsoft\Windows\Temporary Internet Files\Content.IE5\RKUF8LPJ\MP90043069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1" y="4185497"/>
            <a:ext cx="3131840" cy="267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7" name="Picture 7" descr="C:\Users\Home\AppData\Local\Microsoft\Windows\Temporary Internet Files\Content.IE5\IAHZ4JHQ\MC900437065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5301208"/>
            <a:ext cx="1340768" cy="1340768"/>
          </a:xfrm>
          <a:prstGeom prst="rect">
            <a:avLst/>
          </a:prstGeom>
          <a:noFill/>
        </p:spPr>
      </p:pic>
      <p:pic>
        <p:nvPicPr>
          <p:cNvPr id="10249" name="Picture 9" descr="C:\Users\Home\AppData\Local\Microsoft\Windows\Temporary Internet Files\Content.IE5\RKUF8LPJ\MP90042771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013176"/>
            <a:ext cx="1844824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 descr="C:\Users\Home\AppData\Local\Microsoft\Windows\Temporary Internet Files\Content.IE5\G5TXFN8X\MP90042263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4995714"/>
            <a:ext cx="1656184" cy="1723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8964488" cy="6669360"/>
          </a:xfrm>
        </p:spPr>
        <p:txBody>
          <a:bodyPr>
            <a:normAutofit/>
          </a:bodyPr>
          <a:lstStyle/>
          <a:p>
            <a:r>
              <a:rPr lang="uk-UA" sz="2400" dirty="0" smtClean="0"/>
              <a:t>15 . Офіційною мовою є Китайська мандаринська , але в Китаї багато народностей зі своїми мовами і діалектами , яких більше 200.</a:t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16 . Все найцікавіше і потрібне з'являється випадково , так сталося і з морозивом. Хтось, приблизно 5000 років тому , залишив рисову кашу на снігу , так і з'явилося морозиво.</a:t>
            </a:r>
          </a:p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/>
          </a:p>
        </p:txBody>
      </p:sp>
      <p:pic>
        <p:nvPicPr>
          <p:cNvPr id="1026" name="Picture 2" descr="C:\Users\Home\AppData\Local\Microsoft\Windows\Temporary Internet Files\Content.IE5\RKUF8LPJ\MC90041251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708920"/>
            <a:ext cx="1196950" cy="1979856"/>
          </a:xfrm>
          <a:prstGeom prst="rect">
            <a:avLst/>
          </a:prstGeom>
          <a:noFill/>
        </p:spPr>
      </p:pic>
      <p:pic>
        <p:nvPicPr>
          <p:cNvPr id="1028" name="Picture 4" descr="C:\Users\Home\AppData\Local\Microsoft\Windows\Temporary Internet Files\Content.IE5\HRU6MLSZ\MC9003330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25144"/>
            <a:ext cx="1126541" cy="1874520"/>
          </a:xfrm>
          <a:prstGeom prst="rect">
            <a:avLst/>
          </a:prstGeom>
          <a:noFill/>
        </p:spPr>
      </p:pic>
      <p:pic>
        <p:nvPicPr>
          <p:cNvPr id="1029" name="Picture 5" descr="C:\Users\Home\AppData\Local\Microsoft\Windows\Temporary Internet Files\Content.IE5\G5TXFN8X\MC90041247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356992"/>
            <a:ext cx="1363801" cy="2236192"/>
          </a:xfrm>
          <a:prstGeom prst="rect">
            <a:avLst/>
          </a:prstGeom>
          <a:noFill/>
        </p:spPr>
      </p:pic>
      <p:pic>
        <p:nvPicPr>
          <p:cNvPr id="1030" name="Picture 6" descr="C:\Users\Home\AppData\Local\Microsoft\Windows\Temporary Internet Files\Content.IE5\RKUF8LPJ\MC90029074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149080"/>
            <a:ext cx="1224136" cy="1931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Home\AppData\Local\Microsoft\Windows\Temporary Internet Files\Content.IE5\IAHZ4JHQ\MP90040648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08920"/>
            <a:ext cx="1974030" cy="249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kungfu_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1997" y="3501008"/>
            <a:ext cx="5642003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4355976" cy="5328592"/>
          </a:xfrm>
        </p:spPr>
        <p:txBody>
          <a:bodyPr>
            <a:normAutofit/>
          </a:bodyPr>
          <a:lstStyle/>
          <a:p>
            <a:r>
              <a:rPr lang="uk-UA" dirty="0" smtClean="0"/>
              <a:t>17. У Китаї найбільше різновидів бойових мистецтв у світі , найвідоміші </a:t>
            </a:r>
            <a:r>
              <a:rPr lang="uk-UA" dirty="0" err="1" smtClean="0"/>
              <a:t>ушу</a:t>
            </a:r>
            <a:r>
              <a:rPr lang="en-US" dirty="0" smtClean="0"/>
              <a:t>,</a:t>
            </a:r>
            <a:r>
              <a:rPr lang="uk-UA" dirty="0" smtClean="0"/>
              <a:t> </a:t>
            </a:r>
            <a:r>
              <a:rPr lang="uk-UA" dirty="0" err="1" smtClean="0"/>
              <a:t>саньда</a:t>
            </a:r>
            <a:r>
              <a:rPr lang="uk-UA" dirty="0" smtClean="0"/>
              <a:t> і </a:t>
            </a:r>
            <a:r>
              <a:rPr lang="uk-UA" dirty="0" err="1" smtClean="0"/>
              <a:t>кун-</a:t>
            </a:r>
            <a:r>
              <a:rPr lang="uk-UA" dirty="0" smtClean="0"/>
              <a:t> </a:t>
            </a:r>
            <a:r>
              <a:rPr lang="uk-UA" dirty="0" err="1" smtClean="0"/>
              <a:t>фу</a:t>
            </a:r>
            <a:r>
              <a:rPr lang="uk-UA" dirty="0" smtClean="0"/>
              <a:t> 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2509" y="0"/>
            <a:ext cx="4861491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ungfupanda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16" y="2852936"/>
            <a:ext cx="3611531" cy="4005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964488" cy="6669360"/>
          </a:xfrm>
        </p:spPr>
        <p:txBody>
          <a:bodyPr>
            <a:normAutofit/>
          </a:bodyPr>
          <a:lstStyle/>
          <a:p>
            <a:r>
              <a:rPr lang="uk-UA" dirty="0" smtClean="0"/>
              <a:t>18 . Китайці постійно порушують правила дорожнього руху , тому у них і найвища смертність на дорогах.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19. Каліграфія в Китаї займає провідне місце з усіх видів мистецтв , що не дивно , адже всього налічується більше 87000 ієрогліфів.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" name="Рисунок 3" descr="c9d214c594e40670c38cf26d79e62cb185504a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7" y="4077072"/>
            <a:ext cx="3432043" cy="2574032"/>
          </a:xfrm>
          <a:prstGeom prst="rect">
            <a:avLst/>
          </a:prstGeom>
        </p:spPr>
      </p:pic>
      <p:pic>
        <p:nvPicPr>
          <p:cNvPr id="5" name="Рисунок 4" descr="ieroglif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2723" y="4044702"/>
            <a:ext cx="4501277" cy="2813298"/>
          </a:xfrm>
          <a:prstGeom prst="rect">
            <a:avLst/>
          </a:prstGeom>
        </p:spPr>
      </p:pic>
      <p:pic>
        <p:nvPicPr>
          <p:cNvPr id="2050" name="Picture 2" descr="C:\Users\Home\AppData\Local\Microsoft\Windows\Temporary Internet Files\Content.IE5\HRU6MLSZ\MC90040452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260648"/>
            <a:ext cx="1276350" cy="1854200"/>
          </a:xfrm>
          <a:prstGeom prst="rect">
            <a:avLst/>
          </a:prstGeom>
          <a:noFill/>
        </p:spPr>
      </p:pic>
      <p:pic>
        <p:nvPicPr>
          <p:cNvPr id="2051" name="Picture 3" descr="C:\Users\Home\AppData\Local\Microsoft\Windows\Temporary Internet Files\Content.IE5\G5TXFN8X\MC900404523[2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268760"/>
            <a:ext cx="865188" cy="898526"/>
          </a:xfrm>
          <a:prstGeom prst="rect">
            <a:avLst/>
          </a:prstGeom>
          <a:noFill/>
        </p:spPr>
      </p:pic>
      <p:pic>
        <p:nvPicPr>
          <p:cNvPr id="2052" name="Picture 4" descr="C:\Users\Home\AppData\Local\Microsoft\Windows\Temporary Internet Files\Content.IE5\RKUF8LPJ\MC900404525[2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6376" y="2924944"/>
            <a:ext cx="1022222" cy="930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4248472" cy="6669360"/>
          </a:xfrm>
        </p:spPr>
        <p:txBody>
          <a:bodyPr>
            <a:normAutofit/>
          </a:bodyPr>
          <a:lstStyle/>
          <a:p>
            <a:r>
              <a:rPr lang="ru-RU" dirty="0" smtClean="0"/>
              <a:t>20 . </a:t>
            </a:r>
            <a:r>
              <a:rPr lang="ru-RU" dirty="0" err="1" smtClean="0"/>
              <a:t>Вирощувати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заварювати</a:t>
            </a:r>
            <a:r>
              <a:rPr lang="ru-RU" dirty="0" smtClean="0"/>
              <a:t> чай , </a:t>
            </a:r>
            <a:r>
              <a:rPr lang="ru-RU" dirty="0" err="1" smtClean="0"/>
              <a:t>перші</a:t>
            </a:r>
            <a:r>
              <a:rPr lang="ru-RU" dirty="0" smtClean="0"/>
              <a:t> придумали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китайці</a:t>
            </a:r>
            <a:r>
              <a:rPr lang="ru-RU" dirty="0" smtClean="0"/>
              <a:t>. Чай </a:t>
            </a:r>
            <a:r>
              <a:rPr lang="ru-RU" dirty="0" err="1" smtClean="0"/>
              <a:t>з'явився</a:t>
            </a:r>
            <a:r>
              <a:rPr lang="ru-RU" dirty="0" smtClean="0"/>
              <a:t> в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3 </a:t>
            </a:r>
            <a:r>
              <a:rPr lang="ru-RU" dirty="0" err="1" smtClean="0"/>
              <a:t>столітті</a:t>
            </a:r>
            <a:r>
              <a:rPr lang="ru-RU" dirty="0" smtClean="0"/>
              <a:t> до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через </a:t>
            </a:r>
            <a:r>
              <a:rPr lang="ru-RU" dirty="0" err="1" smtClean="0"/>
              <a:t>деякий</a:t>
            </a:r>
            <a:r>
              <a:rPr lang="ru-RU" dirty="0" smtClean="0"/>
              <a:t> час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напій</a:t>
            </a:r>
            <a:r>
              <a:rPr lang="ru-RU" dirty="0" smtClean="0"/>
              <a:t> </a:t>
            </a:r>
            <a:r>
              <a:rPr lang="ru-RU" dirty="0" err="1" smtClean="0"/>
              <a:t>набув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по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Home\AppData\Local\Microsoft\Windows\Temporary Internet Files\Content.IE5\HRU6MLSZ\MP90042239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9768" y="0"/>
            <a:ext cx="4574232" cy="6858000"/>
          </a:xfrm>
          <a:prstGeom prst="rect">
            <a:avLst/>
          </a:prstGeom>
          <a:noFill/>
        </p:spPr>
      </p:pic>
      <p:pic>
        <p:nvPicPr>
          <p:cNvPr id="5" name="Рисунок 4" descr="images (1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437112"/>
            <a:ext cx="4600661" cy="2420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Home\AppData\Local\Microsoft\Windows\Temporary Internet Files\Content.IE5\HRU6MLSZ\MC9004300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1368151" cy="114552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21 . На сьогоднішній день Китай є потужною спортивною державою , кожен рік уряд на спорт витрачає більше 500 мільйонів доларів , а переможцям на олімпіаді дарує кілограм чистого золота і значну суму грошей 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22. На даний момент в китайській армії служить більше 2,2 мільйонів чоловік і це найбільша армія в світі. А при великомасштабних військових діях можуть поставити під зброю близько 400 мільйонів чоловік.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23 . Китай з кожним роком втрачає більше 1000 км ² корисної території через розширення пустель , ними і так зайнята майже 1/3 країни. Тому з 1970 р. працює проект «Зелена китайська стіна » , зміст полягає в тому , щоб вибудувати на шляху пустелі масові загородження з дерев і чагарників.</a:t>
            </a:r>
            <a:endParaRPr lang="ru-RU" dirty="0"/>
          </a:p>
        </p:txBody>
      </p:sp>
      <p:pic>
        <p:nvPicPr>
          <p:cNvPr id="4098" name="Picture 2" descr="C:\Program Files (x86)\Microsoft Office\MEDIA\CAGCAT10\j0301480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3" y="1511855"/>
            <a:ext cx="1763688" cy="1114294"/>
          </a:xfrm>
          <a:prstGeom prst="rect">
            <a:avLst/>
          </a:prstGeom>
          <a:noFill/>
        </p:spPr>
      </p:pic>
      <p:pic>
        <p:nvPicPr>
          <p:cNvPr id="4101" name="Picture 5" descr="C:\Users\Home\AppData\Local\Microsoft\Windows\Temporary Internet Files\Content.IE5\IAHZ4JHQ\MC90043009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772816"/>
            <a:ext cx="1966740" cy="1001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861048"/>
            <a:ext cx="3172435" cy="2376264"/>
          </a:xfrm>
          <a:prstGeom prst="rect">
            <a:avLst/>
          </a:prstGeom>
        </p:spPr>
      </p:pic>
      <p:pic>
        <p:nvPicPr>
          <p:cNvPr id="5122" name="Picture 2" descr="C:\Users\Home\AppData\Local\Microsoft\Windows\Temporary Internet Files\Content.IE5\IAHZ4JHQ\MC90042413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32656"/>
            <a:ext cx="1739900" cy="189865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7416824" cy="6597352"/>
          </a:xfrm>
        </p:spPr>
        <p:txBody>
          <a:bodyPr>
            <a:normAutofit/>
          </a:bodyPr>
          <a:lstStyle/>
          <a:p>
            <a:r>
              <a:rPr lang="uk-UA" dirty="0" smtClean="0"/>
              <a:t>24 . У Китаї крім традиційних для цієї країни релігій , таких як буддизм , даосизм і конфуціанство , непогано вписалися християнство та іслам .</a:t>
            </a:r>
            <a:br>
              <a:rPr lang="uk-UA" dirty="0" smtClean="0"/>
            </a:br>
            <a:r>
              <a:rPr lang="uk-UA" dirty="0" smtClean="0"/>
              <a:t>25 . У Китаї нарахували близько 100 видів тварин , які не зустрічаються більше ніде. Найбільш відомі з них - це Ірбіс і Панда 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123" name="Picture 3" descr="C:\Users\Home\AppData\Local\Microsoft\Windows\Temporary Internet Files\Content.IE5\HRU6MLSZ\MC90043819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869160"/>
            <a:ext cx="1889125" cy="1854200"/>
          </a:xfrm>
          <a:prstGeom prst="rect">
            <a:avLst/>
          </a:prstGeom>
          <a:noFill/>
        </p:spPr>
      </p:pic>
      <p:pic>
        <p:nvPicPr>
          <p:cNvPr id="5125" name="Picture 5" descr="C:\Users\Home\AppData\Local\Microsoft\Windows\Temporary Internet Files\Content.IE5\RKUF8LPJ\MP90042439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3520" y="3982181"/>
            <a:ext cx="4320480" cy="2875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2669406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4248472" cy="66693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завантаженн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4860743" cy="2924944"/>
          </a:xfrm>
          <a:prstGeom prst="rect">
            <a:avLst/>
          </a:prstGeom>
        </p:spPr>
      </p:pic>
      <p:pic>
        <p:nvPicPr>
          <p:cNvPr id="11" name="Рисунок 10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52936"/>
            <a:ext cx="4056106" cy="4005065"/>
          </a:xfrm>
          <a:prstGeom prst="rect">
            <a:avLst/>
          </a:prstGeom>
        </p:spPr>
      </p:pic>
      <p:pic>
        <p:nvPicPr>
          <p:cNvPr id="7" name="Рисунок 6" descr="679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26239" y="2636912"/>
            <a:ext cx="5517761" cy="4221088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88640"/>
            <a:ext cx="4248472" cy="66693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" name="Рисунок 10" descr="4b9f437e38a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020272" cy="525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5" y="4673952"/>
            <a:ext cx="2915816" cy="218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564904"/>
            <a:ext cx="2771801" cy="221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ages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4856147"/>
            <a:ext cx="3721596" cy="2001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завантаження (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653136"/>
            <a:ext cx="3002664" cy="2404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s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188640"/>
            <a:ext cx="2843808" cy="2352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24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 smtClean="0"/>
              <a:t>                 Територія</a:t>
            </a:r>
            <a:br>
              <a:rPr lang="uk-UA" b="1" i="1" dirty="0" smtClean="0"/>
            </a:b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1052736"/>
            <a:ext cx="4499992" cy="5688632"/>
          </a:xfrm>
        </p:spPr>
        <p:txBody>
          <a:bodyPr>
            <a:noAutofit/>
          </a:bodyPr>
          <a:lstStyle/>
          <a:p>
            <a:r>
              <a:rPr lang="uk-UA" sz="2000" dirty="0" smtClean="0"/>
              <a:t>Китай складається з власне етнічного Китаю (18 історичних провінцій Китайської імперії),Внутрішньої Монголії,  </a:t>
            </a:r>
            <a:r>
              <a:rPr lang="uk-UA" sz="2000" dirty="0" err="1" smtClean="0"/>
              <a:t>Сіньцзяну</a:t>
            </a:r>
            <a:r>
              <a:rPr lang="uk-UA" sz="2000" dirty="0" smtClean="0"/>
              <a:t>, Маньчжурії і Тибет — території КНР і Тайваню — території Республіки Китай. Узбережжя континентальної частини Китаю на сході і півдні омивається водами </a:t>
            </a:r>
            <a:r>
              <a:rPr lang="uk-UA" sz="2000" dirty="0" err="1" smtClean="0"/>
              <a:t>Бохайського</a:t>
            </a:r>
            <a:r>
              <a:rPr lang="uk-UA" sz="2000" dirty="0" smtClean="0"/>
              <a:t> , Жовтого, </a:t>
            </a:r>
            <a:r>
              <a:rPr lang="uk-UA" sz="2000" dirty="0" err="1" smtClean="0"/>
              <a:t>Східно-Китайського</a:t>
            </a:r>
            <a:r>
              <a:rPr lang="uk-UA" sz="2000" dirty="0" smtClean="0"/>
              <a:t> і Південно-Китайського морів Тихого океану. У морях, що омивають Китай, розкидано 5 400 тисяч островів. Китай межує з Монголією, Росією,Казахстаном, Киргизстаном, Таджикистаном, Афганістаном, Індією, Непалом, М'янмою,В'єтнамом, Бутаном, Лаосом.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 descr="Scan2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175554"/>
            <a:ext cx="4608512" cy="3637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4624"/>
            <a:ext cx="3174244" cy="3049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88640"/>
            <a:ext cx="4248472" cy="66693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155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0"/>
            <a:ext cx="941203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88640"/>
            <a:ext cx="4248472" cy="66693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26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88640"/>
            <a:ext cx="4248472" cy="66693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0607_china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88640"/>
            <a:ext cx="4248472" cy="666936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Пурпурный-запретный-гор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ome\AppData\Local\Microsoft\Windows\Temporary Internet Files\Content.IE5\IAHZ4JHQ\MP9004008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2936100" cy="2348880"/>
          </a:xfrm>
          <a:prstGeom prst="rect">
            <a:avLst/>
          </a:prstGeom>
          <a:noFill/>
        </p:spPr>
      </p:pic>
      <p:pic>
        <p:nvPicPr>
          <p:cNvPr id="3074" name="Picture 2" descr="C:\Users\Home\AppData\Local\Microsoft\Windows\Temporary Internet Files\Content.IE5\G5TXFN8X\MP90044229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937752"/>
            <a:ext cx="6300192" cy="392024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16632"/>
            <a:ext cx="6725344" cy="714380"/>
          </a:xfrm>
        </p:spPr>
        <p:txBody>
          <a:bodyPr>
            <a:noAutofit/>
          </a:bodyPr>
          <a:lstStyle/>
          <a:p>
            <a:r>
              <a:rPr lang="uk-UA" sz="2000" dirty="0" smtClean="0"/>
              <a:t>Площа сухопутної території Китаю - 9 597 000 кв. км. За цим показником країна поступається лише Росії і Канаді. У </a:t>
            </a:r>
            <a:r>
              <a:rPr lang="uk-UA" sz="2000" dirty="0" err="1" smtClean="0"/>
              <a:t>меридіальному</a:t>
            </a:r>
            <a:r>
              <a:rPr lang="uk-UA" sz="2000" dirty="0" smtClean="0"/>
              <a:t> напрямку територія Китаю простягається на 5,5 тис., у широтному напрямку - на 5,2 тис. км. Довжина сухопутного кордону - 22,8 тис. км. Загальна площа територіальних вод - 4,73 </a:t>
            </a:r>
            <a:r>
              <a:rPr lang="uk-UA" sz="2000" dirty="0" err="1" smtClean="0"/>
              <a:t>млн</a:t>
            </a:r>
            <a:r>
              <a:rPr lang="uk-UA" sz="2000" dirty="0" smtClean="0"/>
              <a:t> кв. км. Загальна довжина берегової лінії складає 32 тис. км, у тому числі довжина континентальної берегової лінії - 18 тис. км, острівної - 14 тис. км.</a:t>
            </a:r>
            <a:endParaRPr lang="ru-RU" sz="2000" dirty="0"/>
          </a:p>
        </p:txBody>
      </p:sp>
      <p:pic>
        <p:nvPicPr>
          <p:cNvPr id="3075" name="Picture 3" descr="C:\Users\Home\AppData\Local\Microsoft\Windows\Temporary Internet Files\Content.IE5\RKUF8LPJ\MP90016428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43808" cy="4509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772400" cy="85725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Географія і клімат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2520280"/>
          </a:xfrm>
        </p:spPr>
        <p:txBody>
          <a:bodyPr>
            <a:noAutofit/>
          </a:bodyPr>
          <a:lstStyle/>
          <a:p>
            <a:r>
              <a:rPr lang="uk-UA" sz="1800" dirty="0" smtClean="0"/>
              <a:t>Китай має багато різноманітних ландшафтів. Гори і плато переважають на заході, а низини — на сході і південному сході. В результаті цього, основні ріки течуть з заходу на схід, включаючи великі річки Хуанхе, Янцзи, Амур, а деякі — на південь (Ріка Перлин, Меконг, Брахмапутра). Більшість рік Китаю впадають у Тихий океан.</a:t>
            </a:r>
          </a:p>
          <a:p>
            <a:r>
              <a:rPr lang="uk-UA" sz="1800" dirty="0" smtClean="0"/>
              <a:t>На сході, вздовж узбережжя Жовтого і Східно-китайського морів знаходяться алювіальні рівнини, які щільно заселені. На півночі, на краю плато Внутрішньої Монголії можна побачити трав'янистий степ. Південь Китаю вкритий пагорбами і невеликими горами. У центрально-східній частині розташовані дельти Хуанхе та Янцзи. Більшість орних земель розташовані вздовж цих річок. Південна провінція </a:t>
            </a:r>
            <a:r>
              <a:rPr lang="uk-UA" sz="1800" dirty="0" err="1" smtClean="0"/>
              <a:t>Юннань</a:t>
            </a:r>
            <a:r>
              <a:rPr lang="uk-UA" sz="1800" dirty="0" smtClean="0"/>
              <a:t> є частиною так званого </a:t>
            </a:r>
            <a:r>
              <a:rPr lang="uk-UA" sz="1800" dirty="0" err="1" smtClean="0"/>
              <a:t>субрегіону</a:t>
            </a:r>
            <a:r>
              <a:rPr lang="uk-UA" sz="1800" dirty="0" smtClean="0"/>
              <a:t> «Великий Меконг», до якого входять М'янма, Лаос, Таїланд, Камбоджа і В'єтнам.</a:t>
            </a:r>
          </a:p>
          <a:p>
            <a:endParaRPr lang="ru-RU" sz="1800" dirty="0"/>
          </a:p>
        </p:txBody>
      </p:sp>
      <p:pic>
        <p:nvPicPr>
          <p:cNvPr id="4" name="Рисунок 3" descr="800px-China_100.78713E_35.63718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4283968" cy="3429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Users\Home\AppData\Local\Microsoft\Windows\Temporary Internet Files\Content.IE5\HRU6MLSZ\MP90040714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4782950" cy="314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116632"/>
            <a:ext cx="6400800" cy="714380"/>
          </a:xfrm>
        </p:spPr>
        <p:txBody>
          <a:bodyPr>
            <a:noAutofit/>
          </a:bodyPr>
          <a:lstStyle/>
          <a:p>
            <a:r>
              <a:rPr lang="uk-UA" sz="2000" dirty="0" smtClean="0"/>
              <a:t>Західна частина Китаю має на півночі велику алювіальну рівнину, а на півдні вапнякове плоскогір'я пересічене пагорбами середньої величини. Там само розташовані Гімалаї, з найвищою горою світу Еверестом. Північний захід вкритий пустелями такими як </a:t>
            </a:r>
            <a:r>
              <a:rPr lang="uk-UA" sz="2000" dirty="0" err="1" smtClean="0"/>
              <a:t>Такла-Макан</a:t>
            </a:r>
            <a:r>
              <a:rPr lang="uk-UA" sz="2000" dirty="0" smtClean="0"/>
              <a:t> і пустеля Гобі, які постійно розростаються. Впродовж тисячоліть гори провінції  </a:t>
            </a:r>
            <a:r>
              <a:rPr lang="uk-UA" sz="2000" dirty="0" err="1" smtClean="0"/>
              <a:t>Юннань</a:t>
            </a:r>
            <a:r>
              <a:rPr lang="uk-UA" sz="2000" dirty="0" smtClean="0"/>
              <a:t> слугують природнім кордом, який відділяє Китай від М'янми, Лаосу та В'єтнаму</a:t>
            </a:r>
          </a:p>
          <a:p>
            <a:r>
              <a:rPr lang="uk-UA" sz="2000" dirty="0" smtClean="0"/>
              <a:t>Клімат Китаю різноманітний. Північна зона, яка включає Пекін, особлива дуже холодними зимами. Центральна зона, яка включає Шанхай, є помірною. Південна зона, яка включає Гуанчжоу, характерна субтропічним кліматом.</a:t>
            </a:r>
          </a:p>
          <a:p>
            <a:r>
              <a:rPr lang="uk-UA" sz="2000" dirty="0" smtClean="0"/>
              <a:t>Через часті посухи та недосконале господарювання, часто трапляються пилові або піщані шторми на весні. Вітер розносить пил у східному напрямку, до Тайваню і Японії. Шторми інколи досягають Західного узбережжя США. Вода, ерозія ґрунтів та забруднення навколишнього середовища Китаю переростають із внутрішніх китайських проблем у міжнародні.</a:t>
            </a:r>
          </a:p>
          <a:p>
            <a:endParaRPr lang="ru-RU" sz="1600" dirty="0"/>
          </a:p>
        </p:txBody>
      </p:sp>
      <p:pic>
        <p:nvPicPr>
          <p:cNvPr id="7" name="Рисунок 6" descr="china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429000"/>
            <a:ext cx="305191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hina_pies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3033191" cy="288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92696"/>
            <a:ext cx="5472608" cy="3384376"/>
          </a:xfrm>
        </p:spPr>
        <p:txBody>
          <a:bodyPr>
            <a:noAutofit/>
          </a:bodyPr>
          <a:lstStyle/>
          <a:p>
            <a:r>
              <a:rPr lang="uk-UA" sz="2400" dirty="0" smtClean="0"/>
              <a:t>Населення Китаю (КНР і Республіки Китай) становить понад 1,3 мільярди чоловік. Це одна п'ята частина усього населення Землі. Хоча у КНР існує більше 100 етносів, комуністичний уряд визнає лише 56. Найбільшою етнічною групою Китаю є </a:t>
            </a:r>
            <a:r>
              <a:rPr lang="uk-UA" sz="2400" i="1" u="sng" dirty="0" err="1" smtClean="0"/>
              <a:t>ханьці</a:t>
            </a:r>
            <a:r>
              <a:rPr lang="uk-UA" sz="2400" dirty="0" smtClean="0"/>
              <a:t> (власне китайці) — 91,9 %.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16632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solidFill>
                  <a:schemeClr val="bg1"/>
                </a:solidFill>
              </a:rPr>
              <a:t>Демографія</a:t>
            </a:r>
            <a:endParaRPr lang="uk-UA" sz="3600" i="1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789040"/>
            <a:ext cx="5373919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451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6518" y="3833664"/>
            <a:ext cx="377748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t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4742" y="836712"/>
            <a:ext cx="374925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692696"/>
            <a:ext cx="4860032" cy="6165304"/>
          </a:xfrm>
        </p:spPr>
        <p:txBody>
          <a:bodyPr>
            <a:noAutofit/>
          </a:bodyPr>
          <a:lstStyle/>
          <a:p>
            <a:r>
              <a:rPr lang="uk-UA" sz="1800" dirty="0" smtClean="0"/>
              <a:t>Завдяки «культурній революції» 59 % населення КНР (767 мільйонів чоловік) називають себе атеїстами. Однак для значної групи материкових китайців релігія відіграє дуже важливу роль, особливо буддизм, даосизм і конфуціанство. На відміну від КНР, більша частина населення Тайванського Китаю вважає релігію необхідною складовою власного життя. 93 % сповідують буддизм, даосизм і конфуціанство, 4.5 % — християнство різних течій, і 2.5 % — іслам, іудаїзм та інші вірування.</a:t>
            </a:r>
          </a:p>
          <a:p>
            <a:r>
              <a:rPr lang="uk-UA" sz="1800" dirty="0" smtClean="0"/>
              <a:t>Головними віруваннями КНР є:</a:t>
            </a:r>
          </a:p>
          <a:p>
            <a:r>
              <a:rPr lang="uk-UA" sz="1800" dirty="0" smtClean="0"/>
              <a:t>Конфуціанство, </a:t>
            </a:r>
            <a:r>
              <a:rPr lang="uk-UA" sz="1800" dirty="0" err="1" smtClean="0"/>
              <a:t>Даосиз</a:t>
            </a:r>
            <a:r>
              <a:rPr lang="uk-UA" sz="1800" dirty="0" smtClean="0"/>
              <a:t>, </a:t>
            </a:r>
          </a:p>
          <a:p>
            <a:r>
              <a:rPr lang="uk-UA" sz="1800" dirty="0" smtClean="0"/>
              <a:t>Вшанування пращурів, Буддизм — 100 </a:t>
            </a:r>
            <a:r>
              <a:rPr lang="uk-UA" sz="1800" dirty="0" err="1" smtClean="0"/>
              <a:t>млн.Іслам—</a:t>
            </a:r>
            <a:r>
              <a:rPr lang="uk-UA" sz="1800" dirty="0" smtClean="0"/>
              <a:t> 20 </a:t>
            </a:r>
            <a:r>
              <a:rPr lang="uk-UA" sz="1800" dirty="0" err="1" smtClean="0"/>
              <a:t>млн.Християнство</a:t>
            </a:r>
            <a:r>
              <a:rPr lang="uk-UA" sz="1800" dirty="0" smtClean="0"/>
              <a:t> — 15 </a:t>
            </a:r>
            <a:r>
              <a:rPr lang="uk-UA" sz="1800" dirty="0" err="1" smtClean="0"/>
              <a:t>млн</a:t>
            </a:r>
            <a:r>
              <a:rPr lang="uk-UA" sz="1800" dirty="0" smtClean="0"/>
              <a:t> протестантів, 5 </a:t>
            </a:r>
            <a:r>
              <a:rPr lang="uk-UA" sz="1800" dirty="0" err="1" smtClean="0"/>
              <a:t>млн</a:t>
            </a:r>
            <a:r>
              <a:rPr lang="uk-UA" sz="1800" dirty="0" smtClean="0"/>
              <a:t> католиків</a:t>
            </a:r>
          </a:p>
          <a:p>
            <a:r>
              <a:rPr lang="uk-UA" sz="1800" dirty="0" smtClean="0"/>
              <a:t>Головними віруваннями Республіки Китай є:</a:t>
            </a:r>
          </a:p>
          <a:p>
            <a:r>
              <a:rPr lang="uk-UA" sz="1800" dirty="0" smtClean="0"/>
              <a:t>Буддизм, Даосизм,Конфуціанство.</a:t>
            </a:r>
          </a:p>
          <a:p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solidFill>
                  <a:schemeClr val="bg1"/>
                </a:solidFill>
              </a:rPr>
              <a:t>Релігія</a:t>
            </a:r>
            <a:endParaRPr lang="uk-UA" sz="48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800px-500lohan_longhuate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332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завантаженн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67751"/>
            <a:ext cx="4139952" cy="3590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  </a:t>
            </a:r>
          </a:p>
          <a:p>
            <a:r>
              <a:rPr lang="ru-RU" sz="2800" dirty="0" smtClean="0"/>
              <a:t>27 </a:t>
            </a:r>
            <a:r>
              <a:rPr lang="ru-RU" sz="2800" dirty="0" err="1" smtClean="0"/>
              <a:t>вересня</a:t>
            </a:r>
            <a:r>
              <a:rPr lang="ru-RU" sz="2800" dirty="0" smtClean="0"/>
              <a:t> 1949 року столицею КНР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  <a:r>
              <a:rPr lang="ru-RU" sz="2800" dirty="0" err="1" smtClean="0"/>
              <a:t>оголошено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місто</a:t>
            </a:r>
            <a:r>
              <a:rPr lang="ru-RU" sz="2800" dirty="0" smtClean="0"/>
              <a:t> </a:t>
            </a:r>
            <a:r>
              <a:rPr lang="ru-RU" sz="2800" dirty="0" err="1" smtClean="0"/>
              <a:t>Бейпін</a:t>
            </a:r>
            <a:r>
              <a:rPr lang="ru-RU" sz="2800" dirty="0" smtClean="0"/>
              <a:t>,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ухвалено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перейменування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Бейпіну</a:t>
            </a:r>
            <a:r>
              <a:rPr lang="ru-RU" sz="2800" dirty="0" smtClean="0"/>
              <a:t> у </a:t>
            </a:r>
            <a:r>
              <a:rPr lang="ru-RU" sz="2800" dirty="0" err="1" smtClean="0"/>
              <a:t>Пекін</a:t>
            </a:r>
            <a:r>
              <a:rPr lang="ru-RU" sz="2800" dirty="0" smtClean="0"/>
              <a:t> (</a:t>
            </a:r>
            <a:r>
              <a:rPr lang="ru-RU" sz="2800" dirty="0" err="1" smtClean="0"/>
              <a:t>Beijing</a:t>
            </a:r>
            <a:r>
              <a:rPr lang="ru-RU" sz="2800" dirty="0" smtClean="0"/>
              <a:t>) - 19,7 млн. </a:t>
            </a:r>
            <a:r>
              <a:rPr lang="ru-RU" sz="2800" dirty="0" err="1" smtClean="0"/>
              <a:t>жителів</a:t>
            </a:r>
            <a:r>
              <a:rPr lang="ru-RU" sz="2800" dirty="0" smtClean="0"/>
              <a:t>. 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" name="Рисунок 7" descr="china_080520120451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44824"/>
            <a:ext cx="4004452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4581128"/>
            <a:ext cx="4065842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pek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412776"/>
            <a:ext cx="5148064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P102617475_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3C83516-1735-4CB4-9721-9968C45B11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TP102617475_template</Template>
  <TotalTime>257</TotalTime>
  <Words>1838</Words>
  <Application>Microsoft Office PowerPoint</Application>
  <PresentationFormat>Экран (4:3)</PresentationFormat>
  <Paragraphs>130</Paragraphs>
  <Slides>33</Slides>
  <Notes>33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TP102617475_template</vt:lpstr>
      <vt:lpstr>Заголовок презентации</vt:lpstr>
      <vt:lpstr>Слайд 2</vt:lpstr>
      <vt:lpstr>                 Територія </vt:lpstr>
      <vt:lpstr>Слайд 4</vt:lpstr>
      <vt:lpstr>Географія і клімат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Home</dc:creator>
  <cp:lastModifiedBy>Home</cp:lastModifiedBy>
  <cp:revision>29</cp:revision>
  <dcterms:created xsi:type="dcterms:W3CDTF">2014-01-18T14:12:10Z</dcterms:created>
  <dcterms:modified xsi:type="dcterms:W3CDTF">2014-01-19T11:26:10Z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TC026174769991</vt:lpwstr>
  </property>
</Properties>
</file>