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5" r:id="rId11"/>
    <p:sldId id="266" r:id="rId12"/>
    <p:sldId id="267" r:id="rId13"/>
    <p:sldId id="268" r:id="rId14"/>
    <p:sldId id="271" r:id="rId15"/>
    <p:sldId id="273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4201F71-52C2-4C1D-BDF3-970526FB98B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74"/>
            <p14:sldId id="265"/>
            <p14:sldId id="266"/>
            <p14:sldId id="267"/>
            <p14:sldId id="268"/>
            <p14:sldId id="271"/>
            <p14:sldId id="273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EE2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86" autoAdjust="0"/>
  </p:normalViewPr>
  <p:slideViewPr>
    <p:cSldViewPr>
      <p:cViewPr>
        <p:scale>
          <a:sx n="110" d="100"/>
          <a:sy n="110" d="100"/>
        </p:scale>
        <p:origin x="-164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FB175-F132-446A-9E2C-547A2019D223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ECC02-6318-4FC7-916A-40380E7EF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9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ECC02-6318-4FC7-916A-40380E7EF68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80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hyperlink" Target="http://uk.wikipedia.org/wiki/%D0%A1%D0%B8%D1%86%D0%B8%D0%BB%D1%96%D1%8F" TargetMode="External"/><Relationship Id="rId5" Type="http://schemas.openxmlformats.org/officeDocument/2006/relationships/image" Target="../media/image16.jpeg"/><Relationship Id="rId10" Type="http://schemas.openxmlformats.org/officeDocument/2006/relationships/hyperlink" Target="http://uk.wikipedia.org/wiki/%D0%A1%D0%B0%D1%80%D0%B4%D0%B8%D0%BD%D1%96%D1%8F" TargetMode="External"/><Relationship Id="rId4" Type="http://schemas.openxmlformats.org/officeDocument/2006/relationships/image" Target="../media/image15.jpeg"/><Relationship Id="rId9" Type="http://schemas.openxmlformats.org/officeDocument/2006/relationships/hyperlink" Target="http://uk.wikipedia.org/wiki/%D0%90%D0%BB%D1%8C%D0%BF%D0%B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1308" y="979821"/>
            <a:ext cx="872269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uk-UA" sz="1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ТАЛІЯ</a:t>
            </a:r>
            <a:endParaRPr lang="ru-RU" sz="1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539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69000">
              <a:schemeClr val="accent1">
                <a:tint val="44500"/>
                <a:satMod val="160000"/>
                <a:lumMod val="33000"/>
                <a:lumOff val="67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31840" y="1484784"/>
            <a:ext cx="5915000" cy="54006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4900" b="1" i="1" dirty="0" err="1"/>
              <a:t>Енергетика</a:t>
            </a:r>
            <a:r>
              <a:rPr lang="ru-RU" sz="4900" i="1" dirty="0"/>
              <a:t>. </a:t>
            </a:r>
            <a:r>
              <a:rPr lang="ru-RU" sz="4900" i="1" dirty="0" err="1"/>
              <a:t>Італія</a:t>
            </a:r>
            <a:r>
              <a:rPr lang="ru-RU" sz="4900" i="1" dirty="0"/>
              <a:t> </a:t>
            </a:r>
            <a:r>
              <a:rPr lang="ru-RU" sz="4900" i="1" dirty="0" err="1"/>
              <a:t>залежить</a:t>
            </a:r>
            <a:r>
              <a:rPr lang="ru-RU" sz="4900" i="1" dirty="0"/>
              <a:t> </a:t>
            </a:r>
            <a:r>
              <a:rPr lang="ru-RU" sz="4900" i="1" dirty="0" err="1"/>
              <a:t>від</a:t>
            </a:r>
            <a:r>
              <a:rPr lang="ru-RU" sz="4900" i="1" dirty="0"/>
              <a:t> </a:t>
            </a:r>
            <a:r>
              <a:rPr lang="ru-RU" sz="4900" i="1" dirty="0" err="1"/>
              <a:t>імпорту</a:t>
            </a:r>
            <a:r>
              <a:rPr lang="ru-RU" sz="4900" i="1" dirty="0"/>
              <a:t> </a:t>
            </a:r>
            <a:r>
              <a:rPr lang="ru-RU" sz="4900" i="1" dirty="0" err="1"/>
              <a:t>енергоресурсів</a:t>
            </a:r>
            <a:r>
              <a:rPr lang="ru-RU" sz="4900" i="1" dirty="0"/>
              <a:t>. </a:t>
            </a:r>
            <a:r>
              <a:rPr lang="ru-RU" sz="4900" i="1" dirty="0" err="1"/>
              <a:t>Він</a:t>
            </a:r>
            <a:r>
              <a:rPr lang="ru-RU" sz="4900" i="1" dirty="0"/>
              <a:t> </a:t>
            </a:r>
            <a:r>
              <a:rPr lang="ru-RU" sz="4900" i="1" dirty="0" err="1"/>
              <a:t>досягає</a:t>
            </a:r>
            <a:r>
              <a:rPr lang="ru-RU" sz="4900" i="1" dirty="0"/>
              <a:t> 4/5 </a:t>
            </a:r>
            <a:r>
              <a:rPr lang="ru-RU" sz="4900" i="1" dirty="0" err="1"/>
              <a:t>її</a:t>
            </a:r>
            <a:r>
              <a:rPr lang="ru-RU" sz="4900" i="1" dirty="0"/>
              <a:t> </a:t>
            </a:r>
            <a:r>
              <a:rPr lang="ru-RU" sz="4900" i="1" dirty="0" smtClean="0"/>
              <a:t>потреб. </a:t>
            </a:r>
            <a:r>
              <a:rPr lang="ru-RU" sz="4900" i="1" dirty="0"/>
              <a:t>Особливо велика роль </a:t>
            </a:r>
            <a:r>
              <a:rPr lang="ru-RU" sz="4900" i="1" dirty="0" err="1"/>
              <a:t>належить</a:t>
            </a:r>
            <a:r>
              <a:rPr lang="ru-RU" sz="4900" i="1" dirty="0"/>
              <a:t> </a:t>
            </a:r>
            <a:r>
              <a:rPr lang="ru-RU" sz="4900" i="1" dirty="0" err="1"/>
              <a:t>імпортній</a:t>
            </a:r>
            <a:r>
              <a:rPr lang="ru-RU" sz="4900" i="1" dirty="0"/>
              <a:t> </a:t>
            </a:r>
            <a:r>
              <a:rPr lang="ru-RU" sz="4900" i="1" dirty="0" err="1"/>
              <a:t>нафті</a:t>
            </a:r>
            <a:r>
              <a:rPr lang="ru-RU" sz="4900" i="1" dirty="0"/>
              <a:t> (</a:t>
            </a:r>
            <a:r>
              <a:rPr lang="ru-RU" sz="4900" i="1" dirty="0" err="1"/>
              <a:t>приблизно</a:t>
            </a:r>
            <a:r>
              <a:rPr lang="ru-RU" sz="4900" i="1" dirty="0"/>
              <a:t> 70 млн т на </a:t>
            </a:r>
            <a:r>
              <a:rPr lang="ru-RU" sz="4900" i="1" dirty="0" err="1"/>
              <a:t>рік</a:t>
            </a:r>
            <a:r>
              <a:rPr lang="ru-RU" sz="4900" i="1" dirty="0"/>
              <a:t>). </a:t>
            </a:r>
            <a:r>
              <a:rPr lang="ru-RU" sz="4900" i="1" dirty="0" err="1"/>
              <a:t>Власний</a:t>
            </a:r>
            <a:r>
              <a:rPr lang="ru-RU" sz="4900" i="1" dirty="0"/>
              <a:t> </a:t>
            </a:r>
            <a:r>
              <a:rPr lang="ru-RU" sz="4900" i="1" dirty="0" err="1"/>
              <a:t>її</a:t>
            </a:r>
            <a:r>
              <a:rPr lang="ru-RU" sz="4900" i="1" dirty="0"/>
              <a:t> </a:t>
            </a:r>
            <a:r>
              <a:rPr lang="ru-RU" sz="4900" i="1" dirty="0" err="1"/>
              <a:t>видобуток</a:t>
            </a:r>
            <a:r>
              <a:rPr lang="ru-RU" sz="4900" i="1" dirty="0"/>
              <a:t> — 5 млн т, природного газу — 60 млрд м</a:t>
            </a:r>
            <a:r>
              <a:rPr lang="ru-RU" sz="4900" i="1" baseline="30000" dirty="0"/>
              <a:t>3</a:t>
            </a:r>
            <a:r>
              <a:rPr lang="ru-RU" sz="4900" i="1" dirty="0"/>
              <a:t>. З 220 млрд кВт </a:t>
            </a:r>
            <a:r>
              <a:rPr lang="ru-RU" sz="4900" i="1" dirty="0" err="1" smtClean="0"/>
              <a:t>виробленої</a:t>
            </a:r>
            <a:r>
              <a:rPr lang="ru-RU" sz="4900" i="1" dirty="0" smtClean="0"/>
              <a:t> </a:t>
            </a:r>
            <a:r>
              <a:rPr lang="ru-RU" sz="4900" i="1" dirty="0" err="1"/>
              <a:t>протягом</a:t>
            </a:r>
            <a:r>
              <a:rPr lang="ru-RU" sz="4900" i="1" dirty="0"/>
              <a:t> року </a:t>
            </a:r>
            <a:r>
              <a:rPr lang="ru-RU" sz="4900" i="1" dirty="0" err="1"/>
              <a:t>електроенергії</a:t>
            </a:r>
            <a:r>
              <a:rPr lang="ru-RU" sz="4900" i="1" dirty="0"/>
              <a:t> на ГЕС </a:t>
            </a:r>
            <a:r>
              <a:rPr lang="ru-RU" sz="4900" i="1" dirty="0" err="1"/>
              <a:t>припадає</a:t>
            </a:r>
            <a:r>
              <a:rPr lang="ru-RU" sz="4900" i="1" dirty="0"/>
              <a:t> 1/5. </a:t>
            </a:r>
            <a:r>
              <a:rPr lang="ru-RU" sz="4900" i="1" dirty="0" err="1"/>
              <a:t>Атомна</a:t>
            </a:r>
            <a:r>
              <a:rPr lang="ru-RU" sz="4900" i="1" dirty="0"/>
              <a:t> </a:t>
            </a:r>
            <a:r>
              <a:rPr lang="ru-RU" sz="4900" i="1" dirty="0" err="1"/>
              <a:t>енергетика</a:t>
            </a:r>
            <a:r>
              <a:rPr lang="ru-RU" sz="4900" i="1" dirty="0"/>
              <a:t> не </a:t>
            </a:r>
            <a:r>
              <a:rPr lang="ru-RU" sz="4900" i="1" dirty="0" err="1"/>
              <a:t>розвинена</a:t>
            </a:r>
            <a:r>
              <a:rPr lang="ru-RU" sz="4900" i="1" dirty="0"/>
              <a:t>.</a:t>
            </a:r>
          </a:p>
          <a:p>
            <a:pPr marL="0" indent="0">
              <a:buNone/>
            </a:pPr>
            <a:r>
              <a:rPr lang="ru-RU" sz="4900" b="1" i="1" dirty="0" err="1"/>
              <a:t>Нафту</a:t>
            </a:r>
            <a:r>
              <a:rPr lang="ru-RU" sz="4900" b="1" i="1" dirty="0"/>
              <a:t> і </a:t>
            </a:r>
            <a:r>
              <a:rPr lang="ru-RU" sz="4900" b="1" i="1" dirty="0" err="1"/>
              <a:t>природний</a:t>
            </a:r>
            <a:r>
              <a:rPr lang="ru-RU" sz="4900" b="1" i="1" dirty="0"/>
              <a:t> газ</a:t>
            </a:r>
            <a:r>
              <a:rPr lang="ru-RU" sz="4900" i="1" dirty="0"/>
              <a:t> </a:t>
            </a:r>
            <a:r>
              <a:rPr lang="ru-RU" sz="4900" i="1" dirty="0" err="1"/>
              <a:t>видобувають</a:t>
            </a:r>
            <a:r>
              <a:rPr lang="ru-RU" sz="4900" i="1" dirty="0"/>
              <a:t> на </a:t>
            </a:r>
            <a:r>
              <a:rPr lang="ru-RU" sz="4900" i="1" dirty="0" err="1"/>
              <a:t>Паданській</a:t>
            </a:r>
            <a:r>
              <a:rPr lang="ru-RU" sz="4900" i="1" dirty="0"/>
              <a:t> </a:t>
            </a:r>
            <a:r>
              <a:rPr lang="ru-RU" sz="4900" i="1" dirty="0" err="1"/>
              <a:t>низовині</a:t>
            </a:r>
            <a:r>
              <a:rPr lang="ru-RU" sz="4900" i="1" dirty="0"/>
              <a:t>. </a:t>
            </a:r>
            <a:r>
              <a:rPr lang="ru-RU" sz="4900" i="1" dirty="0" err="1"/>
              <a:t>Численні</a:t>
            </a:r>
            <a:r>
              <a:rPr lang="ru-RU" sz="4900" i="1" dirty="0"/>
              <a:t> </a:t>
            </a:r>
            <a:r>
              <a:rPr lang="ru-RU" sz="4900" i="1" dirty="0" err="1"/>
              <a:t>невеликі</a:t>
            </a:r>
            <a:r>
              <a:rPr lang="ru-RU" sz="4900" i="1" dirty="0"/>
              <a:t> ГЕС </a:t>
            </a:r>
            <a:r>
              <a:rPr lang="ru-RU" sz="4900" i="1" dirty="0" err="1"/>
              <a:t>побудовані</a:t>
            </a:r>
            <a:r>
              <a:rPr lang="ru-RU" sz="4900" i="1" dirty="0"/>
              <a:t> на </a:t>
            </a:r>
            <a:r>
              <a:rPr lang="ru-RU" sz="4900" i="1" dirty="0" err="1"/>
              <a:t>лівих</a:t>
            </a:r>
            <a:r>
              <a:rPr lang="ru-RU" sz="4900" i="1" dirty="0"/>
              <a:t> притоках </a:t>
            </a:r>
            <a:r>
              <a:rPr lang="ru-RU" sz="4900" i="1" dirty="0" err="1"/>
              <a:t>річки</a:t>
            </a:r>
            <a:r>
              <a:rPr lang="ru-RU" sz="4900" i="1" dirty="0"/>
              <a:t> По, </a:t>
            </a:r>
            <a:r>
              <a:rPr lang="ru-RU" sz="4900" i="1" dirty="0" err="1"/>
              <a:t>які</a:t>
            </a:r>
            <a:r>
              <a:rPr lang="ru-RU" sz="4900" i="1" dirty="0"/>
              <a:t> </a:t>
            </a:r>
            <a:r>
              <a:rPr lang="ru-RU" sz="4900" i="1" dirty="0" err="1"/>
              <a:t>беруть</a:t>
            </a:r>
            <a:r>
              <a:rPr lang="ru-RU" sz="4900" i="1" dirty="0"/>
              <a:t> </a:t>
            </a:r>
            <a:r>
              <a:rPr lang="ru-RU" sz="4900" i="1" dirty="0" err="1"/>
              <a:t>свій</a:t>
            </a:r>
            <a:r>
              <a:rPr lang="ru-RU" sz="4900" i="1" dirty="0"/>
              <a:t> початок в Альпах. Пунктами </a:t>
            </a:r>
            <a:r>
              <a:rPr lang="ru-RU" sz="4900" i="1" dirty="0" err="1"/>
              <a:t>прийому</a:t>
            </a:r>
            <a:r>
              <a:rPr lang="ru-RU" sz="4900" i="1" dirty="0"/>
              <a:t> </a:t>
            </a:r>
            <a:r>
              <a:rPr lang="ru-RU" sz="4900" i="1" dirty="0" err="1"/>
              <a:t>нафти</a:t>
            </a:r>
            <a:r>
              <a:rPr lang="ru-RU" sz="4900" i="1" dirty="0"/>
              <a:t> і </a:t>
            </a:r>
            <a:r>
              <a:rPr lang="ru-RU" sz="4900" i="1" dirty="0" err="1"/>
              <a:t>нафтопереробки</a:t>
            </a:r>
            <a:r>
              <a:rPr lang="ru-RU" sz="4900" i="1" dirty="0"/>
              <a:t> є </a:t>
            </a:r>
            <a:r>
              <a:rPr lang="ru-RU" sz="4900" i="1" dirty="0" err="1"/>
              <a:t>Ґенуя</a:t>
            </a:r>
            <a:r>
              <a:rPr lang="ru-RU" sz="4900" i="1" dirty="0"/>
              <a:t> і </a:t>
            </a:r>
            <a:r>
              <a:rPr lang="ru-RU" sz="4900" i="1" dirty="0" err="1"/>
              <a:t>Трієст</a:t>
            </a:r>
            <a:r>
              <a:rPr lang="ru-RU" sz="4900" i="1" dirty="0"/>
              <a:t>, </a:t>
            </a:r>
            <a:r>
              <a:rPr lang="ru-RU" sz="4900" i="1" dirty="0" err="1"/>
              <a:t>від</a:t>
            </a:r>
            <a:r>
              <a:rPr lang="ru-RU" sz="4900" i="1" dirty="0"/>
              <a:t> </a:t>
            </a:r>
            <a:r>
              <a:rPr lang="ru-RU" sz="4900" i="1" dirty="0" err="1"/>
              <a:t>яких</a:t>
            </a:r>
            <a:r>
              <a:rPr lang="ru-RU" sz="4900" i="1" dirty="0"/>
              <a:t> </a:t>
            </a:r>
            <a:r>
              <a:rPr lang="ru-RU" sz="4900" i="1" dirty="0" err="1"/>
              <a:t>ідуть</a:t>
            </a:r>
            <a:r>
              <a:rPr lang="ru-RU" sz="4900" i="1" dirty="0"/>
              <a:t> </a:t>
            </a:r>
            <a:r>
              <a:rPr lang="ru-RU" sz="4900" i="1" dirty="0" err="1"/>
              <a:t>трансальпійські</a:t>
            </a:r>
            <a:r>
              <a:rPr lang="ru-RU" sz="4900" i="1" dirty="0"/>
              <a:t> </a:t>
            </a:r>
            <a:r>
              <a:rPr lang="ru-RU" sz="4900" i="1" dirty="0" err="1"/>
              <a:t>нафтопроводи</a:t>
            </a:r>
            <a:r>
              <a:rPr lang="ru-RU" sz="4900" i="1" dirty="0"/>
              <a:t> в </a:t>
            </a:r>
            <a:r>
              <a:rPr lang="ru-RU" sz="4900" i="1" dirty="0" err="1"/>
              <a:t>Німеччину</a:t>
            </a:r>
            <a:r>
              <a:rPr lang="ru-RU" sz="4900" i="1" dirty="0"/>
              <a:t>, а </a:t>
            </a:r>
            <a:r>
              <a:rPr lang="ru-RU" sz="4900" i="1" dirty="0" err="1"/>
              <a:t>також</a:t>
            </a:r>
            <a:r>
              <a:rPr lang="ru-RU" sz="4900" i="1" dirty="0"/>
              <a:t> </a:t>
            </a:r>
            <a:r>
              <a:rPr lang="ru-RU" sz="4900" i="1" dirty="0" err="1"/>
              <a:t>невеликі</a:t>
            </a:r>
            <a:r>
              <a:rPr lang="ru-RU" sz="4900" i="1" dirty="0"/>
              <a:t> </a:t>
            </a:r>
            <a:r>
              <a:rPr lang="ru-RU" sz="4900" i="1" dirty="0" err="1"/>
              <a:t>портові</a:t>
            </a:r>
            <a:r>
              <a:rPr lang="ru-RU" sz="4900" i="1" dirty="0"/>
              <a:t> </a:t>
            </a:r>
            <a:r>
              <a:rPr lang="ru-RU" sz="4900" i="1" dirty="0" err="1"/>
              <a:t>міста</a:t>
            </a:r>
            <a:r>
              <a:rPr lang="ru-RU" sz="4900" i="1" dirty="0"/>
              <a:t> на </a:t>
            </a:r>
            <a:r>
              <a:rPr lang="ru-RU" sz="4900" i="1" dirty="0" err="1"/>
              <a:t>Півдні</a:t>
            </a:r>
            <a:r>
              <a:rPr lang="ru-RU" sz="4900" i="1" dirty="0"/>
              <a:t>. </a:t>
            </a:r>
            <a:r>
              <a:rPr lang="ru-RU" sz="4900" i="1" dirty="0" err="1"/>
              <a:t>Важливою</a:t>
            </a:r>
            <a:r>
              <a:rPr lang="ru-RU" sz="4900" i="1" dirty="0"/>
              <a:t> </a:t>
            </a:r>
            <a:r>
              <a:rPr lang="ru-RU" sz="4900" i="1" dirty="0" err="1"/>
              <a:t>подією</a:t>
            </a:r>
            <a:r>
              <a:rPr lang="ru-RU" sz="4900" i="1" dirty="0"/>
              <a:t> стало </a:t>
            </a:r>
            <a:r>
              <a:rPr lang="ru-RU" sz="4900" i="1" dirty="0" err="1"/>
              <a:t>введення</a:t>
            </a:r>
            <a:r>
              <a:rPr lang="ru-RU" sz="4900" i="1" dirty="0"/>
              <a:t> в </a:t>
            </a:r>
            <a:r>
              <a:rPr lang="ru-RU" sz="4900" i="1" dirty="0" err="1"/>
              <a:t>експлуатацію</a:t>
            </a:r>
            <a:r>
              <a:rPr lang="ru-RU" sz="4900" i="1" dirty="0"/>
              <a:t> </a:t>
            </a:r>
            <a:r>
              <a:rPr lang="ru-RU" sz="4900" i="1" dirty="0" err="1"/>
              <a:t>транссередземноморського</a:t>
            </a:r>
            <a:r>
              <a:rPr lang="ru-RU" sz="4900" i="1" dirty="0"/>
              <a:t> </a:t>
            </a:r>
            <a:r>
              <a:rPr lang="ru-RU" sz="4900" i="1" dirty="0" err="1"/>
              <a:t>підводного</a:t>
            </a:r>
            <a:r>
              <a:rPr lang="ru-RU" sz="4900" i="1" dirty="0"/>
              <a:t> газопроводу, </a:t>
            </a:r>
            <a:r>
              <a:rPr lang="ru-RU" sz="4900" i="1" dirty="0" err="1"/>
              <a:t>який</a:t>
            </a:r>
            <a:r>
              <a:rPr lang="ru-RU" sz="4900" i="1" dirty="0"/>
              <a:t> </a:t>
            </a:r>
            <a:r>
              <a:rPr lang="ru-RU" sz="4900" i="1" dirty="0" err="1"/>
              <a:t>з'єднав</a:t>
            </a:r>
            <a:r>
              <a:rPr lang="ru-RU" sz="4900" i="1" dirty="0"/>
              <a:t> </a:t>
            </a:r>
            <a:r>
              <a:rPr lang="ru-RU" sz="4900" i="1" dirty="0" err="1"/>
              <a:t>алжирські</a:t>
            </a:r>
            <a:r>
              <a:rPr lang="ru-RU" sz="4900" i="1" dirty="0"/>
              <a:t> </a:t>
            </a:r>
            <a:r>
              <a:rPr lang="ru-RU" sz="4900" i="1" dirty="0" err="1"/>
              <a:t>газопромисли</a:t>
            </a:r>
            <a:r>
              <a:rPr lang="ru-RU" sz="4900" i="1" dirty="0"/>
              <a:t> з материковою </a:t>
            </a:r>
            <a:r>
              <a:rPr lang="ru-RU" sz="4900" i="1" dirty="0" err="1"/>
              <a:t>Італією</a:t>
            </a:r>
            <a:r>
              <a:rPr lang="ru-RU" sz="4900" i="1" dirty="0"/>
              <a:t> через </a:t>
            </a:r>
            <a:r>
              <a:rPr lang="ru-RU" sz="4900" i="1" dirty="0" err="1"/>
              <a:t>Туніс</a:t>
            </a:r>
            <a:r>
              <a:rPr lang="ru-RU" sz="4900" i="1" dirty="0"/>
              <a:t> і </a:t>
            </a:r>
            <a:r>
              <a:rPr lang="ru-RU" sz="4900" i="1" dirty="0" err="1"/>
              <a:t>Сицилію</a:t>
            </a:r>
            <a:r>
              <a:rPr lang="ru-RU" sz="4900" i="1" dirty="0"/>
              <a:t>. </a:t>
            </a:r>
            <a:r>
              <a:rPr lang="ru-RU" sz="4900" i="1" dirty="0" err="1"/>
              <a:t>Підводна</a:t>
            </a:r>
            <a:r>
              <a:rPr lang="ru-RU" sz="4900" i="1" dirty="0"/>
              <a:t> </a:t>
            </a:r>
            <a:r>
              <a:rPr lang="ru-RU" sz="4900" i="1" dirty="0" err="1"/>
              <a:t>його</a:t>
            </a:r>
            <a:r>
              <a:rPr lang="ru-RU" sz="4900" i="1" dirty="0"/>
              <a:t> </a:t>
            </a:r>
            <a:r>
              <a:rPr lang="ru-RU" sz="4900" i="1" dirty="0" err="1"/>
              <a:t>частина</a:t>
            </a:r>
            <a:r>
              <a:rPr lang="ru-RU" sz="4900" i="1" dirty="0"/>
              <a:t> </a:t>
            </a:r>
            <a:r>
              <a:rPr lang="ru-RU" sz="4900" i="1" dirty="0" err="1"/>
              <a:t>має</a:t>
            </a:r>
            <a:r>
              <a:rPr lang="ru-RU" sz="4900" i="1" dirty="0"/>
              <a:t> </a:t>
            </a:r>
            <a:r>
              <a:rPr lang="ru-RU" sz="4900" i="1" dirty="0" err="1"/>
              <a:t>довжину</a:t>
            </a:r>
            <a:r>
              <a:rPr lang="ru-RU" sz="4900" i="1" dirty="0"/>
              <a:t> 160 км.</a:t>
            </a:r>
          </a:p>
          <a:p>
            <a:pPr marL="0" indent="0">
              <a:buNone/>
            </a:pPr>
            <a:r>
              <a:rPr lang="ru-RU" sz="4900" b="1" i="1" dirty="0" err="1"/>
              <a:t>Обробна</a:t>
            </a:r>
            <a:r>
              <a:rPr lang="ru-RU" sz="4900" b="1" i="1" dirty="0"/>
              <a:t> </a:t>
            </a:r>
            <a:r>
              <a:rPr lang="ru-RU" sz="4900" b="1" i="1" dirty="0" err="1"/>
              <a:t>промисловість</a:t>
            </a:r>
            <a:r>
              <a:rPr lang="ru-RU" sz="4900" i="1" dirty="0"/>
              <a:t>. </a:t>
            </a:r>
            <a:r>
              <a:rPr lang="ru-RU" sz="4900" i="1" dirty="0" err="1"/>
              <a:t>Після</a:t>
            </a:r>
            <a:r>
              <a:rPr lang="ru-RU" sz="4900" i="1" dirty="0"/>
              <a:t> </a:t>
            </a:r>
            <a:r>
              <a:rPr lang="ru-RU" sz="4900" i="1" dirty="0" err="1"/>
              <a:t>Другої</a:t>
            </a:r>
            <a:r>
              <a:rPr lang="ru-RU" sz="4900" i="1" dirty="0"/>
              <a:t> </a:t>
            </a:r>
            <a:r>
              <a:rPr lang="ru-RU" sz="4900" i="1" dirty="0" err="1"/>
              <a:t>світової</a:t>
            </a:r>
            <a:r>
              <a:rPr lang="ru-RU" sz="4900" i="1" dirty="0"/>
              <a:t> </a:t>
            </a:r>
            <a:r>
              <a:rPr lang="ru-RU" sz="4900" i="1" dirty="0" err="1"/>
              <a:t>війни</a:t>
            </a:r>
            <a:r>
              <a:rPr lang="ru-RU" sz="4900" i="1" dirty="0"/>
              <a:t> </a:t>
            </a:r>
            <a:r>
              <a:rPr lang="ru-RU" sz="4900" i="1" dirty="0" err="1"/>
              <a:t>Італія</a:t>
            </a:r>
            <a:r>
              <a:rPr lang="ru-RU" sz="4900" i="1" dirty="0"/>
              <a:t> </a:t>
            </a:r>
            <a:r>
              <a:rPr lang="ru-RU" sz="4900" i="1" dirty="0" err="1"/>
              <a:t>зробила</a:t>
            </a:r>
            <a:r>
              <a:rPr lang="ru-RU" sz="4900" i="1" dirty="0"/>
              <a:t> великий </a:t>
            </a:r>
            <a:r>
              <a:rPr lang="ru-RU" sz="4900" i="1" dirty="0" err="1"/>
              <a:t>крок</a:t>
            </a:r>
            <a:r>
              <a:rPr lang="ru-RU" sz="4900" i="1" dirty="0"/>
              <a:t> у </a:t>
            </a:r>
            <a:r>
              <a:rPr lang="ru-RU" sz="4900" i="1" dirty="0" err="1"/>
              <a:t>розвитку</a:t>
            </a:r>
            <a:r>
              <a:rPr lang="ru-RU" sz="4900" i="1" dirty="0"/>
              <a:t> </a:t>
            </a:r>
            <a:r>
              <a:rPr lang="ru-RU" sz="4900" i="1" dirty="0" err="1"/>
              <a:t>обробної</a:t>
            </a:r>
            <a:r>
              <a:rPr lang="ru-RU" sz="4900" i="1" dirty="0"/>
              <a:t> </a:t>
            </a:r>
            <a:r>
              <a:rPr lang="ru-RU" sz="4900" i="1" dirty="0" err="1"/>
              <a:t>промисловості</a:t>
            </a:r>
            <a:r>
              <a:rPr lang="ru-RU" sz="4900" i="1" dirty="0"/>
              <a:t>. </a:t>
            </a:r>
            <a:r>
              <a:rPr lang="ru-RU" sz="4900" i="1" dirty="0" err="1"/>
              <a:t>Це</a:t>
            </a:r>
            <a:r>
              <a:rPr lang="ru-RU" sz="4900" i="1" dirty="0"/>
              <a:t> не </a:t>
            </a:r>
            <a:r>
              <a:rPr lang="ru-RU" sz="4900" i="1" dirty="0" err="1"/>
              <a:t>тільки</a:t>
            </a:r>
            <a:r>
              <a:rPr lang="ru-RU" sz="4900" i="1" dirty="0"/>
              <a:t> </a:t>
            </a:r>
            <a:r>
              <a:rPr lang="ru-RU" sz="4900" i="1" dirty="0" err="1"/>
              <a:t>провідна</a:t>
            </a:r>
            <a:r>
              <a:rPr lang="ru-RU" sz="4900" i="1" dirty="0"/>
              <a:t>, а й </a:t>
            </a:r>
            <a:r>
              <a:rPr lang="ru-RU" sz="4900" i="1" dirty="0" err="1"/>
              <a:t>сучасна</a:t>
            </a:r>
            <a:r>
              <a:rPr lang="ru-RU" sz="4900" i="1" dirty="0"/>
              <a:t> і комплексна сфера </a:t>
            </a:r>
            <a:r>
              <a:rPr lang="ru-RU" sz="4900" i="1" dirty="0" err="1"/>
              <a:t>її</a:t>
            </a:r>
            <a:r>
              <a:rPr lang="ru-RU" sz="4900" i="1" dirty="0"/>
              <a:t> </a:t>
            </a:r>
            <a:r>
              <a:rPr lang="ru-RU" sz="4900" i="1" dirty="0" err="1"/>
              <a:t>матеріального</a:t>
            </a:r>
            <a:r>
              <a:rPr lang="ru-RU" sz="4900" i="1" dirty="0"/>
              <a:t> </a:t>
            </a:r>
            <a:r>
              <a:rPr lang="ru-RU" sz="4900" i="1" dirty="0" err="1"/>
              <a:t>виробництва</a:t>
            </a:r>
            <a:r>
              <a:rPr lang="ru-RU" sz="4900" i="1" dirty="0"/>
              <a:t>. </a:t>
            </a:r>
            <a:r>
              <a:rPr lang="ru-RU" sz="4900" i="1" dirty="0" err="1"/>
              <a:t>Характерними</a:t>
            </a:r>
            <a:r>
              <a:rPr lang="ru-RU" sz="4900" i="1" dirty="0"/>
              <a:t> рисами, </a:t>
            </a:r>
            <a:r>
              <a:rPr lang="ru-RU" sz="4900" i="1" dirty="0" err="1"/>
              <a:t>порівняно</a:t>
            </a:r>
            <a:r>
              <a:rPr lang="ru-RU" sz="4900" i="1" dirty="0"/>
              <a:t> з </a:t>
            </a:r>
            <a:r>
              <a:rPr lang="ru-RU" sz="4900" i="1" dirty="0" err="1"/>
              <a:t>іншими</a:t>
            </a:r>
            <a:r>
              <a:rPr lang="ru-RU" sz="4900" i="1" dirty="0"/>
              <a:t> </a:t>
            </a:r>
            <a:r>
              <a:rPr lang="ru-RU" sz="4900" i="1" dirty="0" err="1"/>
              <a:t>головними</a:t>
            </a:r>
            <a:r>
              <a:rPr lang="ru-RU" sz="4900" i="1" dirty="0"/>
              <a:t> </a:t>
            </a:r>
            <a:r>
              <a:rPr lang="ru-RU" sz="4900" i="1" dirty="0" err="1"/>
              <a:t>розвиненими</a:t>
            </a:r>
            <a:r>
              <a:rPr lang="ru-RU" sz="4900" i="1" dirty="0"/>
              <a:t> </a:t>
            </a:r>
            <a:r>
              <a:rPr lang="ru-RU" sz="4900" i="1" dirty="0" err="1"/>
              <a:t>країнами</a:t>
            </a:r>
            <a:r>
              <a:rPr lang="ru-RU" sz="4900" i="1" dirty="0"/>
              <a:t>, є </a:t>
            </a:r>
            <a:r>
              <a:rPr lang="ru-RU" sz="4900" i="1" dirty="0" err="1"/>
              <a:t>низька</a:t>
            </a:r>
            <a:r>
              <a:rPr lang="ru-RU" sz="4900" i="1" dirty="0"/>
              <a:t> </a:t>
            </a:r>
            <a:r>
              <a:rPr lang="ru-RU" sz="4900" i="1" dirty="0" err="1"/>
              <a:t>частка</a:t>
            </a:r>
            <a:r>
              <a:rPr lang="ru-RU" sz="4900" i="1" dirty="0"/>
              <a:t> </a:t>
            </a:r>
            <a:r>
              <a:rPr lang="ru-RU" sz="4900" i="1" dirty="0" err="1"/>
              <a:t>високотехнологічних</a:t>
            </a:r>
            <a:r>
              <a:rPr lang="ru-RU" sz="4900" i="1" dirty="0"/>
              <a:t> </a:t>
            </a:r>
            <a:r>
              <a:rPr lang="ru-RU" sz="4900" i="1" dirty="0" err="1"/>
              <a:t>виробництв</a:t>
            </a:r>
            <a:r>
              <a:rPr lang="ru-RU" sz="4900" i="1" dirty="0"/>
              <a:t> і </a:t>
            </a:r>
            <a:r>
              <a:rPr lang="ru-RU" sz="4900" i="1" dirty="0" err="1"/>
              <a:t>висока</a:t>
            </a:r>
            <a:r>
              <a:rPr lang="ru-RU" sz="4900" i="1" dirty="0"/>
              <a:t> </a:t>
            </a:r>
            <a:r>
              <a:rPr lang="ru-RU" sz="4900" i="1" dirty="0" err="1"/>
              <a:t>трудоємність</a:t>
            </a:r>
            <a:r>
              <a:rPr lang="ru-RU" sz="4900" i="1" dirty="0"/>
              <a:t> </a:t>
            </a:r>
            <a:r>
              <a:rPr lang="ru-RU" sz="4900" i="1" dirty="0" err="1"/>
              <a:t>галузей</a:t>
            </a:r>
            <a:r>
              <a:rPr lang="ru-RU" sz="4900" i="1" dirty="0"/>
              <a:t>, </a:t>
            </a:r>
            <a:r>
              <a:rPr lang="ru-RU" sz="4900" i="1" dirty="0" err="1"/>
              <a:t>які</a:t>
            </a:r>
            <a:r>
              <a:rPr lang="ru-RU" sz="4900" i="1" dirty="0"/>
              <a:t> </a:t>
            </a:r>
            <a:r>
              <a:rPr lang="ru-RU" sz="4900" i="1" dirty="0" err="1"/>
              <a:t>виготовляють</a:t>
            </a:r>
            <a:r>
              <a:rPr lang="ru-RU" sz="4900" i="1" dirty="0"/>
              <a:t> </a:t>
            </a:r>
            <a:r>
              <a:rPr lang="ru-RU" sz="4900" i="1" dirty="0" err="1"/>
              <a:t>споживчі</a:t>
            </a:r>
            <a:r>
              <a:rPr lang="ru-RU" sz="4900" i="1" dirty="0"/>
              <a:t> </a:t>
            </a:r>
            <a:r>
              <a:rPr lang="ru-RU" sz="4900" i="1" dirty="0" err="1"/>
              <a:t>товари</a:t>
            </a:r>
            <a:r>
              <a:rPr lang="ru-RU" sz="4900" i="1" dirty="0"/>
              <a:t> </a:t>
            </a:r>
            <a:r>
              <a:rPr lang="ru-RU" sz="4900" i="1" dirty="0" err="1"/>
              <a:t>тривалого</a:t>
            </a:r>
            <a:r>
              <a:rPr lang="ru-RU" sz="4900" i="1" dirty="0"/>
              <a:t> і </a:t>
            </a:r>
            <a:r>
              <a:rPr lang="ru-RU" sz="4900" i="1" dirty="0" err="1"/>
              <a:t>короткочасного</a:t>
            </a:r>
            <a:r>
              <a:rPr lang="ru-RU" sz="4900" i="1" dirty="0"/>
              <a:t> </a:t>
            </a:r>
            <a:r>
              <a:rPr lang="ru-RU" sz="4900" i="1" dirty="0" err="1"/>
              <a:t>користування</a:t>
            </a:r>
            <a:r>
              <a:rPr lang="ru-RU" sz="4900" i="1" dirty="0"/>
              <a:t>. </a:t>
            </a:r>
            <a:r>
              <a:rPr lang="ru-RU" sz="4900" i="1" dirty="0" err="1"/>
              <a:t>Це</a:t>
            </a:r>
            <a:r>
              <a:rPr lang="ru-RU" sz="4900" i="1" dirty="0"/>
              <a:t> </a:t>
            </a:r>
            <a:r>
              <a:rPr lang="ru-RU" sz="4900" i="1" dirty="0" err="1"/>
              <a:t>наслідок</a:t>
            </a:r>
            <a:r>
              <a:rPr lang="ru-RU" sz="4900" i="1" dirty="0"/>
              <a:t> </a:t>
            </a:r>
            <a:r>
              <a:rPr lang="ru-RU" sz="4900" i="1" dirty="0" err="1"/>
              <a:t>молодості</a:t>
            </a:r>
            <a:r>
              <a:rPr lang="ru-RU" sz="4900" i="1" dirty="0"/>
              <a:t> </a:t>
            </a:r>
            <a:r>
              <a:rPr lang="ru-RU" sz="4900" i="1" dirty="0" err="1"/>
              <a:t>італійської</a:t>
            </a:r>
            <a:r>
              <a:rPr lang="ru-RU" sz="4900" i="1" dirty="0"/>
              <a:t> </a:t>
            </a:r>
            <a:r>
              <a:rPr lang="ru-RU" sz="4900" i="1" dirty="0" err="1"/>
              <a:t>промисловості</a:t>
            </a:r>
            <a:r>
              <a:rPr lang="ru-RU" sz="4900" i="1" dirty="0"/>
              <a:t>, </a:t>
            </a:r>
            <a:r>
              <a:rPr lang="ru-RU" sz="4900" i="1" dirty="0" err="1"/>
              <a:t>поразки</a:t>
            </a:r>
            <a:r>
              <a:rPr lang="ru-RU" sz="4900" i="1" dirty="0"/>
              <a:t> </a:t>
            </a:r>
            <a:r>
              <a:rPr lang="ru-RU" sz="4900" i="1" dirty="0" err="1"/>
              <a:t>Італії</a:t>
            </a:r>
            <a:r>
              <a:rPr lang="ru-RU" sz="4900" i="1" dirty="0"/>
              <a:t> в </a:t>
            </a:r>
            <a:r>
              <a:rPr lang="ru-RU" sz="4900" i="1" dirty="0" err="1"/>
              <a:t>другій</a:t>
            </a:r>
            <a:r>
              <a:rPr lang="ru-RU" sz="4900" i="1" dirty="0"/>
              <a:t> </a:t>
            </a:r>
            <a:r>
              <a:rPr lang="ru-RU" sz="4900" i="1" dirty="0" err="1"/>
              <a:t>світовій</a:t>
            </a:r>
            <a:r>
              <a:rPr lang="ru-RU" sz="4900" i="1" dirty="0"/>
              <a:t> </a:t>
            </a:r>
            <a:r>
              <a:rPr lang="ru-RU" sz="4900" i="1" dirty="0" err="1"/>
              <a:t>війні</a:t>
            </a:r>
            <a:r>
              <a:rPr lang="ru-RU" sz="4900" i="1" dirty="0"/>
              <a:t>, </a:t>
            </a:r>
            <a:r>
              <a:rPr lang="ru-RU" sz="4900" i="1" dirty="0" err="1"/>
              <a:t>наявності</a:t>
            </a:r>
            <a:r>
              <a:rPr lang="ru-RU" sz="4900" i="1" dirty="0"/>
              <a:t> </a:t>
            </a:r>
            <a:r>
              <a:rPr lang="ru-RU" sz="4900" i="1" dirty="0" err="1"/>
              <a:t>дешевої</a:t>
            </a:r>
            <a:r>
              <a:rPr lang="ru-RU" sz="4900" i="1" dirty="0"/>
              <a:t> </a:t>
            </a:r>
            <a:r>
              <a:rPr lang="ru-RU" sz="4900" i="1" dirty="0" err="1"/>
              <a:t>робочої</a:t>
            </a:r>
            <a:r>
              <a:rPr lang="ru-RU" sz="4900" i="1" dirty="0"/>
              <a:t> </a:t>
            </a:r>
            <a:r>
              <a:rPr lang="ru-RU" sz="4900" i="1" dirty="0" err="1"/>
              <a:t>сили</a:t>
            </a:r>
            <a:r>
              <a:rPr lang="ru-RU" sz="4900" i="1" dirty="0"/>
              <a:t>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260648"/>
            <a:ext cx="5112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Промисловість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4" descr="C:\Users\Alex\Desktop\300px-Географія18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1340768"/>
            <a:ext cx="2927225" cy="527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706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B050"/>
            </a:gs>
            <a:gs pos="69000">
              <a:srgbClr val="92D050"/>
            </a:gs>
            <a:gs pos="100000">
              <a:schemeClr val="accent3">
                <a:lumMod val="5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lex\Desktop\11886_302692039862511_113887300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56" y="4414068"/>
            <a:ext cx="4710397" cy="267576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lex\Desktop\Gra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365104"/>
            <a:ext cx="4160462" cy="266429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lex\Desktop\6987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857500" cy="2000250"/>
          </a:xfrm>
          <a:prstGeom prst="rect">
            <a:avLst/>
          </a:prstGeom>
          <a:noFill/>
          <a:effectLst>
            <a:glow>
              <a:schemeClr val="bg1">
                <a:lumMod val="95000"/>
              </a:schemeClr>
            </a:glow>
            <a:softEdge rad="698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79712" y="1039962"/>
            <a:ext cx="4824536" cy="5818038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FF0000"/>
                </a:solidFill>
              </a:rPr>
              <a:t>За стандартами ЄС, </a:t>
            </a:r>
            <a:r>
              <a:rPr lang="ru-RU" sz="3000" b="1" dirty="0" err="1">
                <a:solidFill>
                  <a:srgbClr val="FF0000"/>
                </a:solidFill>
              </a:rPr>
              <a:t>сільське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господарство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Італії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недостатньо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ефективне</a:t>
            </a:r>
            <a:r>
              <a:rPr lang="ru-RU" sz="3000" b="1" dirty="0">
                <a:solidFill>
                  <a:srgbClr val="FF0000"/>
                </a:solidFill>
              </a:rPr>
              <a:t>. </a:t>
            </a:r>
            <a:r>
              <a:rPr lang="ru-RU" sz="3000" b="1" dirty="0" err="1">
                <a:solidFill>
                  <a:srgbClr val="FF0000"/>
                </a:solidFill>
              </a:rPr>
              <a:t>Середній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розмір</a:t>
            </a:r>
            <a:r>
              <a:rPr lang="ru-RU" sz="3000" b="1" dirty="0">
                <a:solidFill>
                  <a:srgbClr val="FF0000"/>
                </a:solidFill>
              </a:rPr>
              <a:t> ферм — 7 га. </a:t>
            </a:r>
            <a:r>
              <a:rPr lang="ru-RU" sz="3000" b="1" dirty="0" err="1">
                <a:solidFill>
                  <a:srgbClr val="FF0000"/>
                </a:solidFill>
              </a:rPr>
              <a:t>Малі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господарства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малопродуктивні</a:t>
            </a:r>
            <a:r>
              <a:rPr lang="ru-RU" sz="3000" b="1" dirty="0">
                <a:solidFill>
                  <a:srgbClr val="FF0000"/>
                </a:solidFill>
              </a:rPr>
              <a:t> й </a:t>
            </a:r>
            <a:r>
              <a:rPr lang="ru-RU" sz="3000" b="1" dirty="0" err="1">
                <a:solidFill>
                  <a:srgbClr val="FF0000"/>
                </a:solidFill>
              </a:rPr>
              <a:t>малотоварні</a:t>
            </a:r>
            <a:r>
              <a:rPr lang="ru-RU" sz="3000" b="1" dirty="0">
                <a:solidFill>
                  <a:srgbClr val="FF0000"/>
                </a:solidFill>
              </a:rPr>
              <a:t>. </a:t>
            </a:r>
            <a:r>
              <a:rPr lang="ru-RU" sz="3000" b="1" dirty="0" err="1">
                <a:solidFill>
                  <a:srgbClr val="FF0000"/>
                </a:solidFill>
              </a:rPr>
              <a:t>Використовується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чимало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маргінальних</a:t>
            </a:r>
            <a:r>
              <a:rPr lang="ru-RU" sz="3000" b="1" dirty="0">
                <a:solidFill>
                  <a:srgbClr val="FF0000"/>
                </a:solidFill>
              </a:rPr>
              <a:t> (</a:t>
            </a:r>
            <a:r>
              <a:rPr lang="ru-RU" sz="3000" b="1" dirty="0" err="1">
                <a:solidFill>
                  <a:srgbClr val="FF0000"/>
                </a:solidFill>
              </a:rPr>
              <a:t>крайніх</a:t>
            </a:r>
            <a:r>
              <a:rPr lang="ru-RU" sz="3000" b="1" dirty="0">
                <a:solidFill>
                  <a:srgbClr val="FF0000"/>
                </a:solidFill>
              </a:rPr>
              <a:t> за </a:t>
            </a:r>
            <a:r>
              <a:rPr lang="ru-RU" sz="3000" b="1" dirty="0" err="1">
                <a:solidFill>
                  <a:srgbClr val="FF0000"/>
                </a:solidFill>
              </a:rPr>
              <a:t>своїми</a:t>
            </a:r>
            <a:r>
              <a:rPr lang="ru-RU" sz="3000" b="1" dirty="0">
                <a:solidFill>
                  <a:srgbClr val="FF0000"/>
                </a:solidFill>
              </a:rPr>
              <a:t> характеристиками) земель. До </a:t>
            </a:r>
            <a:r>
              <a:rPr lang="ru-RU" sz="3000" b="1" dirty="0" err="1">
                <a:solidFill>
                  <a:srgbClr val="FF0000"/>
                </a:solidFill>
              </a:rPr>
              <a:t>багатих</a:t>
            </a:r>
            <a:r>
              <a:rPr lang="ru-RU" sz="3000" b="1" dirty="0">
                <a:solidFill>
                  <a:srgbClr val="FF0000"/>
                </a:solidFill>
              </a:rPr>
              <a:t> і </a:t>
            </a:r>
            <a:r>
              <a:rPr lang="ru-RU" sz="3000" b="1" dirty="0" err="1">
                <a:solidFill>
                  <a:srgbClr val="FF0000"/>
                </a:solidFill>
              </a:rPr>
              <a:t>Розвинених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сільськогосподарських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районів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можна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віднести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Паданську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низовину</a:t>
            </a:r>
            <a:r>
              <a:rPr lang="ru-RU" sz="3000" b="1" dirty="0">
                <a:solidFill>
                  <a:srgbClr val="FF0000"/>
                </a:solidFill>
              </a:rPr>
              <a:t> та </a:t>
            </a:r>
            <a:r>
              <a:rPr lang="ru-RU" sz="3000" b="1" dirty="0" err="1">
                <a:solidFill>
                  <a:srgbClr val="FF0000"/>
                </a:solidFill>
              </a:rPr>
              <a:t>західне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узбережжя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між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Ліворно</a:t>
            </a:r>
            <a:r>
              <a:rPr lang="ru-RU" sz="3000" b="1" dirty="0">
                <a:solidFill>
                  <a:srgbClr val="FF0000"/>
                </a:solidFill>
              </a:rPr>
              <a:t> і Неаполем. Тут </a:t>
            </a:r>
            <a:r>
              <a:rPr lang="ru-RU" sz="3000" b="1" dirty="0" err="1">
                <a:solidFill>
                  <a:srgbClr val="FF0000"/>
                </a:solidFill>
              </a:rPr>
              <a:t>зосереджена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переважна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частина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зрошуваних</a:t>
            </a:r>
            <a:r>
              <a:rPr lang="ru-RU" sz="3000" b="1" dirty="0">
                <a:solidFill>
                  <a:srgbClr val="FF0000"/>
                </a:solidFill>
              </a:rPr>
              <a:t> земель (</a:t>
            </a:r>
            <a:r>
              <a:rPr lang="ru-RU" sz="3000" b="1" dirty="0" err="1">
                <a:solidFill>
                  <a:srgbClr val="FF0000"/>
                </a:solidFill>
              </a:rPr>
              <a:t>усього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їх</a:t>
            </a:r>
            <a:r>
              <a:rPr lang="ru-RU" sz="3000" b="1" dirty="0">
                <a:solidFill>
                  <a:srgbClr val="FF0000"/>
                </a:solidFill>
              </a:rPr>
              <a:t> в </a:t>
            </a:r>
            <a:r>
              <a:rPr lang="ru-RU" sz="3000" b="1" dirty="0" err="1">
                <a:solidFill>
                  <a:srgbClr val="FF0000"/>
                </a:solidFill>
              </a:rPr>
              <a:t>Італії</a:t>
            </a:r>
            <a:r>
              <a:rPr lang="ru-RU" sz="3000" b="1" dirty="0">
                <a:solidFill>
                  <a:srgbClr val="FF0000"/>
                </a:solidFill>
              </a:rPr>
              <a:t> 3 млн га). </a:t>
            </a:r>
            <a:r>
              <a:rPr lang="ru-RU" sz="3000" b="1" dirty="0" err="1">
                <a:solidFill>
                  <a:srgbClr val="FF0000"/>
                </a:solidFill>
              </a:rPr>
              <a:t>Південь</a:t>
            </a:r>
            <a:r>
              <a:rPr lang="ru-RU" sz="3000" b="1" dirty="0">
                <a:solidFill>
                  <a:srgbClr val="FF0000"/>
                </a:solidFill>
              </a:rPr>
              <a:t> і </a:t>
            </a:r>
            <a:r>
              <a:rPr lang="ru-RU" sz="3000" b="1" dirty="0" err="1">
                <a:solidFill>
                  <a:srgbClr val="FF0000"/>
                </a:solidFill>
              </a:rPr>
              <a:t>острови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надзвичайно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посушливі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влітку</a:t>
            </a:r>
            <a:r>
              <a:rPr lang="ru-RU" sz="3000" b="1" dirty="0">
                <a:solidFill>
                  <a:srgbClr val="FF0000"/>
                </a:solidFill>
              </a:rPr>
              <a:t>, </a:t>
            </a:r>
            <a:r>
              <a:rPr lang="ru-RU" sz="3000" b="1" dirty="0" err="1">
                <a:solidFill>
                  <a:srgbClr val="FF0000"/>
                </a:solidFill>
              </a:rPr>
              <a:t>місцеві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ґрунти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бідні</a:t>
            </a:r>
            <a:r>
              <a:rPr lang="ru-RU" sz="3000" b="1" dirty="0">
                <a:solidFill>
                  <a:srgbClr val="FF0000"/>
                </a:solidFill>
              </a:rPr>
              <a:t>, </a:t>
            </a:r>
            <a:r>
              <a:rPr lang="ru-RU" sz="3000" b="1" dirty="0" err="1">
                <a:solidFill>
                  <a:srgbClr val="FF0000"/>
                </a:solidFill>
              </a:rPr>
              <a:t>можливості</a:t>
            </a:r>
            <a:r>
              <a:rPr lang="ru-RU" sz="3000" b="1" dirty="0">
                <a:solidFill>
                  <a:srgbClr val="FF0000"/>
                </a:solidFill>
              </a:rPr>
              <a:t> для </a:t>
            </a:r>
            <a:r>
              <a:rPr lang="ru-RU" sz="3000" b="1" dirty="0" err="1">
                <a:solidFill>
                  <a:srgbClr val="FF0000"/>
                </a:solidFill>
              </a:rPr>
              <a:t>зрошення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мінімальні</a:t>
            </a:r>
            <a:r>
              <a:rPr lang="ru-RU" sz="3000" b="1" dirty="0">
                <a:solidFill>
                  <a:srgbClr val="FF0000"/>
                </a:solidFill>
              </a:rPr>
              <a:t>. </a:t>
            </a:r>
            <a:r>
              <a:rPr lang="ru-RU" sz="3000" b="1" dirty="0" err="1">
                <a:solidFill>
                  <a:srgbClr val="FF0000"/>
                </a:solidFill>
              </a:rPr>
              <a:t>Зовнішня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торгівля</a:t>
            </a:r>
            <a:r>
              <a:rPr lang="ru-RU" sz="3000" b="1" dirty="0">
                <a:solidFill>
                  <a:srgbClr val="FF0000"/>
                </a:solidFill>
              </a:rPr>
              <a:t> продуктами </a:t>
            </a:r>
            <a:r>
              <a:rPr lang="ru-RU" sz="3000" b="1" dirty="0" err="1">
                <a:solidFill>
                  <a:srgbClr val="FF0000"/>
                </a:solidFill>
              </a:rPr>
              <a:t>сільського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господарства</a:t>
            </a:r>
            <a:r>
              <a:rPr lang="ru-RU" sz="3000" b="1" dirty="0">
                <a:solidFill>
                  <a:srgbClr val="FF0000"/>
                </a:solidFill>
              </a:rPr>
              <a:t> для </a:t>
            </a:r>
            <a:r>
              <a:rPr lang="ru-RU" sz="3000" b="1" dirty="0" err="1">
                <a:solidFill>
                  <a:srgbClr val="FF0000"/>
                </a:solidFill>
              </a:rPr>
              <a:t>Італії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дефіцитна</a:t>
            </a:r>
            <a:r>
              <a:rPr lang="ru-RU" sz="3000" b="1" dirty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3000" b="1" dirty="0" smtClean="0">
                <a:solidFill>
                  <a:srgbClr val="FF0000"/>
                </a:solidFill>
              </a:rPr>
              <a:t>В </a:t>
            </a:r>
            <a:r>
              <a:rPr lang="ru-RU" sz="3000" b="1" dirty="0" err="1" smtClean="0">
                <a:solidFill>
                  <a:srgbClr val="FF0000"/>
                </a:solidFill>
              </a:rPr>
              <a:t>сільському</a:t>
            </a:r>
            <a:r>
              <a:rPr lang="ru-RU" sz="3000" b="1" dirty="0" smtClean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господарстві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Італії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домінує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рослинництво</a:t>
            </a:r>
            <a:r>
              <a:rPr lang="ru-RU" sz="3000" b="1" dirty="0">
                <a:solidFill>
                  <a:srgbClr val="FF0000"/>
                </a:solidFill>
              </a:rPr>
              <a:t>. На </a:t>
            </a:r>
            <a:r>
              <a:rPr lang="ru-RU" sz="3000" b="1" dirty="0" err="1">
                <a:solidFill>
                  <a:srgbClr val="FF0000"/>
                </a:solidFill>
              </a:rPr>
              <a:t>першому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місці</a:t>
            </a:r>
            <a:r>
              <a:rPr lang="ru-RU" sz="3000" b="1" dirty="0">
                <a:solidFill>
                  <a:srgbClr val="FF0000"/>
                </a:solidFill>
              </a:rPr>
              <a:t> за </a:t>
            </a:r>
            <a:r>
              <a:rPr lang="ru-RU" sz="3000" b="1" dirty="0" err="1">
                <a:solidFill>
                  <a:srgbClr val="FF0000"/>
                </a:solidFill>
              </a:rPr>
              <a:t>вартістю</a:t>
            </a:r>
            <a:r>
              <a:rPr lang="ru-RU" sz="3000" b="1" dirty="0">
                <a:solidFill>
                  <a:srgbClr val="FF0000"/>
                </a:solidFill>
              </a:rPr>
              <a:t> в </a:t>
            </a:r>
            <a:r>
              <a:rPr lang="ru-RU" sz="3000" b="1" dirty="0" err="1">
                <a:solidFill>
                  <a:srgbClr val="FF0000"/>
                </a:solidFill>
              </a:rPr>
              <a:t>ньому</a:t>
            </a:r>
            <a:r>
              <a:rPr lang="ru-RU" sz="3000" b="1" dirty="0">
                <a:solidFill>
                  <a:srgbClr val="FF0000"/>
                </a:solidFill>
              </a:rPr>
              <a:t> стоять так </a:t>
            </a:r>
            <a:r>
              <a:rPr lang="ru-RU" sz="3000" b="1" dirty="0" err="1">
                <a:solidFill>
                  <a:srgbClr val="FF0000"/>
                </a:solidFill>
              </a:rPr>
              <a:t>звані</a:t>
            </a:r>
            <a:r>
              <a:rPr lang="ru-RU" sz="3000" b="1" dirty="0">
                <a:solidFill>
                  <a:srgbClr val="FF0000"/>
                </a:solidFill>
              </a:rPr>
              <a:t> «</a:t>
            </a:r>
            <a:r>
              <a:rPr lang="ru-RU" sz="3000" b="1" dirty="0" err="1">
                <a:solidFill>
                  <a:srgbClr val="FF0000"/>
                </a:solidFill>
              </a:rPr>
              <a:t>середземноморські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продукти</a:t>
            </a:r>
            <a:r>
              <a:rPr lang="ru-RU" sz="3000" b="1" dirty="0">
                <a:solidFill>
                  <a:srgbClr val="FF0000"/>
                </a:solidFill>
              </a:rPr>
              <a:t>». </a:t>
            </a:r>
            <a:r>
              <a:rPr lang="ru-RU" sz="3000" b="1" dirty="0" err="1">
                <a:solidFill>
                  <a:srgbClr val="FF0000"/>
                </a:solidFill>
              </a:rPr>
              <a:t>Природне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середовище</a:t>
            </a:r>
            <a:r>
              <a:rPr lang="ru-RU" sz="3000" b="1" dirty="0">
                <a:solidFill>
                  <a:srgbClr val="FF0000"/>
                </a:solidFill>
              </a:rPr>
              <a:t> для них </a:t>
            </a:r>
            <a:r>
              <a:rPr lang="ru-RU" sz="3000" b="1" dirty="0" err="1">
                <a:solidFill>
                  <a:srgbClr val="FF0000"/>
                </a:solidFill>
              </a:rPr>
              <a:t>сприятливе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саме</a:t>
            </a:r>
            <a:r>
              <a:rPr lang="ru-RU" sz="3000" b="1" dirty="0">
                <a:solidFill>
                  <a:srgbClr val="FF0000"/>
                </a:solidFill>
              </a:rPr>
              <a:t> на </a:t>
            </a:r>
            <a:r>
              <a:rPr lang="ru-RU" sz="3000" b="1" dirty="0" err="1">
                <a:solidFill>
                  <a:srgbClr val="FF0000"/>
                </a:solidFill>
              </a:rPr>
              <a:t>півострові</a:t>
            </a:r>
            <a:r>
              <a:rPr lang="ru-RU" sz="3000" b="1" dirty="0">
                <a:solidFill>
                  <a:srgbClr val="FF0000"/>
                </a:solidFill>
              </a:rPr>
              <a:t> й островах. </a:t>
            </a:r>
            <a:r>
              <a:rPr lang="ru-RU" sz="3000" b="1" dirty="0" err="1">
                <a:solidFill>
                  <a:srgbClr val="FF0000"/>
                </a:solidFill>
              </a:rPr>
              <a:t>Овочів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smtClean="0">
                <a:solidFill>
                  <a:srgbClr val="FF0000"/>
                </a:solidFill>
              </a:rPr>
              <a:t>тут </a:t>
            </a:r>
            <a:r>
              <a:rPr lang="ru-RU" sz="3000" b="1" dirty="0" err="1">
                <a:solidFill>
                  <a:srgbClr val="FF0000"/>
                </a:solidFill>
              </a:rPr>
              <a:t>вирощують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більше</a:t>
            </a:r>
            <a:r>
              <a:rPr lang="ru-RU" sz="3000" b="1" dirty="0">
                <a:solidFill>
                  <a:srgbClr val="FF0000"/>
                </a:solidFill>
              </a:rPr>
              <a:t>, </a:t>
            </a:r>
            <a:r>
              <a:rPr lang="ru-RU" sz="3000" b="1" dirty="0" err="1">
                <a:solidFill>
                  <a:srgbClr val="FF0000"/>
                </a:solidFill>
              </a:rPr>
              <a:t>ніж</a:t>
            </a:r>
            <a:r>
              <a:rPr lang="ru-RU" sz="3000" b="1" dirty="0">
                <a:solidFill>
                  <a:srgbClr val="FF0000"/>
                </a:solidFill>
              </a:rPr>
              <a:t> у </a:t>
            </a:r>
            <a:r>
              <a:rPr lang="ru-RU" sz="3000" b="1" dirty="0" err="1">
                <a:solidFill>
                  <a:srgbClr val="FF0000"/>
                </a:solidFill>
              </a:rPr>
              <a:t>Великобританії</a:t>
            </a:r>
            <a:r>
              <a:rPr lang="ru-RU" sz="3000" b="1" dirty="0">
                <a:solidFill>
                  <a:srgbClr val="FF0000"/>
                </a:solidFill>
              </a:rPr>
              <a:t>, </a:t>
            </a:r>
            <a:r>
              <a:rPr lang="ru-RU" sz="3000" b="1" dirty="0" err="1">
                <a:solidFill>
                  <a:srgbClr val="FF0000"/>
                </a:solidFill>
              </a:rPr>
              <a:t>Франції</a:t>
            </a:r>
            <a:r>
              <a:rPr lang="ru-RU" sz="3000" b="1" dirty="0">
                <a:solidFill>
                  <a:srgbClr val="FF0000"/>
                </a:solidFill>
              </a:rPr>
              <a:t> та </a:t>
            </a:r>
            <a:r>
              <a:rPr lang="ru-RU" sz="3000" b="1" dirty="0" err="1">
                <a:solidFill>
                  <a:srgbClr val="FF0000"/>
                </a:solidFill>
              </a:rPr>
              <a:t>Німеччині</a:t>
            </a:r>
            <a:r>
              <a:rPr lang="ru-RU" sz="3000" b="1" dirty="0">
                <a:solidFill>
                  <a:srgbClr val="FF0000"/>
                </a:solidFill>
              </a:rPr>
              <a:t> разом </a:t>
            </a:r>
            <a:r>
              <a:rPr lang="ru-RU" sz="3000" b="1" dirty="0" err="1">
                <a:solidFill>
                  <a:srgbClr val="FF0000"/>
                </a:solidFill>
              </a:rPr>
              <a:t>узятих</a:t>
            </a:r>
            <a:r>
              <a:rPr lang="ru-RU" sz="3000" b="1" dirty="0">
                <a:solidFill>
                  <a:srgbClr val="FF0000"/>
                </a:solidFill>
              </a:rPr>
              <a:t>. </a:t>
            </a:r>
            <a:r>
              <a:rPr lang="ru-RU" sz="3000" b="1" dirty="0" err="1">
                <a:solidFill>
                  <a:srgbClr val="FF0000"/>
                </a:solidFill>
              </a:rPr>
              <a:t>Найбільше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значення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має</a:t>
            </a:r>
            <a:r>
              <a:rPr lang="ru-RU" sz="3000" b="1" dirty="0">
                <a:solidFill>
                  <a:srgbClr val="FF0000"/>
                </a:solidFill>
              </a:rPr>
              <a:t> культура </a:t>
            </a:r>
            <a:r>
              <a:rPr lang="ru-RU" sz="3000" b="1" dirty="0" err="1">
                <a:solidFill>
                  <a:srgbClr val="FF0000"/>
                </a:solidFill>
              </a:rPr>
              <a:t>томатів</a:t>
            </a:r>
            <a:r>
              <a:rPr lang="ru-RU" sz="3000" b="1" dirty="0">
                <a:solidFill>
                  <a:srgbClr val="FF0000"/>
                </a:solidFill>
              </a:rPr>
              <a:t>. </a:t>
            </a:r>
            <a:r>
              <a:rPr lang="ru-RU" sz="3000" b="1" dirty="0" err="1">
                <a:solidFill>
                  <a:srgbClr val="FF0000"/>
                </a:solidFill>
              </a:rPr>
              <a:t>Італія</a:t>
            </a:r>
            <a:r>
              <a:rPr lang="ru-RU" sz="3000" b="1" dirty="0">
                <a:solidFill>
                  <a:srgbClr val="FF0000"/>
                </a:solidFill>
              </a:rPr>
              <a:t> є великим </a:t>
            </a:r>
            <a:r>
              <a:rPr lang="ru-RU" sz="3000" b="1" dirty="0" err="1">
                <a:solidFill>
                  <a:srgbClr val="FF0000"/>
                </a:solidFill>
              </a:rPr>
              <a:t>виробником</a:t>
            </a:r>
            <a:r>
              <a:rPr lang="ru-RU" sz="3000" b="1" dirty="0">
                <a:solidFill>
                  <a:srgbClr val="FF0000"/>
                </a:solidFill>
              </a:rPr>
              <a:t> і </a:t>
            </a:r>
            <a:r>
              <a:rPr lang="ru-RU" sz="3000" b="1" dirty="0" err="1">
                <a:solidFill>
                  <a:srgbClr val="FF0000"/>
                </a:solidFill>
              </a:rPr>
              <a:t>експортером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 smtClean="0">
                <a:solidFill>
                  <a:srgbClr val="FF0000"/>
                </a:solidFill>
              </a:rPr>
              <a:t>також</a:t>
            </a:r>
            <a:r>
              <a:rPr lang="ru-RU" sz="3000" b="1" dirty="0" smtClean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фруктів</a:t>
            </a:r>
            <a:r>
              <a:rPr lang="ru-RU" sz="3000" b="1" dirty="0">
                <a:solidFill>
                  <a:srgbClr val="FF0000"/>
                </a:solidFill>
              </a:rPr>
              <a:t>, особливо груш і </a:t>
            </a:r>
            <a:r>
              <a:rPr lang="ru-RU" sz="3000" b="1" dirty="0" err="1">
                <a:solidFill>
                  <a:srgbClr val="FF0000"/>
                </a:solidFill>
              </a:rPr>
              <a:t>персиків</a:t>
            </a:r>
            <a:r>
              <a:rPr lang="ru-RU" sz="3000" b="1" dirty="0">
                <a:solidFill>
                  <a:srgbClr val="FF0000"/>
                </a:solidFill>
              </a:rPr>
              <a:t>, </a:t>
            </a:r>
            <a:r>
              <a:rPr lang="ru-RU" sz="3000" b="1" dirty="0" err="1">
                <a:solidFill>
                  <a:srgbClr val="FF0000"/>
                </a:solidFill>
              </a:rPr>
              <a:t>апельсинів</a:t>
            </a:r>
            <a:r>
              <a:rPr lang="ru-RU" sz="3000" b="1" dirty="0">
                <a:solidFill>
                  <a:srgbClr val="FF0000"/>
                </a:solidFill>
              </a:rPr>
              <a:t>, </a:t>
            </a:r>
            <a:r>
              <a:rPr lang="ru-RU" sz="3000" b="1" dirty="0" err="1">
                <a:solidFill>
                  <a:srgbClr val="FF0000"/>
                </a:solidFill>
              </a:rPr>
              <a:t>лимонів</a:t>
            </a:r>
            <a:r>
              <a:rPr lang="ru-RU" sz="3000" b="1" dirty="0">
                <a:solidFill>
                  <a:srgbClr val="FF0000"/>
                </a:solidFill>
              </a:rPr>
              <a:t>, винограду й вина. Разом з </a:t>
            </a:r>
            <a:r>
              <a:rPr lang="ru-RU" sz="3000" b="1" dirty="0" err="1">
                <a:solidFill>
                  <a:srgbClr val="FF0000"/>
                </a:solidFill>
              </a:rPr>
              <a:t>Іспанією</a:t>
            </a:r>
            <a:r>
              <a:rPr lang="ru-RU" sz="3000" b="1" dirty="0">
                <a:solidFill>
                  <a:srgbClr val="FF0000"/>
                </a:solidFill>
              </a:rPr>
              <a:t> вона </a:t>
            </a:r>
            <a:r>
              <a:rPr lang="ru-RU" sz="3000" b="1" dirty="0" err="1">
                <a:solidFill>
                  <a:srgbClr val="FF0000"/>
                </a:solidFill>
              </a:rPr>
              <a:t>утримує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першість</a:t>
            </a:r>
            <a:r>
              <a:rPr lang="ru-RU" sz="3000" b="1" dirty="0">
                <a:solidFill>
                  <a:srgbClr val="FF0000"/>
                </a:solidFill>
              </a:rPr>
              <a:t> у </a:t>
            </a:r>
            <a:r>
              <a:rPr lang="ru-RU" sz="3000" b="1" dirty="0" err="1">
                <a:solidFill>
                  <a:srgbClr val="FF0000"/>
                </a:solidFill>
              </a:rPr>
              <a:t>вирощуванні</a:t>
            </a:r>
            <a:r>
              <a:rPr lang="ru-RU" sz="3000" b="1" dirty="0">
                <a:solidFill>
                  <a:srgbClr val="FF0000"/>
                </a:solidFill>
              </a:rPr>
              <a:t> оливок, але </a:t>
            </a:r>
            <a:r>
              <a:rPr lang="ru-RU" sz="3000" b="1" dirty="0" err="1">
                <a:solidFill>
                  <a:srgbClr val="FF0000"/>
                </a:solidFill>
              </a:rPr>
              <a:t>олія</a:t>
            </a:r>
            <a:r>
              <a:rPr lang="ru-RU" sz="3000" b="1" dirty="0">
                <a:solidFill>
                  <a:srgbClr val="FF0000"/>
                </a:solidFill>
              </a:rPr>
              <a:t> є продуктом </a:t>
            </a:r>
            <a:r>
              <a:rPr lang="ru-RU" sz="3000" b="1" dirty="0" err="1">
                <a:solidFill>
                  <a:srgbClr val="FF0000"/>
                </a:solidFill>
              </a:rPr>
              <a:t>внутрішнього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споживання</a:t>
            </a:r>
            <a:r>
              <a:rPr lang="ru-RU" sz="3000" b="1" dirty="0">
                <a:solidFill>
                  <a:srgbClr val="FF0000"/>
                </a:solidFill>
              </a:rPr>
              <a:t>. </a:t>
            </a:r>
            <a:endParaRPr lang="ru-RU" sz="3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000" b="1" dirty="0" err="1" smtClean="0">
                <a:solidFill>
                  <a:srgbClr val="FF0000"/>
                </a:solidFill>
              </a:rPr>
              <a:t>Італія</a:t>
            </a:r>
            <a:r>
              <a:rPr lang="ru-RU" sz="3000" b="1" dirty="0" smtClean="0">
                <a:solidFill>
                  <a:srgbClr val="FF0000"/>
                </a:solidFill>
              </a:rPr>
              <a:t> </a:t>
            </a:r>
            <a:r>
              <a:rPr lang="ru-RU" sz="3000" b="1" dirty="0">
                <a:solidFill>
                  <a:srgbClr val="FF0000"/>
                </a:solidFill>
              </a:rPr>
              <a:t>є </a:t>
            </a:r>
            <a:r>
              <a:rPr lang="ru-RU" sz="3000" b="1" dirty="0" err="1">
                <a:solidFill>
                  <a:srgbClr val="FF0000"/>
                </a:solidFill>
              </a:rPr>
              <a:t>важливим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виробником</a:t>
            </a:r>
            <a:r>
              <a:rPr lang="ru-RU" sz="3000" b="1" dirty="0">
                <a:solidFill>
                  <a:srgbClr val="FF0000"/>
                </a:solidFill>
              </a:rPr>
              <a:t> зерна. </a:t>
            </a:r>
            <a:r>
              <a:rPr lang="ru-RU" sz="3000" b="1" dirty="0" err="1">
                <a:solidFill>
                  <a:srgbClr val="FF0000"/>
                </a:solidFill>
              </a:rPr>
              <a:t>Вирощують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пшеницю</a:t>
            </a:r>
            <a:r>
              <a:rPr lang="ru-RU" sz="3000" b="1" dirty="0">
                <a:solidFill>
                  <a:srgbClr val="FF0000"/>
                </a:solidFill>
              </a:rPr>
              <a:t>, </a:t>
            </a:r>
            <a:r>
              <a:rPr lang="ru-RU" sz="3000" b="1" dirty="0" err="1">
                <a:solidFill>
                  <a:srgbClr val="FF0000"/>
                </a:solidFill>
              </a:rPr>
              <a:t>кукурудзу</a:t>
            </a:r>
            <a:r>
              <a:rPr lang="ru-RU" sz="3000" b="1" dirty="0">
                <a:solidFill>
                  <a:srgbClr val="FF0000"/>
                </a:solidFill>
              </a:rPr>
              <a:t>, </a:t>
            </a:r>
            <a:r>
              <a:rPr lang="ru-RU" sz="3000" b="1" dirty="0" err="1">
                <a:solidFill>
                  <a:srgbClr val="FF0000"/>
                </a:solidFill>
              </a:rPr>
              <a:t>ячмінь</a:t>
            </a:r>
            <a:r>
              <a:rPr lang="ru-RU" sz="3000" b="1" dirty="0">
                <a:solidFill>
                  <a:srgbClr val="FF0000"/>
                </a:solidFill>
              </a:rPr>
              <a:t> і рис. </a:t>
            </a:r>
            <a:r>
              <a:rPr lang="ru-RU" sz="3000" b="1" dirty="0" err="1">
                <a:solidFill>
                  <a:srgbClr val="FF0000"/>
                </a:solidFill>
              </a:rPr>
              <a:t>Значні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площі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зайняті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під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цукровими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буряками</a:t>
            </a:r>
            <a:r>
              <a:rPr lang="ru-RU" sz="3000" b="1" dirty="0">
                <a:solidFill>
                  <a:srgbClr val="FF0000"/>
                </a:solidFill>
              </a:rPr>
              <a:t> і </a:t>
            </a:r>
            <a:r>
              <a:rPr lang="ru-RU" sz="3000" b="1" dirty="0" err="1">
                <a:solidFill>
                  <a:srgbClr val="FF0000"/>
                </a:solidFill>
              </a:rPr>
              <a:t>картоплею</a:t>
            </a:r>
            <a:r>
              <a:rPr lang="ru-RU" sz="3000" b="1" dirty="0">
                <a:solidFill>
                  <a:srgbClr val="FF0000"/>
                </a:solidFill>
              </a:rPr>
              <a:t>. </a:t>
            </a:r>
            <a:r>
              <a:rPr lang="ru-RU" sz="3000" b="1" dirty="0" err="1">
                <a:solidFill>
                  <a:srgbClr val="FF0000"/>
                </a:solidFill>
              </a:rPr>
              <a:t>Це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культури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Паданської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низовини</a:t>
            </a:r>
            <a:r>
              <a:rPr lang="ru-RU" sz="3000" b="1" dirty="0">
                <a:solidFill>
                  <a:srgbClr val="FF0000"/>
                </a:solidFill>
              </a:rPr>
              <a:t>. </a:t>
            </a:r>
            <a:r>
              <a:rPr lang="ru-RU" sz="3000" b="1" dirty="0" err="1">
                <a:solidFill>
                  <a:srgbClr val="FF0000"/>
                </a:solidFill>
              </a:rPr>
              <a:t>Щоправда</a:t>
            </a:r>
            <a:r>
              <a:rPr lang="ru-RU" sz="3000" b="1" dirty="0">
                <a:solidFill>
                  <a:srgbClr val="FF0000"/>
                </a:solidFill>
              </a:rPr>
              <a:t>, тверда </a:t>
            </a:r>
            <a:r>
              <a:rPr lang="ru-RU" sz="3000" b="1" dirty="0" err="1">
                <a:solidFill>
                  <a:srgbClr val="FF0000"/>
                </a:solidFill>
              </a:rPr>
              <a:t>пшениця</a:t>
            </a:r>
            <a:r>
              <a:rPr lang="ru-RU" sz="3000" b="1" dirty="0">
                <a:solidFill>
                  <a:srgbClr val="FF0000"/>
                </a:solidFill>
              </a:rPr>
              <a:t> для </a:t>
            </a:r>
            <a:r>
              <a:rPr lang="ru-RU" sz="3000" b="1" dirty="0" err="1">
                <a:solidFill>
                  <a:srgbClr val="FF0000"/>
                </a:solidFill>
              </a:rPr>
              <a:t>виготовлення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макаронів</a:t>
            </a:r>
            <a:r>
              <a:rPr lang="ru-RU" sz="3000" b="1" dirty="0">
                <a:solidFill>
                  <a:srgbClr val="FF0000"/>
                </a:solidFill>
              </a:rPr>
              <a:t> (</a:t>
            </a:r>
            <a:r>
              <a:rPr lang="ru-RU" sz="3000" b="1" dirty="0" err="1">
                <a:solidFill>
                  <a:srgbClr val="FF0000"/>
                </a:solidFill>
              </a:rPr>
              <a:t>макарони</a:t>
            </a:r>
            <a:r>
              <a:rPr lang="ru-RU" sz="3000" b="1" dirty="0">
                <a:solidFill>
                  <a:srgbClr val="FF0000"/>
                </a:solidFill>
              </a:rPr>
              <a:t> з томатною пастою є </a:t>
            </a:r>
            <a:r>
              <a:rPr lang="ru-RU" sz="3000" b="1" dirty="0" err="1">
                <a:solidFill>
                  <a:srgbClr val="FF0000"/>
                </a:solidFill>
              </a:rPr>
              <a:t>найпоширенішою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стравою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італійців</a:t>
            </a:r>
            <a:r>
              <a:rPr lang="ru-RU" sz="3000" b="1" dirty="0">
                <a:solidFill>
                  <a:srgbClr val="FF0000"/>
                </a:solidFill>
              </a:rPr>
              <a:t>) </a:t>
            </a:r>
            <a:r>
              <a:rPr lang="ru-RU" sz="3000" b="1" dirty="0" err="1">
                <a:solidFill>
                  <a:srgbClr val="FF0000"/>
                </a:solidFill>
              </a:rPr>
              <a:t>культивується</a:t>
            </a:r>
            <a:r>
              <a:rPr lang="ru-RU" sz="3000" b="1" dirty="0">
                <a:solidFill>
                  <a:srgbClr val="FF0000"/>
                </a:solidFill>
              </a:rPr>
              <a:t> в межах </a:t>
            </a:r>
            <a:r>
              <a:rPr lang="ru-RU" sz="3000" b="1" dirty="0" err="1">
                <a:solidFill>
                  <a:srgbClr val="FF0000"/>
                </a:solidFill>
              </a:rPr>
              <a:t>Півдня</a:t>
            </a:r>
            <a:r>
              <a:rPr lang="ru-RU" sz="3000" b="1" dirty="0">
                <a:solidFill>
                  <a:srgbClr val="FF0000"/>
                </a:solidFill>
              </a:rPr>
              <a:t>. </a:t>
            </a:r>
            <a:r>
              <a:rPr lang="ru-RU" sz="3000" b="1" dirty="0" err="1">
                <a:solidFill>
                  <a:srgbClr val="FF0000"/>
                </a:solidFill>
              </a:rPr>
              <a:t>Власної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пшениці</a:t>
            </a:r>
            <a:r>
              <a:rPr lang="ru-RU" sz="3000" b="1" dirty="0">
                <a:solidFill>
                  <a:srgbClr val="FF0000"/>
                </a:solidFill>
              </a:rPr>
              <a:t> не </a:t>
            </a:r>
            <a:r>
              <a:rPr lang="ru-RU" sz="3000" b="1" dirty="0" err="1">
                <a:solidFill>
                  <a:srgbClr val="FF0000"/>
                </a:solidFill>
              </a:rPr>
              <a:t>вистачає</a:t>
            </a:r>
            <a:r>
              <a:rPr lang="ru-RU" sz="3000" b="1" dirty="0">
                <a:solidFill>
                  <a:srgbClr val="FF0000"/>
                </a:solidFill>
              </a:rPr>
              <a:t>, </a:t>
            </a:r>
            <a:r>
              <a:rPr lang="ru-RU" sz="3000" b="1" dirty="0" err="1">
                <a:solidFill>
                  <a:srgbClr val="FF0000"/>
                </a:solidFill>
              </a:rPr>
              <a:t>її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імпортують</a:t>
            </a:r>
            <a:r>
              <a:rPr lang="ru-RU" sz="3000" b="1" dirty="0">
                <a:solidFill>
                  <a:srgbClr val="FF0000"/>
                </a:solidFill>
              </a:rPr>
              <a:t>. Рис </a:t>
            </a:r>
            <a:r>
              <a:rPr lang="ru-RU" sz="3000" b="1" dirty="0" err="1">
                <a:solidFill>
                  <a:srgbClr val="FF0000"/>
                </a:solidFill>
              </a:rPr>
              <a:t>Італія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експортує</a:t>
            </a:r>
            <a:r>
              <a:rPr lang="ru-RU" sz="3000" b="1" dirty="0">
                <a:solidFill>
                  <a:srgbClr val="FF0000"/>
                </a:solidFill>
              </a:rPr>
              <a:t> в </a:t>
            </a:r>
            <a:r>
              <a:rPr lang="ru-RU" sz="3000" b="1" dirty="0" err="1">
                <a:solidFill>
                  <a:srgbClr val="FF0000"/>
                </a:solidFill>
              </a:rPr>
              <a:t>інші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країни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Європи</a:t>
            </a:r>
            <a:r>
              <a:rPr lang="ru-RU" sz="3000" b="1" dirty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3000" b="1" dirty="0">
                <a:solidFill>
                  <a:srgbClr val="FF0000"/>
                </a:solidFill>
              </a:rPr>
              <a:t>В </a:t>
            </a:r>
            <a:r>
              <a:rPr lang="ru-RU" sz="3000" b="1" dirty="0" err="1">
                <a:solidFill>
                  <a:srgbClr val="FF0000"/>
                </a:solidFill>
              </a:rPr>
              <a:t>міру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економічного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розвитку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країни</a:t>
            </a:r>
            <a:r>
              <a:rPr lang="ru-RU" sz="3000" b="1" dirty="0">
                <a:solidFill>
                  <a:srgbClr val="FF0000"/>
                </a:solidFill>
              </a:rPr>
              <a:t> все </a:t>
            </a:r>
            <a:r>
              <a:rPr lang="ru-RU" sz="3000" b="1" dirty="0" err="1">
                <a:solidFill>
                  <a:srgbClr val="FF0000"/>
                </a:solidFill>
              </a:rPr>
              <a:t>більшого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значення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набуває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тваринництво</a:t>
            </a:r>
            <a:r>
              <a:rPr lang="ru-RU" sz="3000" b="1" dirty="0">
                <a:solidFill>
                  <a:srgbClr val="FF0000"/>
                </a:solidFill>
              </a:rPr>
              <a:t>, </a:t>
            </a:r>
            <a:r>
              <a:rPr lang="ru-RU" sz="3000" b="1" dirty="0" err="1">
                <a:solidFill>
                  <a:srgbClr val="FF0000"/>
                </a:solidFill>
              </a:rPr>
              <a:t>хоча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умови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Середземномор'я</a:t>
            </a:r>
            <a:r>
              <a:rPr lang="ru-RU" sz="3000" b="1" dirty="0">
                <a:solidFill>
                  <a:srgbClr val="FF0000"/>
                </a:solidFill>
              </a:rPr>
              <a:t> для </a:t>
            </a:r>
            <a:r>
              <a:rPr lang="ru-RU" sz="3000" b="1" dirty="0" err="1">
                <a:solidFill>
                  <a:srgbClr val="FF0000"/>
                </a:solidFill>
              </a:rPr>
              <a:t>нього</a:t>
            </a:r>
            <a:r>
              <a:rPr lang="ru-RU" sz="3000" b="1" dirty="0">
                <a:solidFill>
                  <a:srgbClr val="FF0000"/>
                </a:solidFill>
              </a:rPr>
              <a:t> не </a:t>
            </a:r>
            <a:r>
              <a:rPr lang="ru-RU" sz="3000" b="1" dirty="0" err="1">
                <a:solidFill>
                  <a:srgbClr val="FF0000"/>
                </a:solidFill>
              </a:rPr>
              <a:t>можна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вважати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сприятливими</a:t>
            </a:r>
            <a:r>
              <a:rPr lang="ru-RU" sz="3000" b="1" dirty="0">
                <a:solidFill>
                  <a:srgbClr val="FF0000"/>
                </a:solidFill>
              </a:rPr>
              <a:t>. </a:t>
            </a:r>
            <a:r>
              <a:rPr lang="ru-RU" sz="3000" b="1" dirty="0" err="1">
                <a:solidFill>
                  <a:srgbClr val="FF0000"/>
                </a:solidFill>
              </a:rPr>
              <a:t>Розводять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велику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рогату</a:t>
            </a:r>
            <a:r>
              <a:rPr lang="ru-RU" sz="3000" b="1" dirty="0">
                <a:solidFill>
                  <a:srgbClr val="FF0000"/>
                </a:solidFill>
              </a:rPr>
              <a:t> худобу, свиней, </a:t>
            </a:r>
            <a:r>
              <a:rPr lang="ru-RU" sz="3000" b="1" dirty="0" err="1">
                <a:solidFill>
                  <a:srgbClr val="FF0000"/>
                </a:solidFill>
              </a:rPr>
              <a:t>овець</a:t>
            </a:r>
            <a:r>
              <a:rPr lang="ru-RU" sz="3000" b="1" dirty="0">
                <a:solidFill>
                  <a:srgbClr val="FF0000"/>
                </a:solidFill>
              </a:rPr>
              <a:t>, </a:t>
            </a:r>
            <a:r>
              <a:rPr lang="ru-RU" sz="3000" b="1" dirty="0" err="1">
                <a:solidFill>
                  <a:srgbClr val="FF0000"/>
                </a:solidFill>
              </a:rPr>
              <a:t>кіз</a:t>
            </a:r>
            <a:r>
              <a:rPr lang="ru-RU" sz="3000" b="1" dirty="0">
                <a:solidFill>
                  <a:srgbClr val="FF0000"/>
                </a:solidFill>
              </a:rPr>
              <a:t>, </a:t>
            </a:r>
            <a:r>
              <a:rPr lang="ru-RU" sz="3000" b="1" dirty="0" err="1">
                <a:solidFill>
                  <a:srgbClr val="FF0000"/>
                </a:solidFill>
              </a:rPr>
              <a:t>птицю</a:t>
            </a:r>
            <a:r>
              <a:rPr lang="ru-RU" sz="3000" b="1" dirty="0">
                <a:solidFill>
                  <a:srgbClr val="FF0000"/>
                </a:solidFill>
              </a:rPr>
              <a:t>. </a:t>
            </a:r>
            <a:r>
              <a:rPr lang="ru-RU" sz="3000" b="1" dirty="0" err="1">
                <a:solidFill>
                  <a:srgbClr val="FF0000"/>
                </a:solidFill>
              </a:rPr>
              <a:t>Італія</a:t>
            </a:r>
            <a:r>
              <a:rPr lang="ru-RU" sz="3000" b="1" dirty="0">
                <a:solidFill>
                  <a:srgbClr val="FF0000"/>
                </a:solidFill>
              </a:rPr>
              <a:t> є </a:t>
            </a:r>
            <a:r>
              <a:rPr lang="ru-RU" sz="3000" b="1" dirty="0" err="1">
                <a:solidFill>
                  <a:srgbClr val="FF0000"/>
                </a:solidFill>
              </a:rPr>
              <a:t>значним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виробником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м'яса</a:t>
            </a:r>
            <a:r>
              <a:rPr lang="ru-RU" sz="3000" b="1" dirty="0">
                <a:solidFill>
                  <a:srgbClr val="FF0000"/>
                </a:solidFill>
              </a:rPr>
              <a:t> й </a:t>
            </a:r>
            <a:r>
              <a:rPr lang="ru-RU" sz="3000" b="1" dirty="0" err="1">
                <a:solidFill>
                  <a:srgbClr val="FF0000"/>
                </a:solidFill>
              </a:rPr>
              <a:t>сиру</a:t>
            </a:r>
            <a:r>
              <a:rPr lang="ru-RU" sz="3000" b="1" dirty="0">
                <a:solidFill>
                  <a:srgbClr val="FF0000"/>
                </a:solidFill>
              </a:rPr>
              <a:t>. </a:t>
            </a:r>
            <a:r>
              <a:rPr lang="ru-RU" sz="3000" b="1" dirty="0" err="1">
                <a:solidFill>
                  <a:srgbClr val="FF0000"/>
                </a:solidFill>
              </a:rPr>
              <a:t>Частина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продуктів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тваринництва</a:t>
            </a:r>
            <a:r>
              <a:rPr lang="ru-RU" sz="3000" b="1" dirty="0">
                <a:solidFill>
                  <a:srgbClr val="FF0000"/>
                </a:solidFill>
              </a:rPr>
              <a:t>, </a:t>
            </a:r>
            <a:r>
              <a:rPr lang="ru-RU" sz="3000" b="1" dirty="0" err="1">
                <a:solidFill>
                  <a:srgbClr val="FF0000"/>
                </a:solidFill>
              </a:rPr>
              <a:t>включаючи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вовну</a:t>
            </a:r>
            <a:r>
              <a:rPr lang="ru-RU" sz="3000" b="1" dirty="0">
                <a:solidFill>
                  <a:srgbClr val="FF0000"/>
                </a:solidFill>
              </a:rPr>
              <a:t>, а </a:t>
            </a:r>
            <a:r>
              <a:rPr lang="ru-RU" sz="3000" b="1" dirty="0" err="1">
                <a:solidFill>
                  <a:srgbClr val="FF0000"/>
                </a:solidFill>
              </a:rPr>
              <a:t>також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кормове</a:t>
            </a:r>
            <a:r>
              <a:rPr lang="ru-RU" sz="3000" b="1" dirty="0">
                <a:solidFill>
                  <a:srgbClr val="FF0000"/>
                </a:solidFill>
              </a:rPr>
              <a:t> зерно, </a:t>
            </a:r>
            <a:r>
              <a:rPr lang="ru-RU" sz="3000" b="1" dirty="0" err="1">
                <a:solidFill>
                  <a:srgbClr val="FF0000"/>
                </a:solidFill>
              </a:rPr>
              <a:t>імпортується</a:t>
            </a:r>
            <a:r>
              <a:rPr lang="ru-RU" sz="3000" b="1" dirty="0">
                <a:solidFill>
                  <a:srgbClr val="FF0000"/>
                </a:solidFill>
              </a:rPr>
              <a:t>. </a:t>
            </a:r>
            <a:r>
              <a:rPr lang="ru-RU" sz="3000" b="1" dirty="0" err="1">
                <a:solidFill>
                  <a:srgbClr val="FF0000"/>
                </a:solidFill>
              </a:rPr>
              <a:t>М'ясо-молочне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тваринництво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зосереджене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b="1" dirty="0" err="1">
                <a:solidFill>
                  <a:srgbClr val="FF0000"/>
                </a:solidFill>
              </a:rPr>
              <a:t>переважно</a:t>
            </a:r>
            <a:r>
              <a:rPr lang="ru-RU" sz="3000" b="1" dirty="0">
                <a:solidFill>
                  <a:srgbClr val="FF0000"/>
                </a:solidFill>
              </a:rPr>
              <a:t> на </a:t>
            </a:r>
            <a:r>
              <a:rPr lang="ru-RU" sz="3000" b="1" dirty="0" err="1">
                <a:solidFill>
                  <a:srgbClr val="FF0000"/>
                </a:solidFill>
              </a:rPr>
              <a:t>Півночі</a:t>
            </a:r>
            <a:r>
              <a:rPr lang="ru-RU" sz="3000" b="1" dirty="0">
                <a:solidFill>
                  <a:srgbClr val="FF0000"/>
                </a:solidFill>
              </a:rPr>
              <a:t>, </a:t>
            </a:r>
            <a:r>
              <a:rPr lang="ru-RU" sz="3000" b="1" dirty="0" err="1">
                <a:solidFill>
                  <a:srgbClr val="FF0000"/>
                </a:solidFill>
              </a:rPr>
              <a:t>вівчарство</a:t>
            </a:r>
            <a:r>
              <a:rPr lang="ru-RU" sz="3000" b="1" dirty="0">
                <a:solidFill>
                  <a:srgbClr val="FF0000"/>
                </a:solidFill>
              </a:rPr>
              <a:t> — в </a:t>
            </a:r>
            <a:r>
              <a:rPr lang="ru-RU" sz="3000" b="1" dirty="0" err="1">
                <a:solidFill>
                  <a:srgbClr val="FF0000"/>
                </a:solidFill>
              </a:rPr>
              <a:t>Апеннінських</a:t>
            </a:r>
            <a:r>
              <a:rPr lang="ru-RU" sz="3000" b="1" dirty="0">
                <a:solidFill>
                  <a:srgbClr val="FF0000"/>
                </a:solidFill>
              </a:rPr>
              <a:t> горах і на островах.</a:t>
            </a:r>
          </a:p>
          <a:p>
            <a:pPr marL="0" indent="0">
              <a:buNone/>
            </a:pP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16632"/>
            <a:ext cx="7213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Сільське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господарство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7" name="Picture 3" descr="C:\Users\Alex\Desktop\3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36712"/>
            <a:ext cx="2540308" cy="381642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07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623" y="836712"/>
            <a:ext cx="8892480" cy="216024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dirty="0"/>
              <a:t>Транспорт </a:t>
            </a:r>
            <a:r>
              <a:rPr lang="ru-RU" dirty="0" err="1"/>
              <a:t>Італії</a:t>
            </a:r>
            <a:r>
              <a:rPr lang="ru-RU" dirty="0"/>
              <a:t> є </a:t>
            </a:r>
            <a:r>
              <a:rPr lang="ru-RU" dirty="0" err="1"/>
              <a:t>розвиненим</a:t>
            </a:r>
            <a:r>
              <a:rPr lang="ru-RU" dirty="0"/>
              <a:t> і </a:t>
            </a:r>
            <a:r>
              <a:rPr lang="ru-RU" dirty="0" err="1"/>
              <a:t>комплексним</a:t>
            </a:r>
            <a:r>
              <a:rPr lang="ru-RU" dirty="0"/>
              <a:t>.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автомобільний</a:t>
            </a:r>
            <a:r>
              <a:rPr lang="ru-RU" dirty="0"/>
              <a:t>, </a:t>
            </a:r>
            <a:r>
              <a:rPr lang="ru-RU" dirty="0" err="1"/>
              <a:t>залізничний</a:t>
            </a:r>
            <a:r>
              <a:rPr lang="ru-RU" dirty="0"/>
              <a:t>, </a:t>
            </a:r>
            <a:r>
              <a:rPr lang="ru-RU" dirty="0" err="1"/>
              <a:t>трубопровідний</a:t>
            </a:r>
            <a:r>
              <a:rPr lang="ru-RU" dirty="0"/>
              <a:t> і </a:t>
            </a:r>
            <a:r>
              <a:rPr lang="ru-RU" dirty="0" err="1"/>
              <a:t>морський</a:t>
            </a:r>
            <a:r>
              <a:rPr lang="ru-RU" dirty="0"/>
              <a:t>. </a:t>
            </a:r>
            <a:r>
              <a:rPr lang="ru-RU" dirty="0" err="1"/>
              <a:t>Суперавтостради</a:t>
            </a:r>
            <a:r>
              <a:rPr lang="ru-RU" dirty="0"/>
              <a:t> </a:t>
            </a:r>
            <a:r>
              <a:rPr lang="ru-RU" dirty="0" err="1"/>
              <a:t>Італії</a:t>
            </a:r>
            <a:r>
              <a:rPr lang="ru-RU" dirty="0"/>
              <a:t> (вони тут почали </a:t>
            </a:r>
            <a:r>
              <a:rPr lang="ru-RU" dirty="0" err="1"/>
              <a:t>будуватися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і </a:t>
            </a:r>
            <a:r>
              <a:rPr lang="ru-RU" dirty="0" err="1"/>
              <a:t>звідси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)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кращим</a:t>
            </a:r>
            <a:r>
              <a:rPr lang="ru-RU" dirty="0"/>
              <a:t> </a:t>
            </a:r>
            <a:r>
              <a:rPr lang="ru-RU" dirty="0" err="1"/>
              <a:t>міжнародним</a:t>
            </a:r>
            <a:r>
              <a:rPr lang="ru-RU" dirty="0"/>
              <a:t> стандартам. </a:t>
            </a:r>
            <a:r>
              <a:rPr lang="ru-RU" dirty="0" err="1"/>
              <a:t>Використовуються</a:t>
            </a:r>
            <a:r>
              <a:rPr lang="ru-RU" dirty="0"/>
              <a:t> 25 млн </a:t>
            </a:r>
            <a:r>
              <a:rPr lang="ru-RU" dirty="0" err="1"/>
              <a:t>легкових</a:t>
            </a:r>
            <a:r>
              <a:rPr lang="ru-RU" dirty="0"/>
              <a:t> і 2 млн </a:t>
            </a:r>
            <a:r>
              <a:rPr lang="ru-RU" dirty="0" err="1"/>
              <a:t>вантажних</a:t>
            </a:r>
            <a:r>
              <a:rPr lang="ru-RU" dirty="0"/>
              <a:t> </a:t>
            </a:r>
            <a:r>
              <a:rPr lang="ru-RU" dirty="0" err="1"/>
              <a:t>автомобілів</a:t>
            </a:r>
            <a:r>
              <a:rPr lang="ru-RU" dirty="0"/>
              <a:t>. </a:t>
            </a:r>
            <a:r>
              <a:rPr lang="ru-RU" dirty="0" err="1"/>
              <a:t>Італія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великий </a:t>
            </a:r>
            <a:r>
              <a:rPr lang="ru-RU" dirty="0" err="1"/>
              <a:t>морський</a:t>
            </a:r>
            <a:r>
              <a:rPr lang="ru-RU" dirty="0"/>
              <a:t> флот, 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авіакомпанія</a:t>
            </a:r>
            <a:r>
              <a:rPr lang="ru-RU" dirty="0"/>
              <a:t> «</a:t>
            </a:r>
            <a:r>
              <a:rPr lang="ru-RU" dirty="0" err="1"/>
              <a:t>Аліталіа</a:t>
            </a:r>
            <a:r>
              <a:rPr lang="ru-RU" dirty="0"/>
              <a:t>» —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найбільших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.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вузлами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і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сполучень</a:t>
            </a:r>
            <a:r>
              <a:rPr lang="ru-RU" dirty="0"/>
              <a:t> є Рим і </a:t>
            </a:r>
            <a:r>
              <a:rPr lang="ru-RU" dirty="0" err="1"/>
              <a:t>Мілан</a:t>
            </a:r>
            <a:r>
              <a:rPr lang="ru-RU" dirty="0"/>
              <a:t>, </a:t>
            </a:r>
            <a:r>
              <a:rPr lang="ru-RU" dirty="0" err="1"/>
              <a:t>морськими</a:t>
            </a:r>
            <a:r>
              <a:rPr lang="ru-RU" dirty="0"/>
              <a:t> портами — </a:t>
            </a:r>
            <a:r>
              <a:rPr lang="ru-RU" dirty="0" err="1"/>
              <a:t>Ґенуя</a:t>
            </a:r>
            <a:r>
              <a:rPr lang="ru-RU" dirty="0"/>
              <a:t>, </a:t>
            </a:r>
            <a:r>
              <a:rPr lang="ru-RU" dirty="0" err="1"/>
              <a:t>Трієст</a:t>
            </a:r>
            <a:r>
              <a:rPr lang="ru-RU" dirty="0"/>
              <a:t> і </a:t>
            </a:r>
            <a:r>
              <a:rPr lang="ru-RU" dirty="0" err="1"/>
              <a:t>Венеція</a:t>
            </a:r>
            <a:r>
              <a:rPr lang="ru-RU" dirty="0"/>
              <a:t>. </a:t>
            </a:r>
            <a:r>
              <a:rPr lang="ru-RU" dirty="0" err="1"/>
              <a:t>Специфікою</a:t>
            </a:r>
            <a:r>
              <a:rPr lang="ru-RU" dirty="0"/>
              <a:t> </a:t>
            </a:r>
            <a:r>
              <a:rPr lang="ru-RU" dirty="0" err="1"/>
              <a:t>транспортної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Італії</a:t>
            </a:r>
            <a:r>
              <a:rPr lang="ru-RU" dirty="0"/>
              <a:t> є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:</a:t>
            </a:r>
          </a:p>
          <a:p>
            <a:pPr marL="0" indent="0" algn="ctr">
              <a:buNone/>
            </a:pPr>
            <a:r>
              <a:rPr lang="ru-RU" dirty="0" smtClean="0"/>
              <a:t>1.Найщільніша </a:t>
            </a:r>
            <a:r>
              <a:rPr lang="ru-RU" dirty="0"/>
              <a:t>мережа </a:t>
            </a:r>
            <a:r>
              <a:rPr lang="ru-RU" dirty="0" err="1"/>
              <a:t>транспортної</a:t>
            </a:r>
            <a:r>
              <a:rPr lang="ru-RU" dirty="0"/>
              <a:t> </a:t>
            </a:r>
            <a:r>
              <a:rPr lang="ru-RU" dirty="0" err="1"/>
              <a:t>інфраструктури</a:t>
            </a:r>
            <a:r>
              <a:rPr lang="ru-RU" dirty="0"/>
              <a:t> на </a:t>
            </a:r>
            <a:r>
              <a:rPr lang="ru-RU" dirty="0" err="1"/>
              <a:t>Півночі</a:t>
            </a:r>
            <a:r>
              <a:rPr lang="ru-RU" dirty="0"/>
              <a:t>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err="1"/>
              <a:t>Італія</a:t>
            </a:r>
            <a:r>
              <a:rPr lang="ru-RU" dirty="0"/>
              <a:t> є </a:t>
            </a:r>
            <a:r>
              <a:rPr lang="ru-RU" dirty="0" err="1"/>
              <a:t>морською</a:t>
            </a:r>
            <a:r>
              <a:rPr lang="ru-RU" dirty="0"/>
              <a:t> </a:t>
            </a:r>
            <a:r>
              <a:rPr lang="ru-RU" dirty="0" err="1"/>
              <a:t>країною</a:t>
            </a:r>
            <a:r>
              <a:rPr lang="ru-RU" dirty="0"/>
              <a:t>, але порти </a:t>
            </a:r>
            <a:r>
              <a:rPr lang="ru-RU" dirty="0" err="1"/>
              <a:t>півострівної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, за </a:t>
            </a:r>
            <a:r>
              <a:rPr lang="ru-RU" dirty="0" err="1"/>
              <a:t>винятком</a:t>
            </a:r>
            <a:r>
              <a:rPr lang="ru-RU" dirty="0"/>
              <a:t> Неаполя, </a:t>
            </a:r>
            <a:r>
              <a:rPr lang="ru-RU" dirty="0" err="1" smtClean="0"/>
              <a:t>невеликі</a:t>
            </a:r>
            <a:r>
              <a:rPr lang="ru-RU" dirty="0" smtClean="0"/>
              <a:t>.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спеціалізованих</a:t>
            </a:r>
            <a:r>
              <a:rPr lang="ru-RU" dirty="0"/>
              <a:t> </a:t>
            </a:r>
            <a:r>
              <a:rPr lang="ru-RU" dirty="0" err="1"/>
              <a:t>портів</a:t>
            </a:r>
            <a:r>
              <a:rPr lang="ru-RU" dirty="0"/>
              <a:t> не </a:t>
            </a:r>
            <a:r>
              <a:rPr lang="ru-RU" dirty="0" err="1"/>
              <a:t>змінює</a:t>
            </a:r>
            <a:r>
              <a:rPr lang="ru-RU" dirty="0"/>
              <a:t> становища.</a:t>
            </a:r>
          </a:p>
          <a:p>
            <a:pPr marL="0" indent="0" algn="ctr">
              <a:buNone/>
            </a:pPr>
            <a:r>
              <a:rPr lang="ru-RU" dirty="0"/>
              <a:t>3. </a:t>
            </a:r>
            <a:r>
              <a:rPr lang="ru-RU" dirty="0" err="1"/>
              <a:t>Залізниці</a:t>
            </a:r>
            <a:r>
              <a:rPr lang="ru-RU" dirty="0"/>
              <a:t> й </a:t>
            </a:r>
            <a:r>
              <a:rPr lang="ru-RU" dirty="0" err="1"/>
              <a:t>автостради</a:t>
            </a:r>
            <a:r>
              <a:rPr lang="ru-RU" dirty="0"/>
              <a:t> </a:t>
            </a:r>
            <a:r>
              <a:rPr lang="ru-RU" dirty="0" err="1"/>
              <a:t>півострова</a:t>
            </a:r>
            <a:r>
              <a:rPr lang="ru-RU" dirty="0"/>
              <a:t> за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напрямками</a:t>
            </a:r>
            <a:r>
              <a:rPr lang="ru-RU" dirty="0"/>
              <a:t> і </a:t>
            </a:r>
            <a:r>
              <a:rPr lang="ru-RU" dirty="0" err="1"/>
              <a:t>густотою</a:t>
            </a:r>
            <a:r>
              <a:rPr lang="ru-RU" dirty="0"/>
              <a:t> </a:t>
            </a:r>
            <a:r>
              <a:rPr lang="ru-RU" dirty="0" err="1"/>
              <a:t>фактично</a:t>
            </a:r>
            <a:r>
              <a:rPr lang="ru-RU" dirty="0"/>
              <a:t> повторили мережу </a:t>
            </a:r>
            <a:r>
              <a:rPr lang="ru-RU" dirty="0" err="1"/>
              <a:t>стародавніх</a:t>
            </a:r>
            <a:r>
              <a:rPr lang="ru-RU" dirty="0"/>
              <a:t> </a:t>
            </a:r>
            <a:r>
              <a:rPr lang="ru-RU" dirty="0" err="1"/>
              <a:t>римських</a:t>
            </a:r>
            <a:r>
              <a:rPr lang="ru-RU" dirty="0"/>
              <a:t> </a:t>
            </a:r>
            <a:r>
              <a:rPr lang="ru-RU" dirty="0" err="1"/>
              <a:t>доріг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і </a:t>
            </a:r>
            <a:r>
              <a:rPr lang="ru-RU" dirty="0" err="1"/>
              <a:t>славнозвісну</a:t>
            </a:r>
            <a:r>
              <a:rPr lang="ru-RU" dirty="0"/>
              <a:t> </a:t>
            </a:r>
            <a:r>
              <a:rPr lang="ru-RU" dirty="0" err="1"/>
              <a:t>Аппієву</a:t>
            </a:r>
            <a:r>
              <a:rPr lang="ru-RU" dirty="0"/>
              <a:t> дорогу </a:t>
            </a:r>
            <a:r>
              <a:rPr lang="ru-RU" dirty="0" err="1"/>
              <a:t>між</a:t>
            </a:r>
            <a:r>
              <a:rPr lang="ru-RU" dirty="0"/>
              <a:t> Римом, Неаполем і </a:t>
            </a:r>
            <a:r>
              <a:rPr lang="ru-RU" dirty="0" err="1"/>
              <a:t>Бриндізі</a:t>
            </a:r>
            <a:r>
              <a:rPr lang="ru-RU" dirty="0"/>
              <a:t>.</a:t>
            </a:r>
          </a:p>
          <a:p>
            <a:pPr marL="0" indent="0" algn="ctr">
              <a:buNone/>
            </a:pPr>
            <a:r>
              <a:rPr lang="ru-RU" dirty="0"/>
              <a:t>Для </a:t>
            </a:r>
            <a:r>
              <a:rPr lang="ru-RU" dirty="0" err="1"/>
              <a:t>сполучень</a:t>
            </a:r>
            <a:r>
              <a:rPr lang="ru-RU" dirty="0"/>
              <a:t> з </a:t>
            </a:r>
            <a:r>
              <a:rPr lang="ru-RU" dirty="0" err="1"/>
              <a:t>рештою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узбережжя</a:t>
            </a:r>
            <a:r>
              <a:rPr lang="ru-RU" dirty="0"/>
              <a:t> </a:t>
            </a:r>
            <a:r>
              <a:rPr lang="ru-RU" dirty="0" err="1"/>
              <a:t>Рив'єри</a:t>
            </a:r>
            <a:r>
              <a:rPr lang="ru-RU" dirty="0"/>
              <a:t>, </a:t>
            </a:r>
            <a:r>
              <a:rPr lang="ru-RU" dirty="0" err="1"/>
              <a:t>тунелі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Монбланом та перевалом </a:t>
            </a:r>
            <a:r>
              <a:rPr lang="ru-RU" dirty="0" err="1"/>
              <a:t>Фрежюсом</a:t>
            </a:r>
            <a:r>
              <a:rPr lang="ru-RU" dirty="0"/>
              <a:t>, перевали і </a:t>
            </a:r>
            <a:r>
              <a:rPr lang="ru-RU" dirty="0" err="1"/>
              <a:t>тунелі</a:t>
            </a:r>
            <a:r>
              <a:rPr lang="ru-RU" dirty="0"/>
              <a:t> Сен-Бернар, </a:t>
            </a:r>
            <a:r>
              <a:rPr lang="ru-RU" dirty="0" err="1"/>
              <a:t>Сімплон</a:t>
            </a:r>
            <a:r>
              <a:rPr lang="ru-RU" dirty="0"/>
              <a:t>, Сен-</a:t>
            </a:r>
            <a:r>
              <a:rPr lang="ru-RU" dirty="0" err="1"/>
              <a:t>Ґотард</a:t>
            </a:r>
            <a:r>
              <a:rPr lang="ru-RU" dirty="0"/>
              <a:t> і </a:t>
            </a:r>
            <a:r>
              <a:rPr lang="ru-RU" dirty="0" err="1"/>
              <a:t>Бреннер</a:t>
            </a:r>
            <a:r>
              <a:rPr lang="ru-RU" dirty="0"/>
              <a:t>. </a:t>
            </a:r>
            <a:r>
              <a:rPr lang="ru-RU" dirty="0" err="1"/>
              <a:t>Найдовшим</a:t>
            </a:r>
            <a:r>
              <a:rPr lang="ru-RU" dirty="0"/>
              <a:t> є </a:t>
            </a:r>
            <a:r>
              <a:rPr lang="ru-RU" dirty="0" err="1"/>
              <a:t>Сімплонський</a:t>
            </a:r>
            <a:r>
              <a:rPr lang="ru-RU" dirty="0"/>
              <a:t> </a:t>
            </a:r>
            <a:r>
              <a:rPr lang="ru-RU" dirty="0" err="1"/>
              <a:t>залізничний</a:t>
            </a:r>
            <a:r>
              <a:rPr lang="ru-RU" dirty="0"/>
              <a:t> </a:t>
            </a:r>
            <a:r>
              <a:rPr lang="ru-RU" dirty="0" err="1"/>
              <a:t>тунель</a:t>
            </a:r>
            <a:r>
              <a:rPr lang="ru-RU" dirty="0"/>
              <a:t> — 19,8 км. </a:t>
            </a:r>
            <a:r>
              <a:rPr lang="ru-RU" dirty="0" err="1"/>
              <a:t>Поромні</a:t>
            </a:r>
            <a:r>
              <a:rPr lang="ru-RU" dirty="0"/>
              <a:t> </a:t>
            </a:r>
            <a:r>
              <a:rPr lang="ru-RU" dirty="0" err="1"/>
              <a:t>переправи</a:t>
            </a:r>
            <a:r>
              <a:rPr lang="ru-RU" dirty="0"/>
              <a:t> </a:t>
            </a:r>
            <a:r>
              <a:rPr lang="ru-RU" dirty="0" err="1"/>
              <a:t>з'єднують</a:t>
            </a:r>
            <a:r>
              <a:rPr lang="ru-RU" dirty="0"/>
              <a:t> </a:t>
            </a:r>
            <a:r>
              <a:rPr lang="ru-RU" dirty="0" err="1"/>
              <a:t>півострів</a:t>
            </a:r>
            <a:r>
              <a:rPr lang="ru-RU" dirty="0"/>
              <a:t> з островами </a:t>
            </a:r>
            <a:r>
              <a:rPr lang="ru-RU" dirty="0" err="1"/>
              <a:t>Сицилія</a:t>
            </a:r>
            <a:r>
              <a:rPr lang="ru-RU" dirty="0"/>
              <a:t> і </a:t>
            </a:r>
            <a:r>
              <a:rPr lang="ru-RU" dirty="0" err="1"/>
              <a:t>Сардинія</a:t>
            </a:r>
            <a:r>
              <a:rPr lang="ru-RU" dirty="0"/>
              <a:t> та з </a:t>
            </a:r>
            <a:r>
              <a:rPr lang="ru-RU" dirty="0" err="1"/>
              <a:t>Грецією</a:t>
            </a:r>
            <a:r>
              <a:rPr lang="ru-RU" dirty="0"/>
              <a:t>. </a:t>
            </a:r>
            <a:r>
              <a:rPr lang="ru-RU" dirty="0" err="1"/>
              <a:t>Існує</a:t>
            </a:r>
            <a:r>
              <a:rPr lang="ru-RU" dirty="0"/>
              <a:t> проект </a:t>
            </a:r>
            <a:r>
              <a:rPr lang="ru-RU" dirty="0" err="1"/>
              <a:t>будівництва</a:t>
            </a:r>
            <a:r>
              <a:rPr lang="ru-RU" dirty="0"/>
              <a:t> моста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тунелю</a:t>
            </a:r>
            <a:r>
              <a:rPr lang="ru-RU" dirty="0"/>
              <a:t> через </a:t>
            </a:r>
            <a:r>
              <a:rPr lang="ru-RU" dirty="0" err="1"/>
              <a:t>Мессінську</a:t>
            </a:r>
            <a:r>
              <a:rPr lang="ru-RU" dirty="0"/>
              <a:t> протоку.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0"/>
            <a:ext cx="3413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Транспорт 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050" name="Picture 2" descr="C:\Users\Alex\Desktop\1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06" y="2910270"/>
            <a:ext cx="4551659" cy="200024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ex\Desktop\picturecontent-pid-1f4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011" y="2893970"/>
            <a:ext cx="3871477" cy="37811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lex\Desktop\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06" y="4910510"/>
            <a:ext cx="2179296" cy="17646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lex\Desktop\238252_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20" y="4910509"/>
            <a:ext cx="2372363" cy="17646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267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7000"/>
                    </a14:imgEffect>
                    <a14:imgEffect>
                      <a14:colorTemperature colorTemp="7575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29000"/>
            <a:ext cx="4824536" cy="3373801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692696"/>
            <a:ext cx="8075240" cy="23328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050" b="1" dirty="0" err="1" smtClean="0"/>
              <a:t>Продукти</a:t>
            </a:r>
            <a:r>
              <a:rPr lang="ru-RU" sz="1050" b="1" dirty="0" smtClean="0"/>
              <a:t> </a:t>
            </a:r>
            <a:r>
              <a:rPr lang="ru-RU" sz="1050" b="1" dirty="0" err="1" smtClean="0"/>
              <a:t>імпорту</a:t>
            </a:r>
            <a:r>
              <a:rPr lang="ru-RU" sz="1050" b="1" dirty="0" smtClean="0"/>
              <a:t> </a:t>
            </a:r>
            <a:r>
              <a:rPr lang="ru-RU" sz="1050" b="1" dirty="0"/>
              <a:t>в </a:t>
            </a:r>
            <a:r>
              <a:rPr lang="ru-RU" sz="1050" b="1" dirty="0" err="1"/>
              <a:t>Італію</a:t>
            </a:r>
            <a:r>
              <a:rPr lang="ru-RU" sz="1050" b="1" dirty="0"/>
              <a:t> є </a:t>
            </a:r>
            <a:r>
              <a:rPr lang="ru-RU" sz="1050" b="1" dirty="0" err="1"/>
              <a:t>дуже</a:t>
            </a:r>
            <a:r>
              <a:rPr lang="ru-RU" sz="1050" b="1" dirty="0"/>
              <a:t> </a:t>
            </a:r>
            <a:r>
              <a:rPr lang="ru-RU" sz="1050" b="1" dirty="0" err="1"/>
              <a:t>різними</a:t>
            </a:r>
            <a:r>
              <a:rPr lang="ru-RU" sz="1050" b="1" dirty="0"/>
              <a:t>. </a:t>
            </a:r>
            <a:r>
              <a:rPr lang="ru-RU" sz="1050" b="1" dirty="0" err="1"/>
              <a:t>Найбільша</a:t>
            </a:r>
            <a:r>
              <a:rPr lang="ru-RU" sz="1050" b="1" dirty="0"/>
              <a:t> </a:t>
            </a:r>
            <a:r>
              <a:rPr lang="ru-RU" sz="1050" b="1" dirty="0" err="1"/>
              <a:t>частка</a:t>
            </a:r>
            <a:r>
              <a:rPr lang="ru-RU" sz="1050" b="1" dirty="0"/>
              <a:t> </a:t>
            </a:r>
            <a:r>
              <a:rPr lang="ru-RU" sz="1050" b="1" dirty="0" err="1"/>
              <a:t>належить</a:t>
            </a:r>
            <a:r>
              <a:rPr lang="ru-RU" sz="1050" b="1" dirty="0"/>
              <a:t> </a:t>
            </a:r>
            <a:r>
              <a:rPr lang="ru-RU" sz="1050" b="1" dirty="0" err="1"/>
              <a:t>продукції</a:t>
            </a:r>
            <a:r>
              <a:rPr lang="ru-RU" sz="1050" b="1" dirty="0"/>
              <a:t> </a:t>
            </a:r>
            <a:r>
              <a:rPr lang="ru-RU" sz="1050" b="1" dirty="0" err="1"/>
              <a:t>чорної</a:t>
            </a:r>
            <a:r>
              <a:rPr lang="ru-RU" sz="1050" b="1" dirty="0"/>
              <a:t> </a:t>
            </a:r>
            <a:r>
              <a:rPr lang="ru-RU" sz="1050" b="1" dirty="0" err="1"/>
              <a:t>металургії</a:t>
            </a:r>
            <a:r>
              <a:rPr lang="ru-RU" sz="1050" b="1" dirty="0"/>
              <a:t> та </a:t>
            </a:r>
            <a:r>
              <a:rPr lang="ru-RU" sz="1050" b="1" dirty="0" err="1"/>
              <a:t>переробки</a:t>
            </a:r>
            <a:r>
              <a:rPr lang="ru-RU" sz="1050" b="1" dirty="0"/>
              <a:t> </a:t>
            </a:r>
            <a:r>
              <a:rPr lang="ru-RU" sz="1050" b="1" dirty="0" err="1"/>
              <a:t>нафти</a:t>
            </a:r>
            <a:r>
              <a:rPr lang="ru-RU" sz="1050" b="1" dirty="0"/>
              <a:t>, але в </a:t>
            </a:r>
            <a:r>
              <a:rPr lang="ru-RU" sz="1050" b="1" dirty="0" err="1"/>
              <a:t>Італію</a:t>
            </a:r>
            <a:r>
              <a:rPr lang="ru-RU" sz="1050" b="1" dirty="0"/>
              <a:t> </a:t>
            </a:r>
            <a:r>
              <a:rPr lang="ru-RU" sz="1050" b="1" dirty="0" err="1"/>
              <a:t>також</a:t>
            </a:r>
            <a:r>
              <a:rPr lang="ru-RU" sz="1050" b="1" dirty="0"/>
              <a:t> </a:t>
            </a:r>
            <a:r>
              <a:rPr lang="ru-RU" sz="1050" b="1" dirty="0" err="1"/>
              <a:t>імпортується</a:t>
            </a:r>
            <a:r>
              <a:rPr lang="ru-RU" sz="1050" b="1" dirty="0"/>
              <a:t> </a:t>
            </a:r>
            <a:r>
              <a:rPr lang="ru-RU" sz="1050" b="1" dirty="0" err="1"/>
              <a:t>щебінь</a:t>
            </a:r>
            <a:r>
              <a:rPr lang="ru-RU" sz="1050" b="1" dirty="0"/>
              <a:t>, </a:t>
            </a:r>
            <a:r>
              <a:rPr lang="ru-RU" sz="1050" b="1" dirty="0" err="1"/>
              <a:t>пісок</a:t>
            </a:r>
            <a:r>
              <a:rPr lang="ru-RU" sz="1050" b="1" dirty="0"/>
              <a:t>, глина, </a:t>
            </a:r>
            <a:r>
              <a:rPr lang="ru-RU" sz="1050" b="1" dirty="0" err="1"/>
              <a:t>сільськогосподарські</a:t>
            </a:r>
            <a:r>
              <a:rPr lang="ru-RU" sz="1050" b="1" dirty="0"/>
              <a:t> </a:t>
            </a:r>
            <a:r>
              <a:rPr lang="ru-RU" sz="1050" b="1" dirty="0" err="1"/>
              <a:t>продукти</a:t>
            </a:r>
            <a:r>
              <a:rPr lang="ru-RU" sz="1050" b="1" dirty="0"/>
              <a:t>, </a:t>
            </a:r>
            <a:r>
              <a:rPr lang="ru-RU" sz="1050" b="1" dirty="0" err="1"/>
              <a:t>такі</a:t>
            </a:r>
            <a:r>
              <a:rPr lang="ru-RU" sz="1050" b="1" dirty="0"/>
              <a:t> як зерно у великих </a:t>
            </a:r>
            <a:r>
              <a:rPr lang="ru-RU" sz="1050" b="1" dirty="0" err="1"/>
              <a:t>кількостях</a:t>
            </a:r>
            <a:r>
              <a:rPr lang="ru-RU" sz="1050" b="1" dirty="0"/>
              <a:t> і </a:t>
            </a:r>
            <a:r>
              <a:rPr lang="ru-RU" sz="1050" b="1" dirty="0" err="1"/>
              <a:t>різних</a:t>
            </a:r>
            <a:r>
              <a:rPr lang="ru-RU" sz="1050" b="1" dirty="0"/>
              <a:t> </a:t>
            </a:r>
            <a:r>
              <a:rPr lang="ru-RU" sz="1050" b="1" dirty="0" err="1"/>
              <a:t>сортів</a:t>
            </a:r>
            <a:r>
              <a:rPr lang="ru-RU" sz="1050" b="1" dirty="0"/>
              <a:t>, а </a:t>
            </a:r>
            <a:r>
              <a:rPr lang="ru-RU" sz="1050" b="1" dirty="0" err="1"/>
              <a:t>також</a:t>
            </a:r>
            <a:r>
              <a:rPr lang="ru-RU" sz="1050" b="1" dirty="0"/>
              <a:t> </a:t>
            </a:r>
            <a:r>
              <a:rPr lang="ru-RU" sz="1050" b="1" dirty="0" err="1"/>
              <a:t>шкіра</a:t>
            </a:r>
            <a:r>
              <a:rPr lang="ru-RU" sz="1050" b="1" dirty="0"/>
              <a:t>, </a:t>
            </a:r>
            <a:r>
              <a:rPr lang="ru-RU" sz="1050" b="1" dirty="0" err="1"/>
              <a:t>хімічні</a:t>
            </a:r>
            <a:r>
              <a:rPr lang="ru-RU" sz="1050" b="1" dirty="0"/>
              <a:t> </a:t>
            </a:r>
            <a:r>
              <a:rPr lang="ru-RU" sz="1050" b="1" dirty="0" err="1"/>
              <a:t>речовини</a:t>
            </a:r>
            <a:r>
              <a:rPr lang="ru-RU" sz="1050" b="1" dirty="0"/>
              <a:t>, </a:t>
            </a:r>
            <a:r>
              <a:rPr lang="ru-RU" sz="1050" b="1" dirty="0" err="1"/>
              <a:t>рослинні</a:t>
            </a:r>
            <a:r>
              <a:rPr lang="ru-RU" sz="1050" b="1" dirty="0"/>
              <a:t> та </a:t>
            </a:r>
            <a:r>
              <a:rPr lang="ru-RU" sz="1050" b="1" dirty="0" err="1"/>
              <a:t>тваринні</a:t>
            </a:r>
            <a:r>
              <a:rPr lang="ru-RU" sz="1050" b="1" dirty="0"/>
              <a:t> </a:t>
            </a:r>
            <a:r>
              <a:rPr lang="ru-RU" sz="1050" b="1" dirty="0" err="1"/>
              <a:t>жири</a:t>
            </a:r>
            <a:r>
              <a:rPr lang="ru-RU" sz="1050" b="1" dirty="0"/>
              <a:t>, дерево, </a:t>
            </a:r>
            <a:r>
              <a:rPr lang="ru-RU" sz="1050" b="1" dirty="0" err="1"/>
              <a:t>м'ясо</a:t>
            </a:r>
            <a:r>
              <a:rPr lang="ru-RU" sz="1050" b="1" dirty="0"/>
              <a:t> та </a:t>
            </a:r>
            <a:r>
              <a:rPr lang="ru-RU" sz="1050" b="1" dirty="0" err="1"/>
              <a:t>м'ясні</a:t>
            </a:r>
            <a:r>
              <a:rPr lang="ru-RU" sz="1050" b="1" dirty="0"/>
              <a:t> </a:t>
            </a:r>
            <a:r>
              <a:rPr lang="ru-RU" sz="1050" b="1" dirty="0" err="1"/>
              <a:t>продукти</a:t>
            </a:r>
            <a:r>
              <a:rPr lang="ru-RU" sz="1050" b="1" dirty="0"/>
              <a:t>, і, </a:t>
            </a:r>
            <a:r>
              <a:rPr lang="ru-RU" sz="1050" b="1" dirty="0" err="1"/>
              <a:t>нарешті</a:t>
            </a:r>
            <a:r>
              <a:rPr lang="ru-RU" sz="1050" b="1" dirty="0"/>
              <a:t>, в </a:t>
            </a:r>
            <a:r>
              <a:rPr lang="ru-RU" sz="1050" b="1" dirty="0" err="1"/>
              <a:t>дещо</a:t>
            </a:r>
            <a:r>
              <a:rPr lang="ru-RU" sz="1050" b="1" dirty="0"/>
              <a:t> </a:t>
            </a:r>
            <a:r>
              <a:rPr lang="ru-RU" sz="1050" b="1" dirty="0" err="1"/>
              <a:t>меншому</a:t>
            </a:r>
            <a:r>
              <a:rPr lang="ru-RU" sz="1050" b="1" dirty="0"/>
              <a:t> </a:t>
            </a:r>
            <a:r>
              <a:rPr lang="ru-RU" sz="1050" b="1" dirty="0" err="1"/>
              <a:t>співвідношенні</a:t>
            </a:r>
            <a:r>
              <a:rPr lang="ru-RU" sz="1050" b="1" dirty="0"/>
              <a:t>, </a:t>
            </a:r>
            <a:r>
              <a:rPr lang="ru-RU" sz="1050" b="1" dirty="0" err="1"/>
              <a:t>взуття</a:t>
            </a:r>
            <a:r>
              <a:rPr lang="ru-RU" sz="1050" b="1" dirty="0"/>
              <a:t>, </a:t>
            </a:r>
            <a:r>
              <a:rPr lang="ru-RU" sz="1050" b="1" dirty="0" err="1"/>
              <a:t>вугілля</a:t>
            </a:r>
            <a:r>
              <a:rPr lang="ru-RU" sz="1050" b="1" dirty="0"/>
              <a:t>, </a:t>
            </a:r>
            <a:r>
              <a:rPr lang="ru-RU" sz="1050" b="1" dirty="0" err="1"/>
              <a:t>одяг</a:t>
            </a:r>
            <a:r>
              <a:rPr lang="ru-RU" sz="1050" b="1" dirty="0"/>
              <a:t>, </a:t>
            </a:r>
            <a:r>
              <a:rPr lang="ru-RU" sz="1050" b="1" dirty="0" err="1"/>
              <a:t>шкіряні</a:t>
            </a:r>
            <a:r>
              <a:rPr lang="ru-RU" sz="1050" b="1" dirty="0"/>
              <a:t> </a:t>
            </a:r>
            <a:r>
              <a:rPr lang="ru-RU" sz="1050" b="1" dirty="0" err="1"/>
              <a:t>вироби</a:t>
            </a:r>
            <a:r>
              <a:rPr lang="ru-RU" sz="1050" b="1" dirty="0"/>
              <a:t>, </a:t>
            </a:r>
            <a:r>
              <a:rPr lang="ru-RU" sz="1050" b="1" dirty="0" err="1"/>
              <a:t>консервовані</a:t>
            </a:r>
            <a:r>
              <a:rPr lang="ru-RU" sz="1050" b="1" dirty="0"/>
              <a:t> </a:t>
            </a:r>
            <a:r>
              <a:rPr lang="ru-RU" sz="1050" b="1" dirty="0" err="1"/>
              <a:t>овочі</a:t>
            </a:r>
            <a:r>
              <a:rPr lang="ru-RU" sz="1050" b="1" dirty="0"/>
              <a:t> і </a:t>
            </a:r>
            <a:r>
              <a:rPr lang="ru-RU" sz="1050" b="1" dirty="0" err="1"/>
              <a:t>фрукти</a:t>
            </a:r>
            <a:r>
              <a:rPr lang="ru-RU" sz="1050" b="1" dirty="0"/>
              <a:t>. </a:t>
            </a:r>
            <a:br>
              <a:rPr lang="ru-RU" sz="1050" b="1" dirty="0"/>
            </a:br>
            <a:endParaRPr lang="ru-RU" sz="1050" b="1" dirty="0" smtClean="0"/>
          </a:p>
          <a:p>
            <a:pPr marL="0" indent="0" algn="ctr">
              <a:buNone/>
            </a:pPr>
            <a:r>
              <a:rPr lang="ru-RU" sz="1050" b="1" dirty="0" err="1" smtClean="0"/>
              <a:t>Продукти</a:t>
            </a:r>
            <a:r>
              <a:rPr lang="ru-RU" sz="1050" b="1" dirty="0"/>
              <a:t>, </a:t>
            </a:r>
            <a:r>
              <a:rPr lang="ru-RU" sz="1050" b="1" dirty="0" err="1"/>
              <a:t>які</a:t>
            </a:r>
            <a:r>
              <a:rPr lang="ru-RU" sz="1050" b="1" dirty="0"/>
              <a:t>, в свою </a:t>
            </a:r>
            <a:r>
              <a:rPr lang="ru-RU" sz="1050" b="1" dirty="0" err="1"/>
              <a:t>чергу</a:t>
            </a:r>
            <a:r>
              <a:rPr lang="ru-RU" sz="1050" b="1" dirty="0"/>
              <a:t>, </a:t>
            </a:r>
            <a:r>
              <a:rPr lang="ru-RU" sz="1050" b="1" dirty="0" err="1"/>
              <a:t>йдуть</a:t>
            </a:r>
            <a:r>
              <a:rPr lang="ru-RU" sz="1050" b="1" dirty="0"/>
              <a:t> на </a:t>
            </a:r>
            <a:r>
              <a:rPr lang="ru-RU" sz="1050" b="1" dirty="0" err="1"/>
              <a:t>експорт</a:t>
            </a:r>
            <a:r>
              <a:rPr lang="ru-RU" sz="1050" b="1" dirty="0"/>
              <a:t> з </a:t>
            </a:r>
            <a:r>
              <a:rPr lang="ru-RU" sz="1050" b="1" dirty="0" err="1"/>
              <a:t>Італії</a:t>
            </a:r>
            <a:r>
              <a:rPr lang="ru-RU" sz="1050" b="1" dirty="0"/>
              <a:t> в </a:t>
            </a:r>
            <a:r>
              <a:rPr lang="ru-RU" sz="1050" b="1" dirty="0" err="1"/>
              <a:t>Україну</a:t>
            </a:r>
            <a:r>
              <a:rPr lang="ru-RU" sz="1050" b="1" dirty="0"/>
              <a:t>, </a:t>
            </a:r>
            <a:r>
              <a:rPr lang="ru-RU" sz="1050" b="1" dirty="0" err="1"/>
              <a:t>це</a:t>
            </a:r>
            <a:r>
              <a:rPr lang="ru-RU" sz="1050" b="1" dirty="0"/>
              <a:t>, </a:t>
            </a:r>
            <a:r>
              <a:rPr lang="ru-RU" sz="1050" b="1" dirty="0" err="1"/>
              <a:t>насамперед</a:t>
            </a:r>
            <a:r>
              <a:rPr lang="ru-RU" sz="1050" b="1" dirty="0"/>
              <a:t>, </a:t>
            </a:r>
            <a:r>
              <a:rPr lang="ru-RU" sz="1050" b="1" dirty="0" err="1"/>
              <a:t>одяг</a:t>
            </a:r>
            <a:r>
              <a:rPr lang="ru-RU" sz="1050" b="1" dirty="0"/>
              <a:t>, </a:t>
            </a:r>
            <a:r>
              <a:rPr lang="ru-RU" sz="1050" b="1" dirty="0" err="1"/>
              <a:t>електричні</a:t>
            </a:r>
            <a:r>
              <a:rPr lang="ru-RU" sz="1050" b="1" dirty="0"/>
              <a:t> </a:t>
            </a:r>
            <a:r>
              <a:rPr lang="ru-RU" sz="1050" b="1" dirty="0" err="1"/>
              <a:t>товари</a:t>
            </a:r>
            <a:r>
              <a:rPr lang="ru-RU" sz="1050" b="1" dirty="0"/>
              <a:t> та </a:t>
            </a:r>
            <a:r>
              <a:rPr lang="ru-RU" sz="1050" b="1" dirty="0" err="1"/>
              <a:t>інша</a:t>
            </a:r>
            <a:r>
              <a:rPr lang="ru-RU" sz="1050" b="1" dirty="0"/>
              <a:t> </a:t>
            </a:r>
            <a:r>
              <a:rPr lang="ru-RU" sz="1050" b="1" dirty="0" err="1"/>
              <a:t>техніка</a:t>
            </a:r>
            <a:r>
              <a:rPr lang="ru-RU" sz="1050" b="1" dirty="0"/>
              <a:t>, </a:t>
            </a:r>
            <a:r>
              <a:rPr lang="ru-RU" sz="1050" b="1" dirty="0" err="1"/>
              <a:t>меблі</a:t>
            </a:r>
            <a:r>
              <a:rPr lang="ru-RU" sz="1050" b="1" dirty="0"/>
              <a:t>, </a:t>
            </a:r>
            <a:r>
              <a:rPr lang="ru-RU" sz="1050" b="1" dirty="0" err="1"/>
              <a:t>взуття</a:t>
            </a:r>
            <a:r>
              <a:rPr lang="ru-RU" sz="1050" b="1" dirty="0"/>
              <a:t>, </a:t>
            </a:r>
            <a:r>
              <a:rPr lang="ru-RU" sz="1050" b="1" dirty="0" err="1"/>
              <a:t>обладнання</a:t>
            </a:r>
            <a:r>
              <a:rPr lang="ru-RU" sz="1050" b="1" dirty="0"/>
              <a:t> для </a:t>
            </a:r>
            <a:r>
              <a:rPr lang="ru-RU" sz="1050" b="1" dirty="0" err="1"/>
              <a:t>виробництва</a:t>
            </a:r>
            <a:r>
              <a:rPr lang="ru-RU" sz="1050" b="1" dirty="0"/>
              <a:t> </a:t>
            </a:r>
            <a:r>
              <a:rPr lang="ru-RU" sz="1050" b="1" dirty="0" err="1"/>
              <a:t>електроенергії</a:t>
            </a:r>
            <a:r>
              <a:rPr lang="ru-RU" sz="1050" b="1" dirty="0"/>
              <a:t>, текстиль, </a:t>
            </a:r>
            <a:r>
              <a:rPr lang="ru-RU" sz="1050" b="1" dirty="0" err="1"/>
              <a:t>вироби</a:t>
            </a:r>
            <a:r>
              <a:rPr lang="ru-RU" sz="1050" b="1" dirty="0"/>
              <a:t> з </a:t>
            </a:r>
            <a:r>
              <a:rPr lang="ru-RU" sz="1050" b="1" dirty="0" err="1"/>
              <a:t>металу</a:t>
            </a:r>
            <a:r>
              <a:rPr lang="ru-RU" sz="1050" b="1" dirty="0"/>
              <a:t>, </a:t>
            </a:r>
            <a:r>
              <a:rPr lang="ru-RU" sz="1050" b="1" dirty="0" err="1"/>
              <a:t>пластикові</a:t>
            </a:r>
            <a:r>
              <a:rPr lang="ru-RU" sz="1050" b="1" dirty="0"/>
              <a:t> </a:t>
            </a:r>
            <a:r>
              <a:rPr lang="ru-RU" sz="1050" b="1" dirty="0" err="1"/>
              <a:t>вироби</a:t>
            </a:r>
            <a:r>
              <a:rPr lang="ru-RU" sz="1050" b="1" dirty="0"/>
              <a:t>, </a:t>
            </a:r>
            <a:r>
              <a:rPr lang="ru-RU" sz="1050" b="1" dirty="0" err="1"/>
              <a:t>радіатори</a:t>
            </a:r>
            <a:r>
              <a:rPr lang="ru-RU" sz="1050" b="1" dirty="0"/>
              <a:t>, </a:t>
            </a:r>
            <a:r>
              <a:rPr lang="ru-RU" sz="1050" b="1" dirty="0" err="1"/>
              <a:t>котли</a:t>
            </a:r>
            <a:r>
              <a:rPr lang="ru-RU" sz="1050" b="1" dirty="0"/>
              <a:t>, баки, </a:t>
            </a:r>
            <a:r>
              <a:rPr lang="ru-RU" sz="1050" b="1" dirty="0" err="1"/>
              <a:t>вироби</a:t>
            </a:r>
            <a:r>
              <a:rPr lang="ru-RU" sz="1050" b="1" dirty="0"/>
              <a:t> </a:t>
            </a:r>
            <a:r>
              <a:rPr lang="ru-RU" sz="1050" b="1" dirty="0" err="1"/>
              <a:t>зі</a:t>
            </a:r>
            <a:r>
              <a:rPr lang="ru-RU" sz="1050" b="1" dirty="0"/>
              <a:t> </a:t>
            </a:r>
            <a:r>
              <a:rPr lang="ru-RU" sz="1050" b="1" dirty="0" err="1"/>
              <a:t>шкіри</a:t>
            </a:r>
            <a:r>
              <a:rPr lang="ru-RU" sz="1050" b="1" dirty="0"/>
              <a:t>, </a:t>
            </a:r>
            <a:r>
              <a:rPr lang="ru-RU" sz="1050" b="1" dirty="0" err="1"/>
              <a:t>хімічні</a:t>
            </a:r>
            <a:r>
              <a:rPr lang="ru-RU" sz="1050" b="1" dirty="0"/>
              <a:t> </a:t>
            </a:r>
            <a:r>
              <a:rPr lang="ru-RU" sz="1050" b="1" dirty="0" err="1"/>
              <a:t>продукти</a:t>
            </a:r>
            <a:r>
              <a:rPr lang="ru-RU" sz="1050" b="1" dirty="0"/>
              <a:t>, в тому </a:t>
            </a:r>
            <a:r>
              <a:rPr lang="ru-RU" sz="1050" b="1" dirty="0" err="1"/>
              <a:t>числі</a:t>
            </a:r>
            <a:r>
              <a:rPr lang="ru-RU" sz="1050" b="1" dirty="0"/>
              <a:t> </a:t>
            </a:r>
            <a:r>
              <a:rPr lang="ru-RU" sz="1050" b="1" dirty="0" err="1"/>
              <a:t>фарби</a:t>
            </a:r>
            <a:r>
              <a:rPr lang="ru-RU" sz="1050" b="1" dirty="0"/>
              <a:t> і лаки, </a:t>
            </a:r>
            <a:r>
              <a:rPr lang="ru-RU" sz="1050" b="1" dirty="0" err="1"/>
              <a:t>трикотажні</a:t>
            </a:r>
            <a:r>
              <a:rPr lang="ru-RU" sz="1050" b="1" dirty="0"/>
              <a:t> </a:t>
            </a:r>
            <a:r>
              <a:rPr lang="ru-RU" sz="1050" b="1" dirty="0" err="1"/>
              <a:t>вироби</a:t>
            </a:r>
            <a:r>
              <a:rPr lang="ru-RU" sz="1050" b="1" dirty="0"/>
              <a:t>, </a:t>
            </a:r>
            <a:r>
              <a:rPr lang="ru-RU" sz="1050" b="1" dirty="0" err="1"/>
              <a:t>ювелірні</a:t>
            </a:r>
            <a:r>
              <a:rPr lang="ru-RU" sz="1050" b="1" dirty="0"/>
              <a:t> </a:t>
            </a:r>
            <a:r>
              <a:rPr lang="ru-RU" sz="1050" b="1" dirty="0" err="1"/>
              <a:t>вироби</a:t>
            </a:r>
            <a:r>
              <a:rPr lang="ru-RU" sz="1050" b="1" dirty="0"/>
              <a:t> і </a:t>
            </a:r>
            <a:r>
              <a:rPr lang="ru-RU" sz="1050" b="1" dirty="0" err="1"/>
              <a:t>прикраси</a:t>
            </a:r>
            <a:r>
              <a:rPr lang="ru-RU" sz="1050" b="1" dirty="0"/>
              <a:t>, </a:t>
            </a:r>
            <a:r>
              <a:rPr lang="ru-RU" sz="1050" b="1" dirty="0" err="1"/>
              <a:t>керамічна</a:t>
            </a:r>
            <a:r>
              <a:rPr lang="ru-RU" sz="1050" b="1" dirty="0"/>
              <a:t> плитка, та </a:t>
            </a:r>
            <a:r>
              <a:rPr lang="ru-RU" sz="1050" b="1" dirty="0" err="1"/>
              <a:t>багато</a:t>
            </a:r>
            <a:r>
              <a:rPr lang="ru-RU" sz="1050" b="1" dirty="0"/>
              <a:t> </a:t>
            </a:r>
            <a:r>
              <a:rPr lang="ru-RU" sz="1050" b="1" dirty="0" err="1"/>
              <a:t>іншого</a:t>
            </a:r>
            <a:r>
              <a:rPr lang="ru-RU" sz="1050" b="1" dirty="0"/>
              <a:t>.</a:t>
            </a:r>
            <a:br>
              <a:rPr lang="ru-RU" sz="1050" b="1" dirty="0"/>
            </a:br>
            <a:endParaRPr lang="ru-RU" sz="1050" b="1" dirty="0" smtClean="0"/>
          </a:p>
          <a:p>
            <a:pPr marL="0" indent="0" algn="ctr">
              <a:buNone/>
            </a:pPr>
            <a:r>
              <a:rPr lang="ru-RU" sz="1050" b="1" dirty="0" err="1" smtClean="0"/>
              <a:t>Італія</a:t>
            </a:r>
            <a:r>
              <a:rPr lang="ru-RU" sz="1050" b="1" dirty="0" smtClean="0"/>
              <a:t> </a:t>
            </a:r>
            <a:r>
              <a:rPr lang="ru-RU" sz="1050" b="1" dirty="0" err="1"/>
              <a:t>займає</a:t>
            </a:r>
            <a:r>
              <a:rPr lang="ru-RU" sz="1050" b="1" dirty="0"/>
              <a:t> </a:t>
            </a:r>
            <a:r>
              <a:rPr lang="ru-RU" sz="1050" b="1" dirty="0" err="1"/>
              <a:t>шосте</a:t>
            </a:r>
            <a:r>
              <a:rPr lang="ru-RU" sz="1050" b="1" dirty="0"/>
              <a:t> </a:t>
            </a:r>
            <a:r>
              <a:rPr lang="ru-RU" sz="1050" b="1" dirty="0" err="1"/>
              <a:t>місце</a:t>
            </a:r>
            <a:r>
              <a:rPr lang="ru-RU" sz="1050" b="1" dirty="0"/>
              <a:t> в </a:t>
            </a:r>
            <a:r>
              <a:rPr lang="ru-RU" sz="1050" b="1" dirty="0" err="1"/>
              <a:t>якості</a:t>
            </a:r>
            <a:r>
              <a:rPr lang="ru-RU" sz="1050" b="1" dirty="0"/>
              <a:t> </a:t>
            </a:r>
            <a:r>
              <a:rPr lang="ru-RU" sz="1050" b="1" dirty="0" err="1"/>
              <a:t>постачальника</a:t>
            </a:r>
            <a:r>
              <a:rPr lang="ru-RU" sz="1050" b="1" dirty="0"/>
              <a:t> </a:t>
            </a:r>
            <a:r>
              <a:rPr lang="ru-RU" sz="1050" b="1" dirty="0" err="1"/>
              <a:t>продукції</a:t>
            </a:r>
            <a:r>
              <a:rPr lang="ru-RU" sz="1050" b="1" dirty="0"/>
              <a:t>, і з </a:t>
            </a:r>
            <a:r>
              <a:rPr lang="ru-RU" sz="1050" b="1" dirty="0" err="1"/>
              <a:t>кожним</a:t>
            </a:r>
            <a:r>
              <a:rPr lang="ru-RU" sz="1050" b="1" dirty="0"/>
              <a:t> роком </a:t>
            </a:r>
            <a:r>
              <a:rPr lang="ru-RU" sz="1050" b="1" dirty="0" err="1"/>
              <a:t>показник</a:t>
            </a:r>
            <a:r>
              <a:rPr lang="ru-RU" sz="1050" b="1" dirty="0"/>
              <a:t> </a:t>
            </a:r>
            <a:r>
              <a:rPr lang="ru-RU" sz="1050" b="1" dirty="0" err="1"/>
              <a:t>експорту</a:t>
            </a:r>
            <a:r>
              <a:rPr lang="ru-RU" sz="1050" b="1" dirty="0"/>
              <a:t> </a:t>
            </a:r>
            <a:r>
              <a:rPr lang="ru-RU" sz="1050" b="1" dirty="0" err="1"/>
              <a:t>значно</a:t>
            </a:r>
            <a:r>
              <a:rPr lang="ru-RU" sz="1050" b="1" dirty="0"/>
              <a:t> </a:t>
            </a:r>
            <a:r>
              <a:rPr lang="ru-RU" sz="1050" b="1" dirty="0" err="1"/>
              <a:t>зростає</a:t>
            </a:r>
            <a:r>
              <a:rPr lang="ru-RU" sz="1050" b="1" dirty="0"/>
              <a:t>. </a:t>
            </a:r>
            <a:r>
              <a:rPr lang="ru-RU" sz="1050" b="1" dirty="0" err="1"/>
              <a:t>Італійські</a:t>
            </a:r>
            <a:r>
              <a:rPr lang="ru-RU" sz="1050" b="1" dirty="0"/>
              <a:t> </a:t>
            </a:r>
            <a:r>
              <a:rPr lang="ru-RU" sz="1050" b="1" dirty="0" err="1"/>
              <a:t>продукти</a:t>
            </a:r>
            <a:r>
              <a:rPr lang="ru-RU" sz="1050" b="1" dirty="0"/>
              <a:t>, </a:t>
            </a:r>
            <a:r>
              <a:rPr lang="ru-RU" sz="1050" b="1" dirty="0" err="1"/>
              <a:t>що</a:t>
            </a:r>
            <a:r>
              <a:rPr lang="ru-RU" sz="1050" b="1" dirty="0"/>
              <a:t> </a:t>
            </a:r>
            <a:r>
              <a:rPr lang="ru-RU" sz="1050" b="1" dirty="0" err="1"/>
              <a:t>користуються</a:t>
            </a:r>
            <a:r>
              <a:rPr lang="ru-RU" sz="1050" b="1" dirty="0"/>
              <a:t> </a:t>
            </a:r>
            <a:r>
              <a:rPr lang="ru-RU" sz="1050" b="1" dirty="0" err="1"/>
              <a:t>найбільшим</a:t>
            </a:r>
            <a:r>
              <a:rPr lang="ru-RU" sz="1050" b="1" dirty="0"/>
              <a:t> попитом на </a:t>
            </a:r>
            <a:r>
              <a:rPr lang="ru-RU" sz="1050" b="1" dirty="0" err="1"/>
              <a:t>українському</a:t>
            </a:r>
            <a:r>
              <a:rPr lang="ru-RU" sz="1050" b="1" dirty="0"/>
              <a:t> ринку, в основному </a:t>
            </a:r>
            <a:r>
              <a:rPr lang="ru-RU" sz="1050" b="1" dirty="0" err="1"/>
              <a:t>стосуються</a:t>
            </a:r>
            <a:r>
              <a:rPr lang="ru-RU" sz="1050" b="1" dirty="0"/>
              <a:t> </a:t>
            </a:r>
            <a:r>
              <a:rPr lang="ru-RU" sz="1050" b="1" dirty="0" err="1"/>
              <a:t>італійської</a:t>
            </a:r>
            <a:r>
              <a:rPr lang="ru-RU" sz="1050" b="1" dirty="0"/>
              <a:t> </a:t>
            </a:r>
            <a:r>
              <a:rPr lang="ru-RU" sz="1050" b="1" dirty="0" err="1"/>
              <a:t>індустрії</a:t>
            </a:r>
            <a:r>
              <a:rPr lang="ru-RU" sz="1050" b="1" dirty="0"/>
              <a:t> </a:t>
            </a:r>
            <a:r>
              <a:rPr lang="ru-RU" sz="1050" b="1" dirty="0" err="1"/>
              <a:t>моди</a:t>
            </a:r>
            <a:r>
              <a:rPr lang="ru-RU" sz="1050" b="1" dirty="0"/>
              <a:t> (</a:t>
            </a:r>
            <a:r>
              <a:rPr lang="ru-RU" sz="1050" b="1" dirty="0" err="1"/>
              <a:t>одяг</a:t>
            </a:r>
            <a:r>
              <a:rPr lang="ru-RU" sz="1050" b="1" dirty="0"/>
              <a:t>, </a:t>
            </a:r>
            <a:r>
              <a:rPr lang="ru-RU" sz="1050" b="1" dirty="0" err="1"/>
              <a:t>взуття</a:t>
            </a:r>
            <a:r>
              <a:rPr lang="ru-RU" sz="1050" b="1" dirty="0"/>
              <a:t>, текстиль, </a:t>
            </a:r>
            <a:r>
              <a:rPr lang="ru-RU" sz="1050" b="1" dirty="0" err="1"/>
              <a:t>вироби</a:t>
            </a:r>
            <a:r>
              <a:rPr lang="ru-RU" sz="1050" b="1" dirty="0"/>
              <a:t> </a:t>
            </a:r>
            <a:r>
              <a:rPr lang="ru-RU" sz="1050" b="1" dirty="0" err="1"/>
              <a:t>зі</a:t>
            </a:r>
            <a:r>
              <a:rPr lang="ru-RU" sz="1050" b="1" dirty="0"/>
              <a:t> </a:t>
            </a:r>
            <a:r>
              <a:rPr lang="ru-RU" sz="1050" b="1" dirty="0" err="1"/>
              <a:t>шкіри</a:t>
            </a:r>
            <a:r>
              <a:rPr lang="ru-RU" sz="1050" b="1" dirty="0"/>
              <a:t>, </a:t>
            </a:r>
            <a:r>
              <a:rPr lang="ru-RU" sz="1050" b="1" dirty="0" err="1"/>
              <a:t>аксесуари</a:t>
            </a:r>
            <a:r>
              <a:rPr lang="ru-RU" sz="1050" b="1" dirty="0"/>
              <a:t> та </a:t>
            </a:r>
            <a:r>
              <a:rPr lang="ru-RU" sz="1050" b="1" dirty="0" err="1"/>
              <a:t>ін</a:t>
            </a:r>
            <a:r>
              <a:rPr lang="ru-RU" sz="1050" b="1" dirty="0"/>
              <a:t>.), але й </a:t>
            </a:r>
            <a:r>
              <a:rPr lang="ru-RU" sz="1050" b="1" dirty="0" err="1"/>
              <a:t>зростає</a:t>
            </a:r>
            <a:r>
              <a:rPr lang="ru-RU" sz="1050" b="1" dirty="0"/>
              <a:t> попит на </a:t>
            </a:r>
            <a:r>
              <a:rPr lang="ru-RU" sz="1050" b="1" dirty="0" err="1"/>
              <a:t>продукцію</a:t>
            </a:r>
            <a:r>
              <a:rPr lang="ru-RU" sz="1050" b="1" dirty="0"/>
              <a:t> з </a:t>
            </a:r>
            <a:r>
              <a:rPr lang="ru-RU" sz="1050" b="1" dirty="0" err="1"/>
              <a:t>італійським</a:t>
            </a:r>
            <a:r>
              <a:rPr lang="ru-RU" sz="1050" b="1" dirty="0"/>
              <a:t> логотипом </a:t>
            </a:r>
            <a:r>
              <a:rPr lang="ru-RU" sz="1050" b="1" dirty="0" err="1"/>
              <a:t>якості</a:t>
            </a:r>
            <a:r>
              <a:rPr lang="ru-RU" sz="1050" b="1" dirty="0"/>
              <a:t>: </a:t>
            </a:r>
            <a:r>
              <a:rPr lang="ru-RU" sz="1050" b="1" dirty="0" err="1"/>
              <a:t>продукти</a:t>
            </a:r>
            <a:r>
              <a:rPr lang="ru-RU" sz="1050" b="1" dirty="0"/>
              <a:t> </a:t>
            </a:r>
            <a:r>
              <a:rPr lang="ru-RU" sz="1050" b="1" dirty="0" err="1"/>
              <a:t>харчування</a:t>
            </a:r>
            <a:r>
              <a:rPr lang="ru-RU" sz="1050" b="1" dirty="0"/>
              <a:t>, </a:t>
            </a:r>
            <a:r>
              <a:rPr lang="ru-RU" sz="1050" b="1" dirty="0" err="1"/>
              <a:t>алкогольні</a:t>
            </a:r>
            <a:r>
              <a:rPr lang="ru-RU" sz="1050" b="1" dirty="0"/>
              <a:t> </a:t>
            </a:r>
            <a:r>
              <a:rPr lang="ru-RU" sz="1050" b="1" dirty="0" err="1"/>
              <a:t>напої</a:t>
            </a:r>
            <a:r>
              <a:rPr lang="ru-RU" sz="1050" b="1" dirty="0"/>
              <a:t>, </a:t>
            </a:r>
            <a:r>
              <a:rPr lang="ru-RU" sz="1050" b="1" dirty="0" err="1"/>
              <a:t>меблі</a:t>
            </a:r>
            <a:r>
              <a:rPr lang="ru-RU" sz="1050" b="1" dirty="0"/>
              <a:t> для </a:t>
            </a:r>
            <a:r>
              <a:rPr lang="ru-RU" sz="1050" b="1" dirty="0" err="1"/>
              <a:t>інтер'єру</a:t>
            </a:r>
            <a:r>
              <a:rPr lang="ru-RU" sz="1050" b="1" dirty="0"/>
              <a:t> і т.д.. </a:t>
            </a:r>
            <a:r>
              <a:rPr lang="ru-RU" sz="1050" b="1" dirty="0" err="1"/>
              <a:t>Крім</a:t>
            </a:r>
            <a:r>
              <a:rPr lang="ru-RU" sz="1050" b="1" dirty="0"/>
              <a:t> того, </a:t>
            </a:r>
            <a:r>
              <a:rPr lang="ru-RU" sz="1050" b="1" dirty="0" err="1"/>
              <a:t>сильний</a:t>
            </a:r>
            <a:r>
              <a:rPr lang="ru-RU" sz="1050" b="1" dirty="0"/>
              <a:t> </a:t>
            </a:r>
            <a:r>
              <a:rPr lang="ru-RU" sz="1050" b="1" dirty="0" err="1"/>
              <a:t>розвиток</a:t>
            </a:r>
            <a:r>
              <a:rPr lang="ru-RU" sz="1050" b="1" dirty="0"/>
              <a:t> </a:t>
            </a:r>
            <a:r>
              <a:rPr lang="ru-RU" sz="1050" b="1" dirty="0" err="1"/>
              <a:t>будівельної</a:t>
            </a:r>
            <a:r>
              <a:rPr lang="ru-RU" sz="1050" b="1" dirty="0"/>
              <a:t> </a:t>
            </a:r>
            <a:r>
              <a:rPr lang="ru-RU" sz="1050" b="1" dirty="0" err="1"/>
              <a:t>галузі</a:t>
            </a:r>
            <a:r>
              <a:rPr lang="ru-RU" sz="1050" b="1" dirty="0"/>
              <a:t> </a:t>
            </a:r>
            <a:r>
              <a:rPr lang="ru-RU" sz="1050" b="1" dirty="0" err="1"/>
              <a:t>пропонує</a:t>
            </a:r>
            <a:r>
              <a:rPr lang="ru-RU" sz="1050" b="1" dirty="0"/>
              <a:t> </a:t>
            </a:r>
            <a:r>
              <a:rPr lang="ru-RU" sz="1050" b="1" dirty="0" err="1"/>
              <a:t>багато</a:t>
            </a:r>
            <a:r>
              <a:rPr lang="ru-RU" sz="1050" b="1" dirty="0"/>
              <a:t> </a:t>
            </a:r>
            <a:r>
              <a:rPr lang="ru-RU" sz="1050" b="1" dirty="0" err="1"/>
              <a:t>можливостей</a:t>
            </a:r>
            <a:r>
              <a:rPr lang="ru-RU" sz="1050" b="1" dirty="0"/>
              <a:t>, таких як поставки </a:t>
            </a:r>
            <a:r>
              <a:rPr lang="ru-RU" sz="1050" b="1" dirty="0" err="1"/>
              <a:t>обладнання</a:t>
            </a:r>
            <a:r>
              <a:rPr lang="ru-RU" sz="1050" b="1" dirty="0"/>
              <a:t> і </a:t>
            </a:r>
            <a:r>
              <a:rPr lang="ru-RU" sz="1050" b="1" dirty="0" err="1"/>
              <a:t>матеріалів</a:t>
            </a:r>
            <a:r>
              <a:rPr lang="ru-RU" sz="1050" b="1" dirty="0"/>
              <a:t>, </a:t>
            </a:r>
            <a:r>
              <a:rPr lang="ru-RU" sz="1050" b="1" dirty="0" err="1"/>
              <a:t>або</a:t>
            </a:r>
            <a:r>
              <a:rPr lang="ru-RU" sz="1050" b="1" dirty="0"/>
              <a:t> </a:t>
            </a:r>
            <a:r>
              <a:rPr lang="ru-RU" sz="1050" b="1" dirty="0" err="1"/>
              <a:t>також</a:t>
            </a:r>
            <a:r>
              <a:rPr lang="ru-RU" sz="1050" b="1" dirty="0"/>
              <a:t> </a:t>
            </a:r>
            <a:r>
              <a:rPr lang="ru-RU" sz="1050" b="1" dirty="0" err="1"/>
              <a:t>можливість</a:t>
            </a:r>
            <a:r>
              <a:rPr lang="ru-RU" sz="1050" b="1" dirty="0"/>
              <a:t> </a:t>
            </a:r>
            <a:r>
              <a:rPr lang="ru-RU" sz="1050" b="1" dirty="0" err="1"/>
              <a:t>експортувати</a:t>
            </a:r>
            <a:r>
              <a:rPr lang="ru-RU" sz="1050" b="1" dirty="0"/>
              <a:t> </a:t>
            </a:r>
            <a:r>
              <a:rPr lang="ru-RU" sz="1050" b="1" dirty="0" err="1"/>
              <a:t>методи</a:t>
            </a:r>
            <a:r>
              <a:rPr lang="ru-RU" sz="1050" b="1" dirty="0"/>
              <a:t> і </a:t>
            </a:r>
            <a:r>
              <a:rPr lang="ru-RU" sz="1050" b="1" dirty="0" err="1"/>
              <a:t>способи</a:t>
            </a:r>
            <a:r>
              <a:rPr lang="ru-RU" sz="1050" b="1" dirty="0"/>
              <a:t> </a:t>
            </a:r>
            <a:r>
              <a:rPr lang="ru-RU" sz="1050" b="1" dirty="0" err="1"/>
              <a:t>роботи</a:t>
            </a:r>
            <a:r>
              <a:rPr lang="ru-RU" sz="1050" b="1" dirty="0"/>
              <a:t> в </a:t>
            </a:r>
            <a:r>
              <a:rPr lang="ru-RU" sz="1050" b="1" dirty="0" err="1"/>
              <a:t>Італії</a:t>
            </a:r>
            <a:r>
              <a:rPr lang="ru-RU" sz="1050" b="1" dirty="0"/>
              <a:t>. </a:t>
            </a:r>
            <a:r>
              <a:rPr lang="ru-RU" sz="1050" b="1" dirty="0" err="1"/>
              <a:t>Нарешті</a:t>
            </a:r>
            <a:r>
              <a:rPr lang="ru-RU" sz="1050" b="1" dirty="0"/>
              <a:t>, </a:t>
            </a:r>
            <a:r>
              <a:rPr lang="ru-RU" sz="1050" b="1" dirty="0" err="1"/>
              <a:t>можна</a:t>
            </a:r>
            <a:r>
              <a:rPr lang="ru-RU" sz="1050" b="1" dirty="0"/>
              <a:t> легко </a:t>
            </a:r>
            <a:r>
              <a:rPr lang="ru-RU" sz="1050" b="1" dirty="0" err="1"/>
              <a:t>прогнозувати</a:t>
            </a:r>
            <a:r>
              <a:rPr lang="ru-RU" sz="1050" b="1" dirty="0"/>
              <a:t>, </a:t>
            </a:r>
            <a:r>
              <a:rPr lang="ru-RU" sz="1050" b="1" dirty="0" err="1"/>
              <a:t>що</a:t>
            </a:r>
            <a:r>
              <a:rPr lang="ru-RU" sz="1050" b="1" dirty="0"/>
              <a:t> </a:t>
            </a:r>
            <a:r>
              <a:rPr lang="ru-RU" sz="1050" b="1" dirty="0" err="1"/>
              <a:t>подальший</a:t>
            </a:r>
            <a:r>
              <a:rPr lang="ru-RU" sz="1050" b="1" dirty="0"/>
              <a:t> </a:t>
            </a:r>
            <a:r>
              <a:rPr lang="ru-RU" sz="1050" b="1" dirty="0" err="1"/>
              <a:t>розвиток</a:t>
            </a:r>
            <a:r>
              <a:rPr lang="ru-RU" sz="1050" b="1" dirty="0"/>
              <a:t> </a:t>
            </a:r>
            <a:r>
              <a:rPr lang="ru-RU" sz="1050" b="1" dirty="0" err="1"/>
              <a:t>сільськогосподарського</a:t>
            </a:r>
            <a:r>
              <a:rPr lang="ru-RU" sz="1050" b="1" dirty="0"/>
              <a:t> сектору </a:t>
            </a:r>
            <a:r>
              <a:rPr lang="ru-RU" sz="1050" b="1" dirty="0" err="1"/>
              <a:t>призведе</a:t>
            </a:r>
            <a:r>
              <a:rPr lang="ru-RU" sz="1050" b="1" dirty="0"/>
              <a:t> до </a:t>
            </a:r>
            <a:r>
              <a:rPr lang="ru-RU" sz="1050" b="1" dirty="0" err="1"/>
              <a:t>підвищення</a:t>
            </a:r>
            <a:r>
              <a:rPr lang="ru-RU" sz="1050" b="1" dirty="0"/>
              <a:t> </a:t>
            </a:r>
            <a:r>
              <a:rPr lang="ru-RU" sz="1050" b="1" dirty="0" err="1"/>
              <a:t>попиту</a:t>
            </a:r>
            <a:r>
              <a:rPr lang="ru-RU" sz="1050" b="1" dirty="0"/>
              <a:t> на </a:t>
            </a:r>
            <a:r>
              <a:rPr lang="ru-RU" sz="1050" b="1" dirty="0" err="1"/>
              <a:t>нові</a:t>
            </a:r>
            <a:r>
              <a:rPr lang="ru-RU" sz="1050" b="1" dirty="0"/>
              <a:t> </a:t>
            </a:r>
            <a:r>
              <a:rPr lang="ru-RU" sz="1050" b="1" dirty="0" err="1"/>
              <a:t>машини</a:t>
            </a:r>
            <a:r>
              <a:rPr lang="ru-RU" sz="1050" b="1" dirty="0"/>
              <a:t> і </a:t>
            </a:r>
            <a:r>
              <a:rPr lang="ru-RU" sz="1050" b="1" dirty="0" err="1"/>
              <a:t>нове</a:t>
            </a:r>
            <a:r>
              <a:rPr lang="ru-RU" sz="1050" b="1" dirty="0"/>
              <a:t> </a:t>
            </a:r>
            <a:r>
              <a:rPr lang="ru-RU" sz="1050" b="1" dirty="0" err="1"/>
              <a:t>обладнання</a:t>
            </a:r>
            <a:r>
              <a:rPr lang="ru-RU" sz="1050" b="1" dirty="0"/>
              <a:t> у </a:t>
            </a:r>
            <a:r>
              <a:rPr lang="ru-RU" sz="1050" b="1" dirty="0" err="1"/>
              <a:t>всій</a:t>
            </a:r>
            <a:r>
              <a:rPr lang="ru-RU" sz="1050" b="1" dirty="0"/>
              <a:t> </a:t>
            </a:r>
            <a:r>
              <a:rPr lang="ru-RU" sz="1050" b="1" dirty="0" err="1"/>
              <a:t>агропродовольчій</a:t>
            </a:r>
            <a:r>
              <a:rPr lang="ru-RU" sz="1050" b="1" dirty="0"/>
              <a:t> </a:t>
            </a:r>
            <a:r>
              <a:rPr lang="ru-RU" sz="1050" b="1" dirty="0" err="1"/>
              <a:t>сфері</a:t>
            </a:r>
            <a:r>
              <a:rPr lang="ru-RU" sz="1050" b="1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687" y="-171400"/>
            <a:ext cx="5797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Імпорт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експорт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433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90734" y="922523"/>
            <a:ext cx="4038600" cy="4525963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ru-RU" sz="1200" b="1" dirty="0" smtClean="0"/>
              <a:t>Художники: Леонардо да</a:t>
            </a:r>
          </a:p>
          <a:p>
            <a:pPr marL="0" indent="0">
              <a:buNone/>
            </a:pPr>
            <a:r>
              <a:rPr lang="ru-RU" sz="1200" b="1" dirty="0" smtClean="0"/>
              <a:t> </a:t>
            </a:r>
            <a:r>
              <a:rPr lang="ru-RU" sz="1200" b="1" dirty="0" err="1" smtClean="0"/>
              <a:t>Вінчі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Сандро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Ботічеллі</a:t>
            </a:r>
            <a:r>
              <a:rPr lang="ru-RU" sz="1200" b="1" dirty="0" smtClean="0"/>
              <a:t>, </a:t>
            </a:r>
            <a:r>
              <a:rPr lang="ru-RU" sz="1200" b="1" dirty="0" err="1"/>
              <a:t>Мікеланджело</a:t>
            </a:r>
            <a:r>
              <a:rPr lang="ru-RU" sz="1200" b="1" dirty="0"/>
              <a:t> </a:t>
            </a:r>
            <a:r>
              <a:rPr lang="ru-RU" sz="1200" b="1" dirty="0" err="1"/>
              <a:t>Буонарроті</a:t>
            </a:r>
            <a:r>
              <a:rPr lang="ru-RU" sz="1200" b="1" dirty="0"/>
              <a:t> 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Рафаель</a:t>
            </a:r>
            <a:r>
              <a:rPr lang="ru-RU" sz="1200" b="1" dirty="0" smtClean="0"/>
              <a:t>, Караваджо…</a:t>
            </a:r>
          </a:p>
          <a:p>
            <a:pPr marL="0" indent="0">
              <a:buNone/>
            </a:pPr>
            <a:r>
              <a:rPr lang="ru-RU" sz="1200" b="1" dirty="0" err="1" smtClean="0"/>
              <a:t>Поети</a:t>
            </a:r>
            <a:r>
              <a:rPr lang="ru-RU" sz="1200" b="1" dirty="0" smtClean="0"/>
              <a:t> : </a:t>
            </a:r>
            <a:r>
              <a:rPr lang="ru-RU" sz="1200" b="1" dirty="0"/>
              <a:t>Данте </a:t>
            </a:r>
            <a:r>
              <a:rPr lang="ru-RU" sz="1200" b="1" dirty="0" err="1"/>
              <a:t>Аліг'єрі</a:t>
            </a:r>
            <a:r>
              <a:rPr lang="ru-RU" sz="1200" b="1" dirty="0"/>
              <a:t> </a:t>
            </a:r>
            <a:r>
              <a:rPr lang="ru-RU" sz="1200" b="1" dirty="0" smtClean="0"/>
              <a:t>, Петрарка. </a:t>
            </a:r>
          </a:p>
          <a:p>
            <a:pPr marL="0" indent="0">
              <a:buNone/>
            </a:pPr>
            <a:r>
              <a:rPr lang="ru-RU" sz="1200" b="1" dirty="0" err="1" smtClean="0"/>
              <a:t>Майстри</a:t>
            </a:r>
            <a:r>
              <a:rPr lang="ru-RU" sz="1200" b="1" dirty="0" smtClean="0"/>
              <a:t> </a:t>
            </a:r>
            <a:r>
              <a:rPr lang="ru-RU" sz="1200" b="1" dirty="0" err="1"/>
              <a:t>смичкових</a:t>
            </a:r>
            <a:r>
              <a:rPr lang="ru-RU" sz="1200" b="1" dirty="0"/>
              <a:t> </a:t>
            </a:r>
            <a:r>
              <a:rPr lang="ru-RU" sz="1200" b="1" dirty="0" err="1"/>
              <a:t>інструментів</a:t>
            </a:r>
            <a:r>
              <a:rPr lang="ru-RU" sz="1200" b="1" dirty="0"/>
              <a:t>: </a:t>
            </a:r>
            <a:r>
              <a:rPr lang="ru-RU" sz="1200" b="1" dirty="0" err="1" smtClean="0"/>
              <a:t>Страдіварі</a:t>
            </a:r>
            <a:r>
              <a:rPr lang="ru-RU" sz="1200" b="1" dirty="0" smtClean="0"/>
              <a:t> , </a:t>
            </a:r>
            <a:r>
              <a:rPr lang="ru-RU" sz="1200" b="1" dirty="0" err="1"/>
              <a:t>Гварнері</a:t>
            </a:r>
            <a:r>
              <a:rPr lang="ru-RU" sz="1200" b="1" dirty="0"/>
              <a:t> 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Аматі</a:t>
            </a:r>
            <a:r>
              <a:rPr lang="ru-RU" sz="1200" b="1" dirty="0" smtClean="0"/>
              <a:t>.</a:t>
            </a:r>
          </a:p>
          <a:p>
            <a:pPr marL="0" indent="0">
              <a:buNone/>
            </a:pPr>
            <a:r>
              <a:rPr lang="ru-RU" sz="1200" b="1" dirty="0" err="1" smtClean="0"/>
              <a:t>Вчені</a:t>
            </a:r>
            <a:r>
              <a:rPr lang="ru-RU" sz="1200" b="1" dirty="0"/>
              <a:t>: </a:t>
            </a:r>
            <a:r>
              <a:rPr lang="ru-RU" sz="1200" b="1" dirty="0" err="1" smtClean="0"/>
              <a:t>Галілео</a:t>
            </a:r>
            <a:r>
              <a:rPr lang="ru-RU" sz="1200" b="1" dirty="0" smtClean="0"/>
              <a:t> </a:t>
            </a:r>
            <a:r>
              <a:rPr lang="ru-RU" sz="1200" b="1" dirty="0" err="1"/>
              <a:t>Галілей</a:t>
            </a:r>
            <a:r>
              <a:rPr lang="ru-RU" sz="1200" b="1" dirty="0"/>
              <a:t> </a:t>
            </a:r>
            <a:r>
              <a:rPr lang="ru-RU" sz="1200" b="1" dirty="0" smtClean="0"/>
              <a:t>, </a:t>
            </a:r>
            <a:r>
              <a:rPr lang="ru-RU" sz="1200" b="1" dirty="0"/>
              <a:t>Джордано Бруно </a:t>
            </a:r>
            <a:r>
              <a:rPr lang="ru-RU" sz="1200" b="1" dirty="0" smtClean="0"/>
              <a:t>, </a:t>
            </a:r>
            <a:r>
              <a:rPr lang="ru-RU" sz="1200" b="1" dirty="0" err="1"/>
              <a:t>Енріко</a:t>
            </a:r>
            <a:r>
              <a:rPr lang="ru-RU" sz="1200" b="1" dirty="0"/>
              <a:t> </a:t>
            </a:r>
            <a:r>
              <a:rPr lang="ru-RU" sz="1200" b="1" dirty="0" err="1" smtClean="0"/>
              <a:t>Фермі</a:t>
            </a:r>
            <a:r>
              <a:rPr lang="ru-RU" sz="1200" b="1" dirty="0" smtClean="0"/>
              <a:t>.</a:t>
            </a:r>
            <a:endParaRPr lang="ru-RU" sz="1200" b="1" dirty="0"/>
          </a:p>
          <a:p>
            <a:pPr marL="0" indent="0">
              <a:buNone/>
            </a:pPr>
            <a:endParaRPr lang="ru-RU" sz="1200" b="1" dirty="0"/>
          </a:p>
          <a:p>
            <a:pPr marL="0" indent="0">
              <a:buNone/>
            </a:pPr>
            <a:endParaRPr lang="ru-RU" sz="1200" b="1" dirty="0"/>
          </a:p>
          <a:p>
            <a:pPr marL="0" indent="0">
              <a:buNone/>
            </a:pPr>
            <a:endParaRPr lang="ru-RU" sz="1200" b="1" dirty="0" smtClean="0"/>
          </a:p>
          <a:p>
            <a:pPr marL="0" indent="0">
              <a:buNone/>
            </a:pPr>
            <a:endParaRPr lang="ru-RU" sz="1200" b="1" dirty="0"/>
          </a:p>
          <a:p>
            <a:pPr marL="0" indent="0">
              <a:buNone/>
            </a:pPr>
            <a:endParaRPr lang="ru-RU" sz="1200" b="1" dirty="0" smtClean="0"/>
          </a:p>
          <a:p>
            <a:pPr marL="0" indent="0">
              <a:buNone/>
            </a:pPr>
            <a:endParaRPr lang="ru-RU" sz="1200" b="1" dirty="0"/>
          </a:p>
          <a:p>
            <a:pPr marL="0" indent="0">
              <a:buNone/>
            </a:pPr>
            <a:endParaRPr lang="ru-RU" sz="1200" b="1" dirty="0" smtClean="0"/>
          </a:p>
          <a:p>
            <a:pPr marL="0" indent="0">
              <a:buNone/>
            </a:pPr>
            <a:endParaRPr lang="ru-RU" sz="1200" b="1" dirty="0"/>
          </a:p>
          <a:p>
            <a:pPr marL="0" indent="0">
              <a:buNone/>
            </a:pPr>
            <a:endParaRPr lang="ru-RU" sz="1200" b="1" dirty="0" smtClean="0"/>
          </a:p>
          <a:p>
            <a:pPr marL="0" indent="0">
              <a:buNone/>
            </a:pPr>
            <a:r>
              <a:rPr lang="ru-RU" sz="1200" b="1" dirty="0" err="1" smtClean="0"/>
              <a:t>Політики</a:t>
            </a:r>
            <a:r>
              <a:rPr lang="ru-RU" sz="1200" b="1" dirty="0" smtClean="0"/>
              <a:t> </a:t>
            </a:r>
            <a:r>
              <a:rPr lang="ru-RU" sz="1200" b="1" dirty="0"/>
              <a:t>і </a:t>
            </a:r>
            <a:r>
              <a:rPr lang="ru-RU" sz="1200" b="1" dirty="0" err="1" smtClean="0"/>
              <a:t>революціонери</a:t>
            </a:r>
            <a:r>
              <a:rPr lang="ru-RU" sz="1200" b="1" dirty="0" smtClean="0"/>
              <a:t>: Джузеппе </a:t>
            </a:r>
            <a:r>
              <a:rPr lang="ru-RU" sz="1200" b="1" dirty="0" err="1"/>
              <a:t>Гарібальді</a:t>
            </a:r>
            <a:r>
              <a:rPr lang="ru-RU" sz="1200" b="1" dirty="0"/>
              <a:t> </a:t>
            </a:r>
            <a:r>
              <a:rPr lang="ru-RU" sz="1200" b="1" dirty="0" smtClean="0"/>
              <a:t>, </a:t>
            </a:r>
            <a:r>
              <a:rPr lang="ru-RU" sz="1200" b="1" dirty="0" err="1"/>
              <a:t>Нікколо</a:t>
            </a:r>
            <a:r>
              <a:rPr lang="ru-RU" sz="1200" b="1" dirty="0"/>
              <a:t> </a:t>
            </a:r>
            <a:r>
              <a:rPr lang="ru-RU" sz="1200" b="1" dirty="0" err="1"/>
              <a:t>Макіавеллі</a:t>
            </a:r>
            <a:r>
              <a:rPr lang="ru-RU" sz="1200" b="1" dirty="0"/>
              <a:t> </a:t>
            </a:r>
            <a:r>
              <a:rPr lang="ru-RU" sz="1200" b="1" dirty="0" smtClean="0"/>
              <a:t>, </a:t>
            </a:r>
            <a:r>
              <a:rPr lang="ru-RU" sz="1200" b="1" dirty="0" err="1"/>
              <a:t>Муссоліні</a:t>
            </a:r>
            <a:r>
              <a:rPr lang="ru-RU" sz="1200" b="1" dirty="0"/>
              <a:t> </a:t>
            </a:r>
            <a:r>
              <a:rPr lang="ru-RU" sz="1200" b="1" dirty="0" smtClean="0"/>
              <a:t>, </a:t>
            </a:r>
            <a:r>
              <a:rPr lang="ru-RU" sz="1200" b="1" dirty="0" err="1"/>
              <a:t>Берлусконі</a:t>
            </a:r>
            <a:r>
              <a:rPr lang="ru-RU" sz="1200" b="1" dirty="0"/>
              <a:t> </a:t>
            </a:r>
            <a:r>
              <a:rPr lang="ru-RU" sz="1200" b="1" dirty="0" smtClean="0"/>
              <a:t>,</a:t>
            </a:r>
          </a:p>
          <a:p>
            <a:pPr marL="0" indent="0">
              <a:buNone/>
            </a:pPr>
            <a:r>
              <a:rPr lang="ru-RU" sz="1200" b="1" dirty="0" smtClean="0"/>
              <a:t> </a:t>
            </a:r>
            <a:r>
              <a:rPr lang="ru-RU" sz="1200" b="1" dirty="0" err="1"/>
              <a:t>Кінодіячі</a:t>
            </a:r>
            <a:r>
              <a:rPr lang="ru-RU" sz="1200" b="1" dirty="0"/>
              <a:t> </a:t>
            </a:r>
            <a:r>
              <a:rPr lang="ru-RU" sz="1200" b="1" dirty="0" smtClean="0"/>
              <a:t>: </a:t>
            </a:r>
            <a:r>
              <a:rPr lang="ru-RU" sz="1200" b="1" dirty="0" err="1"/>
              <a:t>Федеріко</a:t>
            </a:r>
            <a:r>
              <a:rPr lang="ru-RU" sz="1200" b="1" dirty="0"/>
              <a:t> </a:t>
            </a:r>
            <a:r>
              <a:rPr lang="ru-RU" sz="1200" b="1" dirty="0" err="1" smtClean="0"/>
              <a:t>Фелліні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Мікеланджело</a:t>
            </a:r>
            <a:r>
              <a:rPr lang="ru-RU" sz="1200" b="1" dirty="0" smtClean="0"/>
              <a:t> </a:t>
            </a:r>
            <a:r>
              <a:rPr lang="ru-RU" sz="1200" b="1" dirty="0" err="1"/>
              <a:t>Антоніоні</a:t>
            </a:r>
            <a:r>
              <a:rPr lang="ru-RU" sz="1200" b="1" dirty="0"/>
              <a:t> ? Альберто </a:t>
            </a:r>
            <a:r>
              <a:rPr lang="ru-RU" sz="1200" b="1" dirty="0" err="1"/>
              <a:t>Сорді</a:t>
            </a:r>
            <a:r>
              <a:rPr lang="ru-RU" sz="1200" b="1" dirty="0"/>
              <a:t> </a:t>
            </a:r>
            <a:r>
              <a:rPr lang="ru-RU" sz="1200" b="1" dirty="0" smtClean="0"/>
              <a:t>, </a:t>
            </a:r>
            <a:r>
              <a:rPr lang="ru-RU" sz="1200" b="1" dirty="0" err="1"/>
              <a:t>Адріано</a:t>
            </a:r>
            <a:r>
              <a:rPr lang="ru-RU" sz="1200" b="1" dirty="0"/>
              <a:t> Челентано </a:t>
            </a:r>
            <a:r>
              <a:rPr lang="ru-RU" sz="1200" b="1" dirty="0" smtClean="0"/>
              <a:t>, </a:t>
            </a:r>
            <a:r>
              <a:rPr lang="ru-RU" sz="1200" b="1" dirty="0" err="1"/>
              <a:t>Софі</a:t>
            </a:r>
            <a:r>
              <a:rPr lang="ru-RU" sz="1200" b="1" dirty="0"/>
              <a:t> Лорен </a:t>
            </a:r>
            <a:r>
              <a:rPr lang="ru-RU" sz="1200" b="1" dirty="0" smtClean="0"/>
              <a:t>, </a:t>
            </a:r>
            <a:r>
              <a:rPr lang="ru-RU" sz="1200" b="1" dirty="0" err="1"/>
              <a:t>Клаудіа</a:t>
            </a:r>
            <a:r>
              <a:rPr lang="ru-RU" sz="1200" b="1" dirty="0"/>
              <a:t> Кардинале </a:t>
            </a:r>
            <a:r>
              <a:rPr lang="ru-RU" sz="1200" b="1" dirty="0" smtClean="0"/>
              <a:t>, </a:t>
            </a:r>
          </a:p>
          <a:p>
            <a:pPr marL="0" indent="0">
              <a:buNone/>
            </a:pPr>
            <a:r>
              <a:rPr lang="ru-RU" sz="1200" b="1" dirty="0" err="1" smtClean="0"/>
              <a:t>Великі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співаки</a:t>
            </a:r>
            <a:r>
              <a:rPr lang="ru-RU" sz="1200" b="1" dirty="0" smtClean="0"/>
              <a:t>: </a:t>
            </a:r>
            <a:r>
              <a:rPr lang="ru-RU" sz="1200" b="1" dirty="0" err="1" smtClean="0"/>
              <a:t>Енріко</a:t>
            </a:r>
            <a:r>
              <a:rPr lang="ru-RU" sz="1200" b="1" dirty="0" smtClean="0"/>
              <a:t> </a:t>
            </a:r>
            <a:r>
              <a:rPr lang="ru-RU" sz="1200" b="1" dirty="0" err="1"/>
              <a:t>Карузо</a:t>
            </a:r>
            <a:r>
              <a:rPr lang="ru-RU" sz="1200" b="1" dirty="0"/>
              <a:t> </a:t>
            </a:r>
            <a:r>
              <a:rPr lang="ru-RU" sz="1200" b="1" dirty="0" smtClean="0"/>
              <a:t>, </a:t>
            </a:r>
            <a:r>
              <a:rPr lang="ru-RU" sz="1200" b="1" dirty="0" err="1"/>
              <a:t>Маріо</a:t>
            </a:r>
            <a:r>
              <a:rPr lang="ru-RU" sz="1200" b="1" dirty="0"/>
              <a:t> </a:t>
            </a:r>
            <a:r>
              <a:rPr lang="ru-RU" sz="1200" b="1" dirty="0" err="1"/>
              <a:t>дель</a:t>
            </a:r>
            <a:r>
              <a:rPr lang="ru-RU" sz="1200" b="1" dirty="0"/>
              <a:t> </a:t>
            </a:r>
            <a:r>
              <a:rPr lang="ru-RU" sz="1200" b="1" dirty="0" smtClean="0"/>
              <a:t>Монако, </a:t>
            </a:r>
            <a:r>
              <a:rPr lang="ru-RU" sz="1200" b="1" dirty="0" err="1"/>
              <a:t>Лучіано</a:t>
            </a:r>
            <a:r>
              <a:rPr lang="ru-RU" sz="1200" b="1" dirty="0"/>
              <a:t> </a:t>
            </a:r>
            <a:r>
              <a:rPr lang="ru-RU" sz="1200" b="1" dirty="0" err="1" smtClean="0"/>
              <a:t>Павароті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pic>
        <p:nvPicPr>
          <p:cNvPr id="3074" name="Picture 2" descr="C:\Users\Alex\Desktop\382px-Leonardo_sel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2" y="116632"/>
            <a:ext cx="1790944" cy="28083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ex\Desktop\загруженное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15" y="3308451"/>
            <a:ext cx="2232248" cy="3409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lex\Desktop\luciano-pavarotti-lovers-17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83942"/>
            <a:ext cx="1331319" cy="2010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lex\Desktop\494px-Sandro_Botticelli_0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4" y="4661785"/>
            <a:ext cx="1808217" cy="2196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lex\Desktop\abb9162f0e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75" y="2826679"/>
            <a:ext cx="1637509" cy="1837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lex\Desktop\Michelangelo_portrai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539" y="4749586"/>
            <a:ext cx="1587624" cy="2020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lex\Desktop\Antonio_stradivar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65" y="2275601"/>
            <a:ext cx="2438527" cy="15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lex\Desktop\Dante-alighier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900" y="3283927"/>
            <a:ext cx="1215430" cy="1540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lex\Desktop\petrarc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585" y="3338238"/>
            <a:ext cx="1344763" cy="1545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lex\Desktop\Galileo.arp.300pix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488" y="116632"/>
            <a:ext cx="1755708" cy="2154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Alex\Desktop\загруженное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627" y="3922543"/>
            <a:ext cx="2106032" cy="2884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2647" y="27887"/>
            <a:ext cx="4328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Видатні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люди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206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1844824"/>
            <a:ext cx="735516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100" b="1" i="1" dirty="0"/>
              <a:t>В </a:t>
            </a:r>
            <a:r>
              <a:rPr lang="ru-RU" sz="3100" b="1" i="1" dirty="0" err="1"/>
              <a:t>Італії</a:t>
            </a:r>
            <a:r>
              <a:rPr lang="ru-RU" sz="3100" b="1" i="1" dirty="0"/>
              <a:t> </a:t>
            </a:r>
            <a:r>
              <a:rPr lang="ru-RU" sz="3100" b="1" i="1" dirty="0" err="1"/>
              <a:t>переважає</a:t>
            </a:r>
            <a:r>
              <a:rPr lang="ru-RU" sz="3100" b="1" i="1" dirty="0"/>
              <a:t> </a:t>
            </a:r>
            <a:r>
              <a:rPr lang="ru-RU" sz="3100" b="1" i="1" dirty="0" err="1"/>
              <a:t>католицька</a:t>
            </a:r>
            <a:r>
              <a:rPr lang="ru-RU" sz="3100" b="1" i="1" dirty="0"/>
              <a:t> </a:t>
            </a:r>
            <a:r>
              <a:rPr lang="ru-RU" sz="3100" b="1" i="1" dirty="0" err="1"/>
              <a:t>релігія</a:t>
            </a:r>
            <a:r>
              <a:rPr lang="ru-RU" sz="3100" b="1" i="1" dirty="0"/>
              <a:t> на </a:t>
            </a:r>
            <a:r>
              <a:rPr lang="ru-RU" sz="3100" b="1" i="1" dirty="0" err="1"/>
              <a:t>чолі</a:t>
            </a:r>
            <a:r>
              <a:rPr lang="ru-RU" sz="3100" b="1" i="1" dirty="0"/>
              <a:t> з Папою: </a:t>
            </a:r>
            <a:r>
              <a:rPr lang="ru-RU" sz="3100" b="1" i="1" dirty="0" err="1"/>
              <a:t>її</a:t>
            </a:r>
            <a:r>
              <a:rPr lang="ru-RU" sz="3100" b="1" i="1" dirty="0"/>
              <a:t> центр — </a:t>
            </a:r>
            <a:r>
              <a:rPr lang="ru-RU" sz="3100" b="1" i="1" dirty="0" err="1"/>
              <a:t>Ватиканська</a:t>
            </a:r>
            <a:r>
              <a:rPr lang="ru-RU" sz="3100" b="1" i="1" dirty="0"/>
              <a:t> держава в </a:t>
            </a:r>
            <a:r>
              <a:rPr lang="ru-RU" sz="3100" b="1" i="1" dirty="0" err="1"/>
              <a:t>Римі</a:t>
            </a:r>
            <a:r>
              <a:rPr lang="ru-RU" sz="3100" b="1" i="1" dirty="0"/>
              <a:t>.</a:t>
            </a:r>
          </a:p>
          <a:p>
            <a:pPr marL="0" indent="0" algn="ctr">
              <a:buNone/>
            </a:pPr>
            <a:r>
              <a:rPr lang="ru-RU" sz="3100" b="1" i="1" dirty="0" err="1" smtClean="0"/>
              <a:t>Більшість</a:t>
            </a:r>
            <a:r>
              <a:rPr lang="ru-RU" sz="3100" b="1" i="1" dirty="0" smtClean="0"/>
              <a:t> </a:t>
            </a:r>
            <a:r>
              <a:rPr lang="ru-RU" sz="3100" b="1" i="1" dirty="0" err="1"/>
              <a:t>віруючих</a:t>
            </a:r>
            <a:r>
              <a:rPr lang="ru-RU" sz="3100" b="1" i="1" dirty="0"/>
              <a:t> належать до </a:t>
            </a:r>
            <a:r>
              <a:rPr lang="ru-RU" sz="3100" b="1" i="1" dirty="0" err="1"/>
              <a:t>католицької</a:t>
            </a:r>
            <a:r>
              <a:rPr lang="ru-RU" sz="3100" b="1" i="1" dirty="0"/>
              <a:t> церкви. В 1984 р. </a:t>
            </a:r>
            <a:r>
              <a:rPr lang="ru-RU" sz="3100" b="1" i="1" dirty="0" err="1"/>
              <a:t>був</a:t>
            </a:r>
            <a:r>
              <a:rPr lang="ru-RU" sz="3100" b="1" i="1" dirty="0"/>
              <a:t> </a:t>
            </a:r>
            <a:r>
              <a:rPr lang="ru-RU" sz="3100" b="1" i="1" dirty="0" err="1"/>
              <a:t>прийнятий</a:t>
            </a:r>
            <a:r>
              <a:rPr lang="ru-RU" sz="3100" b="1" i="1" dirty="0"/>
              <a:t> конкордат, </a:t>
            </a:r>
            <a:r>
              <a:rPr lang="ru-RU" sz="3100" b="1" i="1" dirty="0" err="1"/>
              <a:t>який</a:t>
            </a:r>
            <a:r>
              <a:rPr lang="ru-RU" sz="3100" b="1" i="1" dirty="0"/>
              <a:t> </a:t>
            </a:r>
            <a:r>
              <a:rPr lang="ru-RU" sz="3100" b="1" i="1" dirty="0" err="1"/>
              <a:t>скасовував</a:t>
            </a:r>
            <a:r>
              <a:rPr lang="ru-RU" sz="3100" b="1" i="1" dirty="0"/>
              <a:t> </a:t>
            </a:r>
            <a:r>
              <a:rPr lang="ru-RU" sz="3100" b="1" i="1" dirty="0" err="1"/>
              <a:t>примусове</a:t>
            </a:r>
            <a:r>
              <a:rPr lang="ru-RU" sz="3100" b="1" i="1" dirty="0"/>
              <a:t> </a:t>
            </a:r>
            <a:r>
              <a:rPr lang="ru-RU" sz="3100" b="1" i="1" dirty="0" err="1"/>
              <a:t>релігійне</a:t>
            </a:r>
            <a:r>
              <a:rPr lang="ru-RU" sz="3100" b="1" i="1" dirty="0"/>
              <a:t> </a:t>
            </a:r>
            <a:r>
              <a:rPr lang="ru-RU" sz="3100" b="1" i="1" dirty="0" err="1"/>
              <a:t>навчання</a:t>
            </a:r>
            <a:r>
              <a:rPr lang="ru-RU" sz="3100" b="1" i="1" dirty="0"/>
              <a:t> в школах та </a:t>
            </a:r>
            <a:r>
              <a:rPr lang="ru-RU" sz="3100" b="1" i="1" dirty="0" err="1"/>
              <a:t>зменшив</a:t>
            </a:r>
            <a:r>
              <a:rPr lang="ru-RU" sz="3100" b="1" i="1" dirty="0"/>
              <a:t> </a:t>
            </a:r>
            <a:r>
              <a:rPr lang="ru-RU" sz="3100" b="1" i="1" dirty="0" err="1"/>
              <a:t>фінансовий</a:t>
            </a:r>
            <a:r>
              <a:rPr lang="ru-RU" sz="3100" b="1" i="1" dirty="0"/>
              <a:t> </a:t>
            </a:r>
            <a:r>
              <a:rPr lang="ru-RU" sz="3100" b="1" i="1" dirty="0" err="1"/>
              <a:t>внесок</a:t>
            </a:r>
            <a:r>
              <a:rPr lang="ru-RU" sz="3100" b="1" i="1" dirty="0"/>
              <a:t> </a:t>
            </a:r>
            <a:r>
              <a:rPr lang="ru-RU" sz="3100" b="1" i="1" dirty="0" err="1"/>
              <a:t>держави</a:t>
            </a:r>
            <a:r>
              <a:rPr lang="ru-RU" sz="3100" b="1" i="1" dirty="0"/>
              <a:t> до церкви. </a:t>
            </a:r>
            <a:r>
              <a:rPr lang="ru-RU" sz="3100" b="1" i="1" dirty="0" err="1"/>
              <a:t>Близько</a:t>
            </a:r>
            <a:r>
              <a:rPr lang="ru-RU" sz="3100" b="1" i="1" dirty="0"/>
              <a:t> 225 000 </a:t>
            </a:r>
            <a:r>
              <a:rPr lang="ru-RU" sz="3100" b="1" i="1" dirty="0" err="1"/>
              <a:t>чол</a:t>
            </a:r>
            <a:r>
              <a:rPr lang="ru-RU" sz="3100" b="1" i="1" dirty="0"/>
              <a:t>. </a:t>
            </a:r>
            <a:r>
              <a:rPr lang="ru-RU" sz="3100" b="1" i="1" dirty="0" err="1"/>
              <a:t>вважають</a:t>
            </a:r>
            <a:r>
              <a:rPr lang="ru-RU" sz="3100" b="1" i="1" dirty="0"/>
              <a:t> себе протестантами, в тому </a:t>
            </a:r>
            <a:r>
              <a:rPr lang="ru-RU" sz="3100" b="1" i="1" dirty="0" err="1"/>
              <a:t>числі</a:t>
            </a:r>
            <a:r>
              <a:rPr lang="ru-RU" sz="3100" b="1" i="1" dirty="0"/>
              <a:t> </a:t>
            </a:r>
            <a:r>
              <a:rPr lang="ru-RU" sz="3100" b="1" i="1" dirty="0" err="1" smtClean="0"/>
              <a:t>лютерани</a:t>
            </a:r>
            <a:r>
              <a:rPr lang="ru-RU" sz="3100" b="1" i="1" dirty="0" smtClean="0"/>
              <a:t>, </a:t>
            </a:r>
            <a:r>
              <a:rPr lang="ru-RU" sz="3100" b="1" i="1" dirty="0" err="1"/>
              <a:t>методисти</a:t>
            </a:r>
            <a:r>
              <a:rPr lang="ru-RU" sz="3100" b="1" i="1" dirty="0"/>
              <a:t> та </a:t>
            </a:r>
            <a:r>
              <a:rPr lang="ru-RU" sz="3100" b="1" i="1" dirty="0" err="1"/>
              <a:t>баптисти</a:t>
            </a:r>
            <a:r>
              <a:rPr lang="ru-RU" sz="3100" b="1" i="1" dirty="0"/>
              <a:t>. Вони </a:t>
            </a:r>
            <a:r>
              <a:rPr lang="ru-RU" sz="3100" b="1" i="1" dirty="0" err="1"/>
              <a:t>всі</a:t>
            </a:r>
            <a:r>
              <a:rPr lang="ru-RU" sz="3100" b="1" i="1" dirty="0"/>
              <a:t> є членами </a:t>
            </a:r>
            <a:r>
              <a:rPr lang="ru-RU" sz="3100" b="1" i="1" dirty="0" smtClean="0"/>
              <a:t>Об</a:t>
            </a:r>
            <a:r>
              <a:rPr lang="en-US" sz="3100" b="1" i="1" dirty="0" smtClean="0"/>
              <a:t>’</a:t>
            </a:r>
            <a:r>
              <a:rPr lang="ru-RU" sz="3100" b="1" i="1" dirty="0" err="1" smtClean="0"/>
              <a:t>єднаняя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Євангелієвських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церков</a:t>
            </a:r>
            <a:r>
              <a:rPr lang="ru-RU" sz="3100" b="1" i="1" dirty="0" smtClean="0"/>
              <a:t> у </a:t>
            </a:r>
            <a:r>
              <a:rPr lang="ru-RU" sz="3100" b="1" i="1" dirty="0" err="1" smtClean="0"/>
              <a:t>Італіі</a:t>
            </a:r>
            <a:r>
              <a:rPr lang="ru-RU" sz="3100" b="1" i="1" dirty="0" smtClean="0"/>
              <a:t> (</a:t>
            </a:r>
            <a:r>
              <a:rPr lang="en-US" sz="3100" b="1" i="1" dirty="0" err="1"/>
              <a:t>Federazione</a:t>
            </a:r>
            <a:r>
              <a:rPr lang="en-US" sz="3100" b="1" i="1" dirty="0"/>
              <a:t> </a:t>
            </a:r>
            <a:r>
              <a:rPr lang="en-US" sz="3100" b="1" i="1" dirty="0" err="1"/>
              <a:t>delle</a:t>
            </a:r>
            <a:r>
              <a:rPr lang="en-US" sz="3100" b="1" i="1" dirty="0"/>
              <a:t> </a:t>
            </a:r>
            <a:r>
              <a:rPr lang="en-US" sz="3100" b="1" i="1" dirty="0" err="1"/>
              <a:t>Chiese</a:t>
            </a:r>
            <a:r>
              <a:rPr lang="en-US" sz="3100" b="1" i="1" dirty="0"/>
              <a:t> </a:t>
            </a:r>
            <a:r>
              <a:rPr lang="en-US" sz="3100" b="1" i="1" dirty="0" err="1"/>
              <a:t>Evangeliche</a:t>
            </a:r>
            <a:r>
              <a:rPr lang="en-US" sz="3100" b="1" i="1" dirty="0"/>
              <a:t> in Italia). </a:t>
            </a:r>
            <a:r>
              <a:rPr lang="ru-RU" sz="3100" b="1" i="1" dirty="0" err="1"/>
              <a:t>Кількість</a:t>
            </a:r>
            <a:r>
              <a:rPr lang="ru-RU" sz="3100" b="1" i="1" dirty="0"/>
              <a:t> </a:t>
            </a:r>
            <a:r>
              <a:rPr lang="ru-RU" sz="3100" b="1" i="1" dirty="0" err="1"/>
              <a:t>євреїв</a:t>
            </a:r>
            <a:r>
              <a:rPr lang="ru-RU" sz="3100" b="1" i="1" dirty="0"/>
              <a:t> </a:t>
            </a:r>
            <a:r>
              <a:rPr lang="ru-RU" sz="3100" b="1" i="1" dirty="0" err="1"/>
              <a:t>різко</a:t>
            </a:r>
            <a:r>
              <a:rPr lang="ru-RU" sz="3100" b="1" i="1" dirty="0"/>
              <a:t> </a:t>
            </a:r>
            <a:r>
              <a:rPr lang="ru-RU" sz="3100" b="1" i="1" dirty="0" err="1"/>
              <a:t>зменшилася</a:t>
            </a:r>
            <a:r>
              <a:rPr lang="ru-RU" sz="3100" b="1" i="1" dirty="0"/>
              <a:t> в </a:t>
            </a:r>
            <a:r>
              <a:rPr lang="ru-RU" sz="3100" b="1" i="1" dirty="0" err="1"/>
              <a:t>період</a:t>
            </a:r>
            <a:r>
              <a:rPr lang="ru-RU" sz="3100" b="1" i="1" dirty="0"/>
              <a:t> </a:t>
            </a:r>
            <a:r>
              <a:rPr lang="ru-RU" sz="3100" b="1" i="1" dirty="0" err="1" smtClean="0"/>
              <a:t>Другої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світової</a:t>
            </a:r>
            <a:r>
              <a:rPr lang="ru-RU" sz="3100" b="1" i="1" dirty="0" smtClean="0"/>
              <a:t> </a:t>
            </a:r>
            <a:r>
              <a:rPr lang="ru-RU" sz="3100" b="1" i="1" dirty="0" err="1" smtClean="0"/>
              <a:t>війни</a:t>
            </a:r>
            <a:r>
              <a:rPr lang="ru-RU" sz="3100" b="1" i="1" dirty="0"/>
              <a:t> через </a:t>
            </a:r>
            <a:r>
              <a:rPr lang="ru-RU" sz="3100" b="1" i="1" dirty="0" err="1"/>
              <a:t>нацистське</a:t>
            </a:r>
            <a:r>
              <a:rPr lang="ru-RU" sz="3100" b="1" i="1" dirty="0"/>
              <a:t> </a:t>
            </a:r>
            <a:r>
              <a:rPr lang="ru-RU" sz="3100" b="1" i="1" dirty="0" err="1"/>
              <a:t>переслідування</a:t>
            </a:r>
            <a:r>
              <a:rPr lang="ru-RU" sz="3100" b="1" i="1" dirty="0"/>
              <a:t>. В 1987 р. </a:t>
            </a:r>
            <a:r>
              <a:rPr lang="ru-RU" sz="3100" b="1" i="1" dirty="0" err="1"/>
              <a:t>єврейська</a:t>
            </a:r>
            <a:r>
              <a:rPr lang="ru-RU" sz="3100" b="1" i="1" dirty="0"/>
              <a:t> громада одержала </a:t>
            </a:r>
            <a:r>
              <a:rPr lang="ru-RU" sz="3100" b="1" i="1" dirty="0" err="1"/>
              <a:t>спеціальні</a:t>
            </a:r>
            <a:r>
              <a:rPr lang="ru-RU" sz="3100" b="1" i="1" dirty="0"/>
              <a:t> права, </a:t>
            </a:r>
            <a:r>
              <a:rPr lang="ru-RU" sz="3100" b="1" i="1" dirty="0" err="1"/>
              <a:t>які</a:t>
            </a:r>
            <a:r>
              <a:rPr lang="ru-RU" sz="3100" b="1" i="1" dirty="0"/>
              <a:t> дозволяли не </a:t>
            </a:r>
            <a:r>
              <a:rPr lang="ru-RU" sz="3100" b="1" i="1" dirty="0" err="1"/>
              <a:t>працювати</a:t>
            </a:r>
            <a:r>
              <a:rPr lang="ru-RU" sz="3100" b="1" i="1" dirty="0"/>
              <a:t> в </a:t>
            </a:r>
            <a:r>
              <a:rPr lang="ru-RU" sz="3100" b="1" i="1" dirty="0" err="1"/>
              <a:t>священний</a:t>
            </a:r>
            <a:r>
              <a:rPr lang="ru-RU" sz="3100" b="1" i="1" dirty="0"/>
              <a:t> день </a:t>
            </a:r>
            <a:r>
              <a:rPr lang="ru-RU" sz="3100" b="1" i="1" dirty="0" err="1"/>
              <a:t>відпочинку</a:t>
            </a:r>
            <a:r>
              <a:rPr lang="ru-RU" sz="3100" b="1" i="1" dirty="0"/>
              <a:t> та </a:t>
            </a:r>
            <a:r>
              <a:rPr lang="ru-RU" sz="3100" b="1" i="1" dirty="0" err="1"/>
              <a:t>святкувати</a:t>
            </a:r>
            <a:r>
              <a:rPr lang="ru-RU" sz="3100" b="1" i="1" dirty="0"/>
              <a:t> </a:t>
            </a:r>
            <a:r>
              <a:rPr lang="ru-RU" sz="3100" b="1" i="1" dirty="0" err="1"/>
              <a:t>всі</a:t>
            </a:r>
            <a:r>
              <a:rPr lang="ru-RU" sz="3100" b="1" i="1" dirty="0"/>
              <a:t> </a:t>
            </a:r>
            <a:r>
              <a:rPr lang="ru-RU" sz="3100" b="1" i="1" dirty="0" err="1"/>
              <a:t>свої</a:t>
            </a:r>
            <a:r>
              <a:rPr lang="ru-RU" sz="3100" b="1" i="1" dirty="0"/>
              <a:t> свята.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116632"/>
            <a:ext cx="434033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Релігія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1986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836712"/>
            <a:ext cx="8856984" cy="6336704"/>
          </a:xfrm>
        </p:spPr>
        <p:txBody>
          <a:bodyPr>
            <a:noAutofit/>
          </a:bodyPr>
          <a:lstStyle/>
          <a:p>
            <a:r>
              <a:rPr lang="ru-RU" sz="1500" dirty="0" err="1"/>
              <a:t>Назва</a:t>
            </a:r>
            <a:r>
              <a:rPr lang="ru-RU" sz="1500" dirty="0"/>
              <a:t> </a:t>
            </a:r>
            <a:r>
              <a:rPr lang="ru-RU" sz="1500" dirty="0" err="1"/>
              <a:t>Італія</a:t>
            </a:r>
            <a:r>
              <a:rPr lang="ru-RU" sz="1500" dirty="0"/>
              <a:t> походить </a:t>
            </a:r>
            <a:r>
              <a:rPr lang="ru-RU" sz="1500" dirty="0" err="1"/>
              <a:t>від</a:t>
            </a:r>
            <a:r>
              <a:rPr lang="ru-RU" sz="1500" dirty="0"/>
              <a:t> слова « </a:t>
            </a:r>
            <a:r>
              <a:rPr lang="en-US" sz="1500" dirty="0" err="1" smtClean="0"/>
              <a:t>Vitalia</a:t>
            </a:r>
            <a:r>
              <a:rPr lang="en-US" sz="1500" dirty="0" smtClean="0"/>
              <a:t> </a:t>
            </a:r>
            <a:r>
              <a:rPr lang="en-US" sz="1500" dirty="0"/>
              <a:t>» ,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означає</a:t>
            </a:r>
            <a:r>
              <a:rPr lang="ru-RU" sz="1500" dirty="0"/>
              <a:t> « земля теляти» , </a:t>
            </a:r>
            <a:r>
              <a:rPr lang="ru-RU" sz="1500" dirty="0" err="1"/>
              <a:t>можливо</a:t>
            </a:r>
            <a:r>
              <a:rPr lang="ru-RU" sz="1500" dirty="0"/>
              <a:t>, тому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бик</a:t>
            </a:r>
            <a:r>
              <a:rPr lang="ru-RU" sz="1500" dirty="0"/>
              <a:t> </a:t>
            </a:r>
            <a:r>
              <a:rPr lang="ru-RU" sz="1500" dirty="0" err="1"/>
              <a:t>був</a:t>
            </a:r>
            <a:r>
              <a:rPr lang="ru-RU" sz="1500" dirty="0"/>
              <a:t> символом племен </a:t>
            </a:r>
            <a:r>
              <a:rPr lang="ru-RU" sz="1500" dirty="0" err="1"/>
              <a:t>Південної</a:t>
            </a:r>
            <a:r>
              <a:rPr lang="ru-RU" sz="1500" dirty="0"/>
              <a:t> </a:t>
            </a:r>
            <a:r>
              <a:rPr lang="ru-RU" sz="1500" dirty="0" err="1"/>
              <a:t>Італії</a:t>
            </a:r>
            <a:r>
              <a:rPr lang="ru-RU" sz="1500" dirty="0"/>
              <a:t>.</a:t>
            </a:r>
          </a:p>
          <a:p>
            <a:r>
              <a:rPr lang="ru-RU" sz="1500" dirty="0" err="1"/>
              <a:t>Італія</a:t>
            </a:r>
            <a:r>
              <a:rPr lang="ru-RU" sz="1500" dirty="0"/>
              <a:t> - </a:t>
            </a:r>
            <a:r>
              <a:rPr lang="ru-RU" sz="1500" dirty="0" err="1"/>
              <a:t>це</a:t>
            </a:r>
            <a:r>
              <a:rPr lang="ru-RU" sz="1500" dirty="0"/>
              <a:t> </a:t>
            </a:r>
            <a:r>
              <a:rPr lang="ru-RU" sz="1500" dirty="0" err="1"/>
              <a:t>найбільш</a:t>
            </a:r>
            <a:r>
              <a:rPr lang="ru-RU" sz="1500" dirty="0"/>
              <a:t> </a:t>
            </a:r>
            <a:r>
              <a:rPr lang="ru-RU" sz="1500" dirty="0" err="1"/>
              <a:t>щільно</a:t>
            </a:r>
            <a:r>
              <a:rPr lang="ru-RU" sz="1500" dirty="0"/>
              <a:t> заселена </a:t>
            </a:r>
            <a:r>
              <a:rPr lang="ru-RU" sz="1500" dirty="0" err="1"/>
              <a:t>країна</a:t>
            </a:r>
            <a:r>
              <a:rPr lang="ru-RU" sz="1500" dirty="0"/>
              <a:t> в </a:t>
            </a:r>
            <a:r>
              <a:rPr lang="ru-RU" sz="1500" dirty="0" err="1"/>
              <a:t>Європі</a:t>
            </a:r>
            <a:r>
              <a:rPr lang="ru-RU" sz="1500" dirty="0"/>
              <a:t>. До </a:t>
            </a:r>
            <a:r>
              <a:rPr lang="ru-RU" sz="1500" dirty="0" err="1"/>
              <a:t>липня</a:t>
            </a:r>
            <a:r>
              <a:rPr lang="ru-RU" sz="1500" dirty="0"/>
              <a:t> 2008 року </a:t>
            </a:r>
            <a:r>
              <a:rPr lang="ru-RU" sz="1500" dirty="0" err="1"/>
              <a:t>її</a:t>
            </a:r>
            <a:r>
              <a:rPr lang="ru-RU" sz="1500" dirty="0"/>
              <a:t> </a:t>
            </a:r>
            <a:r>
              <a:rPr lang="ru-RU" sz="1500" dirty="0" err="1"/>
              <a:t>населення</a:t>
            </a:r>
            <a:r>
              <a:rPr lang="ru-RU" sz="1500" dirty="0"/>
              <a:t> при </a:t>
            </a:r>
            <a:r>
              <a:rPr lang="ru-RU" sz="1500" dirty="0" err="1"/>
              <a:t>порівняно</a:t>
            </a:r>
            <a:r>
              <a:rPr lang="ru-RU" sz="1500" dirty="0"/>
              <a:t> </a:t>
            </a:r>
            <a:r>
              <a:rPr lang="ru-RU" sz="1500" dirty="0" err="1"/>
              <a:t>невеликій</a:t>
            </a:r>
            <a:r>
              <a:rPr lang="ru-RU" sz="1500" dirty="0"/>
              <a:t> </a:t>
            </a:r>
            <a:r>
              <a:rPr lang="ru-RU" sz="1500" dirty="0" err="1"/>
              <a:t>території</a:t>
            </a:r>
            <a:r>
              <a:rPr lang="ru-RU" sz="1500" dirty="0"/>
              <a:t> (</a:t>
            </a:r>
            <a:r>
              <a:rPr lang="ru-RU" sz="1500" dirty="0" err="1"/>
              <a:t>приблизно</a:t>
            </a:r>
            <a:r>
              <a:rPr lang="ru-RU" sz="1500" dirty="0"/>
              <a:t> </a:t>
            </a:r>
            <a:r>
              <a:rPr lang="ru-RU" sz="1500" dirty="0" err="1"/>
              <a:t>дорівнює</a:t>
            </a:r>
            <a:r>
              <a:rPr lang="ru-RU" sz="1500" dirty="0"/>
              <a:t> </a:t>
            </a:r>
            <a:r>
              <a:rPr lang="ru-RU" sz="1500" dirty="0" err="1"/>
              <a:t>площі</a:t>
            </a:r>
            <a:r>
              <a:rPr lang="ru-RU" sz="1500" dirty="0"/>
              <a:t> </a:t>
            </a:r>
            <a:r>
              <a:rPr lang="ru-RU" sz="1500" dirty="0" err="1"/>
              <a:t>Арізони</a:t>
            </a:r>
            <a:r>
              <a:rPr lang="ru-RU" sz="1500" dirty="0"/>
              <a:t> ) </a:t>
            </a:r>
            <a:r>
              <a:rPr lang="ru-RU" sz="1500" dirty="0" err="1"/>
              <a:t>налічувало</a:t>
            </a:r>
            <a:r>
              <a:rPr lang="ru-RU" sz="1500" dirty="0"/>
              <a:t> 58126212 </a:t>
            </a:r>
            <a:r>
              <a:rPr lang="ru-RU" sz="1500" dirty="0" err="1"/>
              <a:t>чоловік</a:t>
            </a:r>
            <a:r>
              <a:rPr lang="ru-RU" sz="1500" dirty="0"/>
              <a:t>.</a:t>
            </a:r>
          </a:p>
          <a:p>
            <a:r>
              <a:rPr lang="ru-RU" sz="1500" dirty="0" err="1"/>
              <a:t>Республіка</a:t>
            </a:r>
            <a:r>
              <a:rPr lang="ru-RU" sz="1500" dirty="0"/>
              <a:t> </a:t>
            </a:r>
            <a:r>
              <a:rPr lang="ru-RU" sz="1500" dirty="0" err="1"/>
              <a:t>Італія</a:t>
            </a:r>
            <a:r>
              <a:rPr lang="ru-RU" sz="1500" dirty="0"/>
              <a:t> (</a:t>
            </a:r>
            <a:r>
              <a:rPr lang="ru-RU" sz="1500" dirty="0" err="1"/>
              <a:t>таке</a:t>
            </a:r>
            <a:r>
              <a:rPr lang="ru-RU" sz="1500" dirty="0"/>
              <a:t> </a:t>
            </a:r>
            <a:r>
              <a:rPr lang="ru-RU" sz="1500" dirty="0" err="1"/>
              <a:t>офіційна</a:t>
            </a:r>
            <a:r>
              <a:rPr lang="ru-RU" sz="1500" dirty="0"/>
              <a:t> </a:t>
            </a:r>
            <a:r>
              <a:rPr lang="ru-RU" sz="1500" dirty="0" err="1"/>
              <a:t>назва</a:t>
            </a:r>
            <a:r>
              <a:rPr lang="ru-RU" sz="1500" dirty="0"/>
              <a:t> </a:t>
            </a:r>
            <a:r>
              <a:rPr lang="ru-RU" sz="1500" dirty="0" err="1"/>
              <a:t>країни</a:t>
            </a:r>
            <a:r>
              <a:rPr lang="ru-RU" sz="1500" dirty="0"/>
              <a:t> ) </a:t>
            </a:r>
            <a:r>
              <a:rPr lang="ru-RU" sz="1500" dirty="0" err="1"/>
              <a:t>має</a:t>
            </a:r>
            <a:r>
              <a:rPr lang="ru-RU" sz="1500" dirty="0"/>
              <a:t> </a:t>
            </a:r>
            <a:r>
              <a:rPr lang="ru-RU" sz="1500" dirty="0" err="1"/>
              <a:t>більше</a:t>
            </a:r>
            <a:r>
              <a:rPr lang="ru-RU" sz="1500" dirty="0"/>
              <a:t> </a:t>
            </a:r>
            <a:r>
              <a:rPr lang="ru-RU" sz="1500" dirty="0" err="1"/>
              <a:t>шедеврів</a:t>
            </a:r>
            <a:r>
              <a:rPr lang="ru-RU" sz="1500" dirty="0"/>
              <a:t> </a:t>
            </a:r>
            <a:r>
              <a:rPr lang="ru-RU" sz="1500" dirty="0" err="1"/>
              <a:t>мистецтва</a:t>
            </a:r>
            <a:r>
              <a:rPr lang="ru-RU" sz="1500" dirty="0"/>
              <a:t> на </a:t>
            </a:r>
            <a:r>
              <a:rPr lang="ru-RU" sz="1500" dirty="0" err="1"/>
              <a:t>квадратний</a:t>
            </a:r>
            <a:r>
              <a:rPr lang="ru-RU" sz="1500" dirty="0"/>
              <a:t> </a:t>
            </a:r>
            <a:r>
              <a:rPr lang="ru-RU" sz="1500" dirty="0" err="1"/>
              <a:t>кілометр</a:t>
            </a:r>
            <a:r>
              <a:rPr lang="ru-RU" sz="1500" dirty="0"/>
              <a:t> , </a:t>
            </a:r>
            <a:r>
              <a:rPr lang="ru-RU" sz="1500" dirty="0" err="1"/>
              <a:t>ніж</a:t>
            </a:r>
            <a:r>
              <a:rPr lang="ru-RU" sz="1500" dirty="0"/>
              <a:t> будь-яка </a:t>
            </a:r>
            <a:r>
              <a:rPr lang="ru-RU" sz="1500" dirty="0" err="1"/>
              <a:t>інша</a:t>
            </a:r>
            <a:r>
              <a:rPr lang="ru-RU" sz="1500" dirty="0"/>
              <a:t> </a:t>
            </a:r>
            <a:r>
              <a:rPr lang="ru-RU" sz="1500" dirty="0" err="1"/>
              <a:t>країна</a:t>
            </a:r>
            <a:r>
              <a:rPr lang="ru-RU" sz="1500" dirty="0"/>
              <a:t> </a:t>
            </a:r>
            <a:r>
              <a:rPr lang="ru-RU" sz="1500" dirty="0" err="1"/>
              <a:t>світу</a:t>
            </a:r>
            <a:r>
              <a:rPr lang="ru-RU" sz="1500" dirty="0"/>
              <a:t> .</a:t>
            </a:r>
          </a:p>
          <a:p>
            <a:r>
              <a:rPr lang="ru-RU" sz="1500" dirty="0" err="1"/>
              <a:t>Римський</a:t>
            </a:r>
            <a:r>
              <a:rPr lang="ru-RU" sz="1500" dirty="0"/>
              <a:t> </a:t>
            </a:r>
            <a:r>
              <a:rPr lang="ru-RU" sz="1500" dirty="0" err="1"/>
              <a:t>університет</a:t>
            </a:r>
            <a:r>
              <a:rPr lang="ru-RU" sz="1500" dirty="0"/>
              <a:t> є одним з </a:t>
            </a:r>
            <a:r>
              <a:rPr lang="ru-RU" sz="1500" dirty="0" err="1"/>
              <a:t>найстаріших</a:t>
            </a:r>
            <a:r>
              <a:rPr lang="ru-RU" sz="1500" dirty="0"/>
              <a:t> </a:t>
            </a:r>
            <a:r>
              <a:rPr lang="ru-RU" sz="1500" dirty="0" err="1"/>
              <a:t>вищих</a:t>
            </a:r>
            <a:r>
              <a:rPr lang="ru-RU" sz="1500" dirty="0"/>
              <a:t> </a:t>
            </a:r>
            <a:r>
              <a:rPr lang="ru-RU" sz="1500" dirty="0" err="1"/>
              <a:t>навчальних</a:t>
            </a:r>
            <a:r>
              <a:rPr lang="ru-RU" sz="1500" dirty="0"/>
              <a:t> </a:t>
            </a:r>
            <a:r>
              <a:rPr lang="ru-RU" sz="1500" dirty="0" err="1"/>
              <a:t>закладів</a:t>
            </a:r>
            <a:r>
              <a:rPr lang="ru-RU" sz="1500" dirty="0"/>
              <a:t> </a:t>
            </a:r>
            <a:r>
              <a:rPr lang="ru-RU" sz="1500" dirty="0" err="1"/>
              <a:t>світу</a:t>
            </a:r>
            <a:r>
              <a:rPr lang="ru-RU" sz="1500" dirty="0"/>
              <a:t>. </a:t>
            </a:r>
            <a:r>
              <a:rPr lang="ru-RU" sz="1500" dirty="0" err="1"/>
              <a:t>Він</a:t>
            </a:r>
            <a:r>
              <a:rPr lang="ru-RU" sz="1500" dirty="0"/>
              <a:t> </a:t>
            </a:r>
            <a:r>
              <a:rPr lang="ru-RU" sz="1500" dirty="0" err="1"/>
              <a:t>був</a:t>
            </a:r>
            <a:r>
              <a:rPr lang="ru-RU" sz="1500" dirty="0"/>
              <a:t> </a:t>
            </a:r>
            <a:r>
              <a:rPr lang="ru-RU" sz="1500" dirty="0" err="1"/>
              <a:t>заснований</a:t>
            </a:r>
            <a:r>
              <a:rPr lang="ru-RU" sz="1500" dirty="0"/>
              <a:t> </a:t>
            </a:r>
            <a:r>
              <a:rPr lang="ru-RU" sz="1500" dirty="0" err="1"/>
              <a:t>католицькою</a:t>
            </a:r>
            <a:r>
              <a:rPr lang="ru-RU" sz="1500" dirty="0"/>
              <a:t> </a:t>
            </a:r>
            <a:r>
              <a:rPr lang="ru-RU" sz="1500" dirty="0" err="1"/>
              <a:t>церквою</a:t>
            </a:r>
            <a:r>
              <a:rPr lang="ru-RU" sz="1500" dirty="0"/>
              <a:t> в 1303 </a:t>
            </a:r>
            <a:r>
              <a:rPr lang="ru-RU" sz="1500" dirty="0" err="1"/>
              <a:t>році</a:t>
            </a:r>
            <a:r>
              <a:rPr lang="ru-RU" sz="1500" dirty="0"/>
              <a:t>. </a:t>
            </a:r>
            <a:r>
              <a:rPr lang="ru-RU" sz="1500" dirty="0" err="1"/>
              <a:t>Його</a:t>
            </a:r>
            <a:r>
              <a:rPr lang="ru-RU" sz="1500" dirty="0"/>
              <a:t> часто </a:t>
            </a:r>
            <a:r>
              <a:rPr lang="ru-RU" sz="1500" dirty="0" err="1"/>
              <a:t>називають</a:t>
            </a:r>
            <a:r>
              <a:rPr lang="ru-RU" sz="1500" dirty="0"/>
              <a:t> </a:t>
            </a:r>
            <a:r>
              <a:rPr lang="en-US" sz="1500" dirty="0"/>
              <a:t>La </a:t>
            </a:r>
            <a:r>
              <a:rPr lang="en-US" sz="1500" dirty="0" err="1"/>
              <a:t>Sapienza</a:t>
            </a:r>
            <a:r>
              <a:rPr lang="en-US" sz="1500" dirty="0"/>
              <a:t> («</a:t>
            </a:r>
            <a:r>
              <a:rPr lang="ru-RU" sz="1500" dirty="0" err="1"/>
              <a:t>Знання</a:t>
            </a:r>
            <a:r>
              <a:rPr lang="ru-RU" sz="1500" dirty="0"/>
              <a:t> »), і в </a:t>
            </a:r>
            <a:r>
              <a:rPr lang="ru-RU" sz="1500" dirty="0" err="1"/>
              <a:t>ньому</a:t>
            </a:r>
            <a:r>
              <a:rPr lang="ru-RU" sz="1500" dirty="0"/>
              <a:t> </a:t>
            </a:r>
            <a:r>
              <a:rPr lang="ru-RU" sz="1500" dirty="0" err="1"/>
              <a:t>навчається</a:t>
            </a:r>
            <a:r>
              <a:rPr lang="ru-RU" sz="1500" dirty="0"/>
              <a:t> рекордна для </a:t>
            </a:r>
            <a:r>
              <a:rPr lang="ru-RU" sz="1500" dirty="0" err="1"/>
              <a:t>Європи</a:t>
            </a:r>
            <a:r>
              <a:rPr lang="ru-RU" sz="1500" dirty="0"/>
              <a:t> </a:t>
            </a:r>
            <a:r>
              <a:rPr lang="ru-RU" sz="1500" dirty="0" err="1"/>
              <a:t>кількість</a:t>
            </a:r>
            <a:r>
              <a:rPr lang="ru-RU" sz="1500" dirty="0"/>
              <a:t> </a:t>
            </a:r>
            <a:r>
              <a:rPr lang="ru-RU" sz="1500" dirty="0" err="1"/>
              <a:t>студентів</a:t>
            </a:r>
            <a:r>
              <a:rPr lang="ru-RU" sz="1500" dirty="0"/>
              <a:t> - 150 </a:t>
            </a:r>
            <a:r>
              <a:rPr lang="ru-RU" sz="1500" dirty="0" err="1"/>
              <a:t>тисяч</a:t>
            </a:r>
            <a:r>
              <a:rPr lang="ru-RU" sz="1500" dirty="0"/>
              <a:t>.</a:t>
            </a:r>
          </a:p>
          <a:p>
            <a:r>
              <a:rPr lang="ru-RU" sz="1500" dirty="0"/>
              <a:t>На </a:t>
            </a:r>
            <a:r>
              <a:rPr lang="ru-RU" sz="1500" dirty="0" err="1"/>
              <a:t>території</a:t>
            </a:r>
            <a:r>
              <a:rPr lang="ru-RU" sz="1500" dirty="0"/>
              <a:t> </a:t>
            </a:r>
            <a:r>
              <a:rPr lang="ru-RU" sz="1500" dirty="0" err="1"/>
              <a:t>Італії</a:t>
            </a:r>
            <a:r>
              <a:rPr lang="ru-RU" sz="1500" dirty="0"/>
              <a:t> </a:t>
            </a:r>
            <a:r>
              <a:rPr lang="ru-RU" sz="1500" dirty="0" err="1"/>
              <a:t>перебуває</a:t>
            </a:r>
            <a:r>
              <a:rPr lang="ru-RU" sz="1500" dirty="0"/>
              <a:t> </a:t>
            </a:r>
            <a:r>
              <a:rPr lang="ru-RU" sz="1500" dirty="0" err="1"/>
              <a:t>дві</a:t>
            </a:r>
            <a:r>
              <a:rPr lang="ru-RU" sz="1500" dirty="0"/>
              <a:t> </a:t>
            </a:r>
            <a:r>
              <a:rPr lang="ru-RU" sz="1500" dirty="0" err="1"/>
              <a:t>незалежні</a:t>
            </a:r>
            <a:r>
              <a:rPr lang="ru-RU" sz="1500" dirty="0"/>
              <a:t> </a:t>
            </a:r>
            <a:r>
              <a:rPr lang="ru-RU" sz="1500" dirty="0" err="1"/>
              <a:t>держави</a:t>
            </a:r>
            <a:r>
              <a:rPr lang="ru-RU" sz="1500" dirty="0"/>
              <a:t> </a:t>
            </a:r>
            <a:r>
              <a:rPr lang="ru-RU" sz="1500" dirty="0" smtClean="0"/>
              <a:t>: </a:t>
            </a:r>
            <a:r>
              <a:rPr lang="ru-RU" sz="1500" dirty="0" err="1"/>
              <a:t>Республіка</a:t>
            </a:r>
            <a:r>
              <a:rPr lang="ru-RU" sz="1500" dirty="0"/>
              <a:t> Сан- Марино ( 61 </a:t>
            </a:r>
            <a:r>
              <a:rPr lang="ru-RU" sz="1500" dirty="0" err="1"/>
              <a:t>квадратний</a:t>
            </a:r>
            <a:r>
              <a:rPr lang="ru-RU" sz="1500" dirty="0"/>
              <a:t> </a:t>
            </a:r>
            <a:r>
              <a:rPr lang="ru-RU" sz="1500" dirty="0" err="1"/>
              <a:t>кілометр</a:t>
            </a:r>
            <a:r>
              <a:rPr lang="ru-RU" sz="1500" dirty="0"/>
              <a:t> ) та </a:t>
            </a:r>
            <a:r>
              <a:rPr lang="ru-RU" sz="1500" dirty="0" err="1"/>
              <a:t>місто</a:t>
            </a:r>
            <a:r>
              <a:rPr lang="ru-RU" sz="1500" dirty="0"/>
              <a:t> - держава Ватикан (</a:t>
            </a:r>
            <a:r>
              <a:rPr lang="ru-RU" sz="1500" dirty="0" err="1"/>
              <a:t>всього</a:t>
            </a:r>
            <a:r>
              <a:rPr lang="ru-RU" sz="1500" dirty="0"/>
              <a:t> 44 гектара ) .</a:t>
            </a:r>
          </a:p>
          <a:p>
            <a:r>
              <a:rPr lang="ru-RU" sz="1500" dirty="0"/>
              <a:t>Сан-Марино є </a:t>
            </a:r>
            <a:r>
              <a:rPr lang="ru-RU" sz="1500" dirty="0" err="1"/>
              <a:t>найстарішою</a:t>
            </a:r>
            <a:r>
              <a:rPr lang="ru-RU" sz="1500" dirty="0"/>
              <a:t> </a:t>
            </a:r>
            <a:r>
              <a:rPr lang="ru-RU" sz="1500" dirty="0" err="1"/>
              <a:t>республікою</a:t>
            </a:r>
            <a:r>
              <a:rPr lang="ru-RU" sz="1500" dirty="0"/>
              <a:t> в </a:t>
            </a:r>
            <a:r>
              <a:rPr lang="ru-RU" sz="1500" dirty="0" err="1"/>
              <a:t>світі</a:t>
            </a:r>
            <a:r>
              <a:rPr lang="ru-RU" sz="1500" dirty="0"/>
              <a:t> (заснована в 301 </a:t>
            </a:r>
            <a:r>
              <a:rPr lang="ru-RU" sz="1500" dirty="0" err="1"/>
              <a:t>році</a:t>
            </a:r>
            <a:r>
              <a:rPr lang="ru-RU" sz="1500" dirty="0"/>
              <a:t> </a:t>
            </a:r>
            <a:r>
              <a:rPr lang="ru-RU" sz="1500" dirty="0" err="1"/>
              <a:t>нашої</a:t>
            </a:r>
            <a:r>
              <a:rPr lang="ru-RU" sz="1500" dirty="0"/>
              <a:t> </a:t>
            </a:r>
            <a:r>
              <a:rPr lang="ru-RU" sz="1500" dirty="0" err="1"/>
              <a:t>ери</a:t>
            </a:r>
            <a:r>
              <a:rPr lang="ru-RU" sz="1500" dirty="0"/>
              <a:t>) , </a:t>
            </a:r>
            <a:r>
              <a:rPr lang="ru-RU" sz="1500" dirty="0" err="1"/>
              <a:t>має</a:t>
            </a:r>
            <a:r>
              <a:rPr lang="ru-RU" sz="1500" dirty="0"/>
              <a:t> </a:t>
            </a:r>
            <a:r>
              <a:rPr lang="ru-RU" sz="1500" dirty="0" err="1"/>
              <a:t>менше</a:t>
            </a:r>
            <a:r>
              <a:rPr lang="ru-RU" sz="1500" dirty="0"/>
              <a:t> 30 000 </a:t>
            </a:r>
            <a:r>
              <a:rPr lang="ru-RU" sz="1500" dirty="0" err="1"/>
              <a:t>жителів</a:t>
            </a:r>
            <a:r>
              <a:rPr lang="ru-RU" sz="1500" dirty="0"/>
              <a:t> і </a:t>
            </a:r>
            <a:r>
              <a:rPr lang="ru-RU" sz="1500" dirty="0" err="1"/>
              <a:t>найстарішу</a:t>
            </a:r>
            <a:r>
              <a:rPr lang="ru-RU" sz="1500" dirty="0"/>
              <a:t> в </a:t>
            </a:r>
            <a:r>
              <a:rPr lang="ru-RU" sz="1500" dirty="0" err="1"/>
              <a:t>світі</a:t>
            </a:r>
            <a:r>
              <a:rPr lang="ru-RU" sz="1500" dirty="0"/>
              <a:t> </a:t>
            </a:r>
            <a:r>
              <a:rPr lang="ru-RU" sz="1500" dirty="0" err="1"/>
              <a:t>діючу</a:t>
            </a:r>
            <a:r>
              <a:rPr lang="ru-RU" sz="1500" dirty="0"/>
              <a:t> </a:t>
            </a:r>
            <a:r>
              <a:rPr lang="ru-RU" sz="1500" dirty="0" err="1"/>
              <a:t>конституцію</a:t>
            </a:r>
            <a:r>
              <a:rPr lang="ru-RU" sz="1500" dirty="0"/>
              <a:t>. </a:t>
            </a:r>
            <a:r>
              <a:rPr lang="ru-RU" sz="1500" dirty="0" err="1"/>
              <a:t>Італійці</a:t>
            </a:r>
            <a:r>
              <a:rPr lang="ru-RU" sz="1500" dirty="0"/>
              <a:t> </a:t>
            </a:r>
            <a:r>
              <a:rPr lang="ru-RU" sz="1500" dirty="0" err="1"/>
              <a:t>жителів</a:t>
            </a:r>
            <a:r>
              <a:rPr lang="ru-RU" sz="1500" dirty="0"/>
              <a:t> </a:t>
            </a:r>
            <a:r>
              <a:rPr lang="ru-RU" sz="1500" dirty="0" smtClean="0"/>
              <a:t>ц</a:t>
            </a:r>
            <a:r>
              <a:rPr lang="uk-UA" sz="1500" dirty="0" err="1" smtClean="0"/>
              <a:t>ієї</a:t>
            </a:r>
            <a:r>
              <a:rPr lang="ru-RU" sz="1500" dirty="0" smtClean="0"/>
              <a:t> </a:t>
            </a:r>
            <a:r>
              <a:rPr lang="ru-RU" sz="1500" dirty="0" err="1"/>
              <a:t>крихітного</a:t>
            </a:r>
            <a:r>
              <a:rPr lang="ru-RU" sz="1500" dirty="0"/>
              <a:t> </a:t>
            </a:r>
            <a:r>
              <a:rPr lang="ru-RU" sz="1500" dirty="0" err="1"/>
              <a:t>держави</a:t>
            </a:r>
            <a:r>
              <a:rPr lang="ru-RU" sz="1500" dirty="0"/>
              <a:t> </a:t>
            </a:r>
            <a:r>
              <a:rPr lang="ru-RU" sz="1500" dirty="0" err="1"/>
              <a:t>називають</a:t>
            </a:r>
            <a:r>
              <a:rPr lang="ru-RU" sz="1500" dirty="0"/>
              <a:t> </a:t>
            </a:r>
            <a:r>
              <a:rPr lang="en-US" sz="1500" dirty="0"/>
              <a:t>Sammarinese .</a:t>
            </a:r>
          </a:p>
          <a:p>
            <a:r>
              <a:rPr lang="ru-RU" sz="1500" dirty="0"/>
              <a:t>Ватикан - </a:t>
            </a:r>
            <a:r>
              <a:rPr lang="ru-RU" sz="1500" dirty="0" err="1"/>
              <a:t>це</a:t>
            </a:r>
            <a:r>
              <a:rPr lang="ru-RU" sz="1500" dirty="0"/>
              <a:t> </a:t>
            </a:r>
            <a:r>
              <a:rPr lang="ru-RU" sz="1500" dirty="0" err="1"/>
              <a:t>єдина</a:t>
            </a:r>
            <a:r>
              <a:rPr lang="ru-RU" sz="1500" dirty="0"/>
              <a:t> держава в </a:t>
            </a:r>
            <a:r>
              <a:rPr lang="ru-RU" sz="1500" dirty="0" err="1"/>
              <a:t>світі</a:t>
            </a:r>
            <a:r>
              <a:rPr lang="ru-RU" sz="1500" dirty="0"/>
              <a:t> , яке на </a:t>
            </a:r>
            <a:r>
              <a:rPr lang="ru-RU" sz="1500" dirty="0" err="1"/>
              <a:t>ніч</a:t>
            </a:r>
            <a:r>
              <a:rPr lang="ru-RU" sz="1500" dirty="0"/>
              <a:t> </a:t>
            </a:r>
            <a:r>
              <a:rPr lang="ru-RU" sz="1500" dirty="0" err="1"/>
              <a:t>закриває</a:t>
            </a:r>
            <a:r>
              <a:rPr lang="ru-RU" sz="1500" dirty="0"/>
              <a:t> </a:t>
            </a:r>
            <a:r>
              <a:rPr lang="ru-RU" sz="1500" dirty="0" err="1"/>
              <a:t>свої</a:t>
            </a:r>
            <a:r>
              <a:rPr lang="ru-RU" sz="1500" dirty="0"/>
              <a:t> ворота на замок. У </a:t>
            </a:r>
            <a:r>
              <a:rPr lang="ru-RU" sz="1500" dirty="0" err="1"/>
              <a:t>жителів</a:t>
            </a:r>
            <a:r>
              <a:rPr lang="ru-RU" sz="1500" dirty="0"/>
              <a:t> Ватикану є </a:t>
            </a:r>
            <a:r>
              <a:rPr lang="ru-RU" sz="1500" dirty="0" err="1"/>
              <a:t>власне</a:t>
            </a:r>
            <a:r>
              <a:rPr lang="ru-RU" sz="1500" dirty="0"/>
              <a:t> </a:t>
            </a:r>
            <a:r>
              <a:rPr lang="ru-RU" sz="1500" dirty="0" err="1"/>
              <a:t>радіо</a:t>
            </a:r>
            <a:r>
              <a:rPr lang="ru-RU" sz="1500" dirty="0"/>
              <a:t> і </a:t>
            </a:r>
            <a:r>
              <a:rPr lang="ru-RU" sz="1500" dirty="0" err="1"/>
              <a:t>телебачення</a:t>
            </a:r>
            <a:r>
              <a:rPr lang="ru-RU" sz="1500" dirty="0"/>
              <a:t> , </a:t>
            </a:r>
            <a:r>
              <a:rPr lang="ru-RU" sz="1500" dirty="0" err="1"/>
              <a:t>гроші</a:t>
            </a:r>
            <a:r>
              <a:rPr lang="ru-RU" sz="1500" dirty="0"/>
              <a:t> і </a:t>
            </a:r>
            <a:r>
              <a:rPr lang="ru-RU" sz="1500" dirty="0" err="1"/>
              <a:t>поштові</a:t>
            </a:r>
            <a:r>
              <a:rPr lang="ru-RU" sz="1500" dirty="0"/>
              <a:t> марки. У </a:t>
            </a:r>
            <a:r>
              <a:rPr lang="ru-RU" sz="1500" dirty="0" err="1"/>
              <a:t>цієї</a:t>
            </a:r>
            <a:r>
              <a:rPr lang="ru-RU" sz="1500" dirty="0"/>
              <a:t> </a:t>
            </a:r>
            <a:r>
              <a:rPr lang="ru-RU" sz="1500" dirty="0" err="1"/>
              <a:t>держави</a:t>
            </a:r>
            <a:r>
              <a:rPr lang="ru-RU" sz="1500" dirty="0"/>
              <a:t> з </a:t>
            </a:r>
            <a:r>
              <a:rPr lang="ru-RU" sz="1500" dirty="0" err="1"/>
              <a:t>мізерною</a:t>
            </a:r>
            <a:r>
              <a:rPr lang="ru-RU" sz="1500" dirty="0"/>
              <a:t> </a:t>
            </a:r>
            <a:r>
              <a:rPr lang="ru-RU" sz="1500" dirty="0" err="1"/>
              <a:t>територією</a:t>
            </a:r>
            <a:r>
              <a:rPr lang="ru-RU" sz="1500" dirty="0"/>
              <a:t> є </a:t>
            </a:r>
            <a:r>
              <a:rPr lang="ru-RU" sz="1500" dirty="0" err="1"/>
              <a:t>навіть</a:t>
            </a:r>
            <a:r>
              <a:rPr lang="ru-RU" sz="1500" dirty="0"/>
              <a:t> своя </a:t>
            </a:r>
            <a:r>
              <a:rPr lang="ru-RU" sz="1500" dirty="0" err="1"/>
              <a:t>армія</a:t>
            </a:r>
            <a:r>
              <a:rPr lang="ru-RU" sz="1500" dirty="0"/>
              <a:t> - </a:t>
            </a:r>
            <a:r>
              <a:rPr lang="ru-RU" sz="1500" dirty="0" err="1"/>
              <a:t>легендарні</a:t>
            </a:r>
            <a:r>
              <a:rPr lang="ru-RU" sz="1500" dirty="0"/>
              <a:t> </a:t>
            </a:r>
            <a:r>
              <a:rPr lang="ru-RU" sz="1500" dirty="0" err="1"/>
              <a:t>Швейцарські</a:t>
            </a:r>
            <a:r>
              <a:rPr lang="ru-RU" sz="1500" dirty="0"/>
              <a:t> </a:t>
            </a:r>
            <a:r>
              <a:rPr lang="ru-RU" sz="1500" dirty="0" err="1"/>
              <a:t>гвардійці</a:t>
            </a:r>
            <a:r>
              <a:rPr lang="ru-RU" sz="1500" dirty="0"/>
              <a:t> .</a:t>
            </a:r>
          </a:p>
          <a:p>
            <a:r>
              <a:rPr lang="ru-RU" sz="1500" dirty="0" err="1"/>
              <a:t>Італійська</a:t>
            </a:r>
            <a:r>
              <a:rPr lang="ru-RU" sz="1500" dirty="0"/>
              <a:t> </a:t>
            </a:r>
            <a:r>
              <a:rPr lang="ru-RU" sz="1500" dirty="0" err="1"/>
              <a:t>мова</a:t>
            </a:r>
            <a:r>
              <a:rPr lang="ru-RU" sz="1500" dirty="0"/>
              <a:t> </a:t>
            </a:r>
            <a:r>
              <a:rPr lang="ru-RU" sz="1500" dirty="0" err="1"/>
              <a:t>належить</a:t>
            </a:r>
            <a:r>
              <a:rPr lang="ru-RU" sz="1500" dirty="0"/>
              <a:t> до </a:t>
            </a:r>
            <a:r>
              <a:rPr lang="ru-RU" sz="1500" dirty="0" err="1"/>
              <a:t>романської</a:t>
            </a:r>
            <a:r>
              <a:rPr lang="ru-RU" sz="1500" dirty="0"/>
              <a:t> </a:t>
            </a:r>
            <a:r>
              <a:rPr lang="ru-RU" sz="1500" dirty="0" err="1"/>
              <a:t>групи</a:t>
            </a:r>
            <a:r>
              <a:rPr lang="ru-RU" sz="1500" dirty="0"/>
              <a:t> і </a:t>
            </a:r>
            <a:r>
              <a:rPr lang="ru-RU" sz="1500" dirty="0" err="1"/>
              <a:t>відбувся</a:t>
            </a:r>
            <a:r>
              <a:rPr lang="ru-RU" sz="1500" dirty="0"/>
              <a:t> </a:t>
            </a:r>
            <a:r>
              <a:rPr lang="ru-RU" sz="1500" dirty="0" err="1"/>
              <a:t>від</a:t>
            </a:r>
            <a:r>
              <a:rPr lang="ru-RU" sz="1500" dirty="0"/>
              <a:t> </a:t>
            </a:r>
            <a:r>
              <a:rPr lang="ru-RU" sz="1500" dirty="0" err="1"/>
              <a:t>вульгарної</a:t>
            </a:r>
            <a:r>
              <a:rPr lang="ru-RU" sz="1500" dirty="0"/>
              <a:t> (</a:t>
            </a:r>
            <a:r>
              <a:rPr lang="ru-RU" sz="1500" dirty="0" err="1"/>
              <a:t>народної</a:t>
            </a:r>
            <a:r>
              <a:rPr lang="ru-RU" sz="1500" dirty="0"/>
              <a:t>) </a:t>
            </a:r>
            <a:r>
              <a:rPr lang="ru-RU" sz="1500" dirty="0" err="1"/>
              <a:t>Латини</a:t>
            </a:r>
            <a:r>
              <a:rPr lang="ru-RU" sz="1500" dirty="0"/>
              <a:t> , </a:t>
            </a:r>
            <a:r>
              <a:rPr lang="ru-RU" sz="1500" dirty="0" err="1"/>
              <a:t>діалекту</a:t>
            </a:r>
            <a:r>
              <a:rPr lang="ru-RU" sz="1500" dirty="0"/>
              <a:t> , на </a:t>
            </a:r>
            <a:r>
              <a:rPr lang="ru-RU" sz="1500" dirty="0" err="1"/>
              <a:t>якому</a:t>
            </a:r>
            <a:r>
              <a:rPr lang="ru-RU" sz="1500" dirty="0"/>
              <a:t> </a:t>
            </a:r>
            <a:r>
              <a:rPr lang="ru-RU" sz="1500" dirty="0" err="1"/>
              <a:t>розмовляли</a:t>
            </a:r>
            <a:r>
              <a:rPr lang="ru-RU" sz="1500" dirty="0"/>
              <a:t> </a:t>
            </a:r>
            <a:r>
              <a:rPr lang="ru-RU" sz="1500" dirty="0" err="1"/>
              <a:t>жителі</a:t>
            </a:r>
            <a:r>
              <a:rPr lang="ru-RU" sz="1500" dirty="0"/>
              <a:t> </a:t>
            </a:r>
            <a:r>
              <a:rPr lang="ru-RU" sz="1500" dirty="0" err="1"/>
              <a:t>Римської</a:t>
            </a:r>
            <a:r>
              <a:rPr lang="ru-RU" sz="1500" dirty="0"/>
              <a:t> </a:t>
            </a:r>
            <a:r>
              <a:rPr lang="ru-RU" sz="1500" dirty="0" err="1"/>
              <a:t>імперії</a:t>
            </a:r>
            <a:r>
              <a:rPr lang="ru-RU" sz="1500" dirty="0"/>
              <a:t> </a:t>
            </a:r>
            <a:r>
              <a:rPr lang="ru-RU" sz="1500" dirty="0" err="1"/>
              <a:t>періоду</a:t>
            </a:r>
            <a:r>
              <a:rPr lang="ru-RU" sz="1500" dirty="0"/>
              <a:t> </a:t>
            </a:r>
            <a:r>
              <a:rPr lang="ru-RU" sz="1500" dirty="0" err="1"/>
              <a:t>її</a:t>
            </a:r>
            <a:r>
              <a:rPr lang="ru-RU" sz="1500" dirty="0"/>
              <a:t> </a:t>
            </a:r>
            <a:r>
              <a:rPr lang="ru-RU" sz="1500" dirty="0" err="1"/>
              <a:t>занепаду</a:t>
            </a:r>
            <a:r>
              <a:rPr lang="ru-RU" sz="1500" dirty="0"/>
              <a:t> . </a:t>
            </a:r>
            <a:r>
              <a:rPr lang="ru-RU" sz="1500" dirty="0" err="1"/>
              <a:t>Відповідно</a:t>
            </a:r>
            <a:r>
              <a:rPr lang="ru-RU" sz="1500" dirty="0"/>
              <a:t>, в </a:t>
            </a:r>
            <a:r>
              <a:rPr lang="ru-RU" sz="1500" dirty="0" err="1"/>
              <a:t>італійській</a:t>
            </a:r>
            <a:r>
              <a:rPr lang="ru-RU" sz="1500" dirty="0"/>
              <a:t> </a:t>
            </a:r>
            <a:r>
              <a:rPr lang="ru-RU" sz="1500" dirty="0" err="1"/>
              <a:t>мові</a:t>
            </a:r>
            <a:r>
              <a:rPr lang="ru-RU" sz="1500" dirty="0"/>
              <a:t> </a:t>
            </a:r>
            <a:r>
              <a:rPr lang="ru-RU" sz="1500" dirty="0" err="1"/>
              <a:t>збереглося</a:t>
            </a:r>
            <a:r>
              <a:rPr lang="ru-RU" sz="1500" dirty="0"/>
              <a:t> </a:t>
            </a:r>
            <a:r>
              <a:rPr lang="ru-RU" sz="1500" dirty="0" err="1"/>
              <a:t>найбільше</a:t>
            </a:r>
            <a:r>
              <a:rPr lang="ru-RU" sz="1500" dirty="0"/>
              <a:t> </a:t>
            </a:r>
            <a:r>
              <a:rPr lang="ru-RU" sz="1500" dirty="0" err="1"/>
              <a:t>слів</a:t>
            </a:r>
            <a:r>
              <a:rPr lang="ru-RU" sz="1500" dirty="0"/>
              <a:t> з </a:t>
            </a:r>
            <a:r>
              <a:rPr lang="ru-RU" sz="1500" dirty="0" err="1"/>
              <a:t>Латини</a:t>
            </a:r>
            <a:r>
              <a:rPr lang="ru-RU" sz="1500" dirty="0"/>
              <a:t> і </a:t>
            </a:r>
            <a:r>
              <a:rPr lang="ru-RU" sz="1500" dirty="0" err="1"/>
              <a:t>його</a:t>
            </a:r>
            <a:r>
              <a:rPr lang="ru-RU" sz="1500" dirty="0"/>
              <a:t> </a:t>
            </a:r>
            <a:r>
              <a:rPr lang="ru-RU" sz="1500" dirty="0" err="1"/>
              <a:t>граматична</a:t>
            </a:r>
            <a:r>
              <a:rPr lang="ru-RU" sz="1500" dirty="0"/>
              <a:t> система </a:t>
            </a:r>
            <a:r>
              <a:rPr lang="ru-RU" sz="1500" dirty="0" err="1"/>
              <a:t>залишилася</a:t>
            </a:r>
            <a:r>
              <a:rPr lang="ru-RU" sz="1500" dirty="0"/>
              <a:t> </a:t>
            </a:r>
            <a:r>
              <a:rPr lang="ru-RU" sz="1500" dirty="0" err="1"/>
              <a:t>майже</a:t>
            </a:r>
            <a:r>
              <a:rPr lang="ru-RU" sz="1500" dirty="0"/>
              <a:t> такою ж . </a:t>
            </a:r>
            <a:r>
              <a:rPr lang="ru-RU" sz="1500" dirty="0" err="1"/>
              <a:t>Латинська</a:t>
            </a:r>
            <a:r>
              <a:rPr lang="ru-RU" sz="1500" dirty="0"/>
              <a:t> все </a:t>
            </a:r>
            <a:r>
              <a:rPr lang="ru-RU" sz="1500" dirty="0" err="1"/>
              <a:t>ще</a:t>
            </a:r>
            <a:r>
              <a:rPr lang="ru-RU" sz="1500" dirty="0"/>
              <a:t> </a:t>
            </a:r>
            <a:r>
              <a:rPr lang="ru-RU" sz="1500" dirty="0" err="1"/>
              <a:t>залишається</a:t>
            </a:r>
            <a:r>
              <a:rPr lang="ru-RU" sz="1500" dirty="0"/>
              <a:t> </a:t>
            </a:r>
            <a:r>
              <a:rPr lang="ru-RU" sz="1500" dirty="0" err="1"/>
              <a:t>офіційною</a:t>
            </a:r>
            <a:r>
              <a:rPr lang="ru-RU" sz="1500" dirty="0"/>
              <a:t> </a:t>
            </a:r>
            <a:r>
              <a:rPr lang="ru-RU" sz="1500" dirty="0" err="1"/>
              <a:t>мовою</a:t>
            </a:r>
            <a:r>
              <a:rPr lang="ru-RU" sz="1500" dirty="0"/>
              <a:t> Ватикану.</a:t>
            </a:r>
          </a:p>
          <a:p>
            <a:r>
              <a:rPr lang="ru-RU" sz="1500" dirty="0"/>
              <a:t>У </a:t>
            </a:r>
            <a:r>
              <a:rPr lang="ru-RU" sz="1500" dirty="0" smtClean="0"/>
              <a:t>30 </a:t>
            </a:r>
            <a:r>
              <a:rPr lang="ru-RU" sz="1500" dirty="0"/>
              <a:t>і </a:t>
            </a:r>
            <a:r>
              <a:rPr lang="ru-RU" sz="1500" dirty="0" smtClean="0"/>
              <a:t>40-і </a:t>
            </a:r>
            <a:r>
              <a:rPr lang="ru-RU" sz="1500" dirty="0"/>
              <a:t>роки </a:t>
            </a:r>
            <a:r>
              <a:rPr lang="ru-RU" sz="1500" dirty="0" err="1"/>
              <a:t>минулого</a:t>
            </a:r>
            <a:r>
              <a:rPr lang="ru-RU" sz="1500" dirty="0"/>
              <a:t> </a:t>
            </a:r>
            <a:r>
              <a:rPr lang="ru-RU" sz="1500" dirty="0" err="1"/>
              <a:t>сторіччя</a:t>
            </a:r>
            <a:r>
              <a:rPr lang="ru-RU" sz="1500" dirty="0"/>
              <a:t> </a:t>
            </a:r>
            <a:r>
              <a:rPr lang="ru-RU" sz="1500" dirty="0" err="1"/>
              <a:t>італійський</a:t>
            </a:r>
            <a:r>
              <a:rPr lang="ru-RU" sz="1500" dirty="0"/>
              <a:t> фашист і диктатор </a:t>
            </a:r>
            <a:r>
              <a:rPr lang="ru-RU" sz="1500" dirty="0" err="1"/>
              <a:t>Беніто</a:t>
            </a:r>
            <a:r>
              <a:rPr lang="ru-RU" sz="1500" dirty="0"/>
              <a:t> </a:t>
            </a:r>
            <a:r>
              <a:rPr lang="ru-RU" sz="1500" dirty="0" err="1"/>
              <a:t>Муссоліні</a:t>
            </a:r>
            <a:r>
              <a:rPr lang="ru-RU" sz="1500" dirty="0"/>
              <a:t> ( 1883-1945 ) </a:t>
            </a:r>
            <a:r>
              <a:rPr lang="ru-RU" sz="1500" dirty="0" err="1"/>
              <a:t>спробував</a:t>
            </a:r>
            <a:r>
              <a:rPr lang="ru-RU" sz="1500" dirty="0"/>
              <a:t> </a:t>
            </a:r>
            <a:r>
              <a:rPr lang="ru-RU" sz="1500" dirty="0" err="1"/>
              <a:t>виключити</a:t>
            </a:r>
            <a:r>
              <a:rPr lang="ru-RU" sz="1500" dirty="0"/>
              <a:t> </a:t>
            </a:r>
            <a:r>
              <a:rPr lang="ru-RU" sz="1500" dirty="0" err="1"/>
              <a:t>іноземні</a:t>
            </a:r>
            <a:r>
              <a:rPr lang="ru-RU" sz="1500" dirty="0"/>
              <a:t> слова з </a:t>
            </a:r>
            <a:r>
              <a:rPr lang="ru-RU" sz="1500" dirty="0" err="1"/>
              <a:t>італійської</a:t>
            </a:r>
            <a:r>
              <a:rPr lang="ru-RU" sz="1500" dirty="0"/>
              <a:t> </a:t>
            </a:r>
            <a:r>
              <a:rPr lang="ru-RU" sz="1500" dirty="0" err="1"/>
              <a:t>мови</a:t>
            </a:r>
            <a:r>
              <a:rPr lang="ru-RU" sz="1500" dirty="0"/>
              <a:t>. </a:t>
            </a:r>
            <a:r>
              <a:rPr lang="ru-RU" sz="1500" dirty="0" err="1"/>
              <a:t>Наприклад</a:t>
            </a:r>
            <a:r>
              <a:rPr lang="ru-RU" sz="1500" dirty="0"/>
              <a:t> , у </a:t>
            </a:r>
            <a:r>
              <a:rPr lang="ru-RU" sz="1500" dirty="0" err="1"/>
              <a:t>футболі</a:t>
            </a:r>
            <a:r>
              <a:rPr lang="ru-RU" sz="1500" dirty="0"/>
              <a:t> «гол » став « </a:t>
            </a:r>
            <a:r>
              <a:rPr lang="en-US" sz="1500" dirty="0"/>
              <a:t>meta » , </a:t>
            </a:r>
            <a:r>
              <a:rPr lang="ru-RU" sz="1500" dirty="0"/>
              <a:t>Дональд </a:t>
            </a:r>
            <a:r>
              <a:rPr lang="ru-RU" sz="1500" dirty="0" err="1"/>
              <a:t>Дак</a:t>
            </a:r>
            <a:r>
              <a:rPr lang="ru-RU" sz="1500" dirty="0"/>
              <a:t> став « </a:t>
            </a:r>
            <a:r>
              <a:rPr lang="en-US" sz="1500" dirty="0" err="1"/>
              <a:t>Paperino</a:t>
            </a:r>
            <a:r>
              <a:rPr lang="en-US" sz="1500" dirty="0"/>
              <a:t> » , « </a:t>
            </a:r>
            <a:r>
              <a:rPr lang="ru-RU" sz="1500" dirty="0" err="1"/>
              <a:t>Міккі</a:t>
            </a:r>
            <a:r>
              <a:rPr lang="ru-RU" sz="1500" dirty="0"/>
              <a:t> Маус » - « </a:t>
            </a:r>
            <a:r>
              <a:rPr lang="en-US" sz="1500" dirty="0" err="1"/>
              <a:t>Topolino</a:t>
            </a:r>
            <a:r>
              <a:rPr lang="en-US" sz="1500" dirty="0"/>
              <a:t> » , </a:t>
            </a:r>
            <a:r>
              <a:rPr lang="ru-RU" sz="1500" dirty="0"/>
              <a:t>а </a:t>
            </a:r>
            <a:r>
              <a:rPr lang="ru-RU" sz="1500" dirty="0" err="1"/>
              <a:t>Гуфі</a:t>
            </a:r>
            <a:r>
              <a:rPr lang="ru-RU" sz="1500" dirty="0"/>
              <a:t> </a:t>
            </a:r>
            <a:r>
              <a:rPr lang="ru-RU" sz="1500" dirty="0" err="1"/>
              <a:t>перетворився</a:t>
            </a:r>
            <a:r>
              <a:rPr lang="ru-RU" sz="1500" dirty="0"/>
              <a:t> на « </a:t>
            </a:r>
            <a:r>
              <a:rPr lang="en-US" sz="1500" dirty="0" err="1"/>
              <a:t>Pippo</a:t>
            </a:r>
            <a:r>
              <a:rPr lang="en-US" sz="1500" dirty="0"/>
              <a:t> ».</a:t>
            </a:r>
            <a:endParaRPr lang="ru-RU" sz="1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7865" y="0"/>
            <a:ext cx="3962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Цікаві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факти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599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rgbClr val="0000FF"/>
                </a:solidFill>
              </a:rPr>
              <a:t>ЗАГАЛЬНІ ВІДОМОСТІ</a:t>
            </a:r>
            <a:endParaRPr lang="ru-RU" sz="4400" dirty="0">
              <a:solidFill>
                <a:srgbClr val="0000FF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5" y="564356"/>
            <a:ext cx="4673600" cy="52705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12776"/>
            <a:ext cx="3178696" cy="5445224"/>
          </a:xfrm>
        </p:spPr>
        <p:txBody>
          <a:bodyPr>
            <a:normAutofit lnSpcReduction="10000"/>
          </a:bodyPr>
          <a:lstStyle/>
          <a:p>
            <a:r>
              <a:rPr lang="ru-RU" sz="1600" b="1" dirty="0" err="1"/>
              <a:t>Столиця</a:t>
            </a:r>
            <a:r>
              <a:rPr lang="ru-RU" sz="1600" dirty="0"/>
              <a:t>: Рим (</a:t>
            </a:r>
            <a:r>
              <a:rPr lang="ru-RU" sz="1600" dirty="0" err="1"/>
              <a:t>населення</a:t>
            </a:r>
            <a:r>
              <a:rPr lang="ru-RU" sz="1600" dirty="0"/>
              <a:t> - 2 , 7 млн. </a:t>
            </a:r>
            <a:r>
              <a:rPr lang="ru-RU" sz="1600" dirty="0" err="1"/>
              <a:t>чол</a:t>
            </a:r>
            <a:r>
              <a:rPr lang="ru-RU" sz="1600" dirty="0"/>
              <a:t>. ) .</a:t>
            </a:r>
          </a:p>
          <a:p>
            <a:endParaRPr lang="ru-RU" sz="1600" dirty="0" smtClean="0"/>
          </a:p>
          <a:p>
            <a:r>
              <a:rPr lang="ru-RU" sz="1600" b="1" dirty="0" err="1" smtClean="0"/>
              <a:t>Найбільші</a:t>
            </a:r>
            <a:r>
              <a:rPr lang="ru-RU" sz="1600" b="1" dirty="0" smtClean="0"/>
              <a:t> </a:t>
            </a:r>
            <a:r>
              <a:rPr lang="ru-RU" sz="1600" b="1" dirty="0" err="1"/>
              <a:t>міста</a:t>
            </a:r>
            <a:r>
              <a:rPr lang="ru-RU" sz="1600" b="1" dirty="0"/>
              <a:t> </a:t>
            </a:r>
            <a:r>
              <a:rPr lang="ru-RU" sz="1600" dirty="0"/>
              <a:t>: </a:t>
            </a:r>
            <a:r>
              <a:rPr lang="ru-RU" sz="1600" dirty="0" err="1"/>
              <a:t>Мілан</a:t>
            </a:r>
            <a:r>
              <a:rPr lang="ru-RU" sz="1600" dirty="0"/>
              <a:t> (</a:t>
            </a:r>
            <a:r>
              <a:rPr lang="ru-RU" sz="1600" dirty="0" err="1"/>
              <a:t>населення</a:t>
            </a:r>
            <a:r>
              <a:rPr lang="ru-RU" sz="1600" dirty="0"/>
              <a:t> - 1 , 5 млн. </a:t>
            </a:r>
            <a:r>
              <a:rPr lang="ru-RU" sz="1600" dirty="0" err="1"/>
              <a:t>чол</a:t>
            </a:r>
            <a:r>
              <a:rPr lang="ru-RU" sz="1600" dirty="0"/>
              <a:t>. ) , Неаполь (</a:t>
            </a:r>
            <a:r>
              <a:rPr lang="ru-RU" sz="1600" dirty="0" err="1"/>
              <a:t>населення</a:t>
            </a:r>
            <a:r>
              <a:rPr lang="ru-RU" sz="1600" dirty="0"/>
              <a:t> - 1 , 1 млн. </a:t>
            </a:r>
            <a:r>
              <a:rPr lang="ru-RU" sz="1600" dirty="0" err="1"/>
              <a:t>чол</a:t>
            </a:r>
            <a:r>
              <a:rPr lang="ru-RU" sz="1600" dirty="0"/>
              <a:t>. ) , Турин (</a:t>
            </a:r>
            <a:r>
              <a:rPr lang="ru-RU" sz="1600" dirty="0" err="1"/>
              <a:t>населення</a:t>
            </a:r>
            <a:r>
              <a:rPr lang="ru-RU" sz="1600" dirty="0"/>
              <a:t> - 992 тис. </a:t>
            </a:r>
            <a:r>
              <a:rPr lang="ru-RU" sz="1600" dirty="0" err="1"/>
              <a:t>чол</a:t>
            </a:r>
            <a:r>
              <a:rPr lang="ru-RU" sz="1600" dirty="0"/>
              <a:t>. ) , Генуя (</a:t>
            </a:r>
            <a:r>
              <a:rPr lang="ru-RU" sz="1600" dirty="0" err="1"/>
              <a:t>населення</a:t>
            </a:r>
            <a:r>
              <a:rPr lang="ru-RU" sz="1600" dirty="0"/>
              <a:t> - 700 тис. </a:t>
            </a:r>
            <a:r>
              <a:rPr lang="ru-RU" sz="1600" dirty="0" err="1"/>
              <a:t>чол</a:t>
            </a:r>
            <a:r>
              <a:rPr lang="ru-RU" sz="1600" dirty="0"/>
              <a:t>. ) .</a:t>
            </a:r>
          </a:p>
          <a:p>
            <a:endParaRPr lang="ru-RU" sz="1600" dirty="0"/>
          </a:p>
          <a:p>
            <a:r>
              <a:rPr lang="ru-RU" sz="1600" b="1" dirty="0" smtClean="0"/>
              <a:t>Кордон</a:t>
            </a:r>
            <a:r>
              <a:rPr lang="ru-RU" sz="1600" dirty="0" smtClean="0"/>
              <a:t> </a:t>
            </a:r>
            <a:r>
              <a:rPr lang="ru-RU" sz="1600" dirty="0"/>
              <a:t>: </a:t>
            </a:r>
            <a:r>
              <a:rPr lang="ru-RU" sz="1600" dirty="0" err="1"/>
              <a:t>Італія</a:t>
            </a:r>
            <a:r>
              <a:rPr lang="ru-RU" sz="1600" dirty="0"/>
              <a:t>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зовнішні</a:t>
            </a:r>
            <a:r>
              <a:rPr lang="ru-RU" sz="1600" dirty="0"/>
              <a:t> </a:t>
            </a:r>
            <a:r>
              <a:rPr lang="ru-RU" sz="1600" dirty="0" err="1"/>
              <a:t>сухопутні</a:t>
            </a:r>
            <a:r>
              <a:rPr lang="ru-RU" sz="1600" dirty="0"/>
              <a:t> </a:t>
            </a:r>
            <a:r>
              <a:rPr lang="ru-RU" sz="1600" dirty="0" err="1"/>
              <a:t>кордони</a:t>
            </a:r>
            <a:r>
              <a:rPr lang="ru-RU" sz="1600" dirty="0"/>
              <a:t> з </a:t>
            </a:r>
            <a:r>
              <a:rPr lang="ru-RU" sz="1600" dirty="0" err="1"/>
              <a:t>Францією</a:t>
            </a:r>
            <a:r>
              <a:rPr lang="ru-RU" sz="1600" dirty="0"/>
              <a:t> ( </a:t>
            </a:r>
            <a:r>
              <a:rPr lang="ru-RU" sz="1600" dirty="0" err="1"/>
              <a:t>довжина</a:t>
            </a:r>
            <a:r>
              <a:rPr lang="ru-RU" sz="1600" dirty="0"/>
              <a:t> кордону - 488 км . ) , </a:t>
            </a:r>
            <a:r>
              <a:rPr lang="ru-RU" sz="1600" dirty="0" err="1"/>
              <a:t>Швейцарією</a:t>
            </a:r>
            <a:r>
              <a:rPr lang="ru-RU" sz="1600" dirty="0"/>
              <a:t> (</a:t>
            </a:r>
            <a:r>
              <a:rPr lang="ru-RU" sz="1600" dirty="0" err="1"/>
              <a:t>протяжність</a:t>
            </a:r>
            <a:r>
              <a:rPr lang="ru-RU" sz="1600" dirty="0"/>
              <a:t> кордону - 740 км . ) , </a:t>
            </a:r>
            <a:r>
              <a:rPr lang="ru-RU" sz="1600" dirty="0" err="1"/>
              <a:t>Австрією</a:t>
            </a:r>
            <a:r>
              <a:rPr lang="ru-RU" sz="1600" dirty="0"/>
              <a:t> ( </a:t>
            </a:r>
            <a:r>
              <a:rPr lang="ru-RU" sz="1600" dirty="0" err="1"/>
              <a:t>довжина</a:t>
            </a:r>
            <a:r>
              <a:rPr lang="ru-RU" sz="1600" dirty="0"/>
              <a:t> кордону - 430 км . ) , </a:t>
            </a:r>
            <a:r>
              <a:rPr lang="ru-RU" sz="1600" dirty="0" err="1"/>
              <a:t>Словенією</a:t>
            </a:r>
            <a:r>
              <a:rPr lang="ru-RU" sz="1600" dirty="0"/>
              <a:t> (</a:t>
            </a:r>
            <a:r>
              <a:rPr lang="ru-RU" sz="1600" dirty="0" err="1"/>
              <a:t>протяжність</a:t>
            </a:r>
            <a:r>
              <a:rPr lang="ru-RU" sz="1600" dirty="0"/>
              <a:t> кордону - 232 км . ) І </a:t>
            </a:r>
            <a:r>
              <a:rPr lang="ru-RU" sz="1600" dirty="0" err="1"/>
              <a:t>внутрішні</a:t>
            </a:r>
            <a:r>
              <a:rPr lang="ru-RU" sz="1600" dirty="0"/>
              <a:t> </a:t>
            </a:r>
            <a:r>
              <a:rPr lang="ru-RU" sz="1600" dirty="0" err="1"/>
              <a:t>кордони</a:t>
            </a:r>
            <a:r>
              <a:rPr lang="ru-RU" sz="1600" dirty="0"/>
              <a:t> з державою Сан- Марино ( </a:t>
            </a:r>
            <a:r>
              <a:rPr lang="ru-RU" sz="1600" dirty="0" err="1"/>
              <a:t>протяжність</a:t>
            </a:r>
            <a:r>
              <a:rPr lang="ru-RU" sz="1600" dirty="0"/>
              <a:t> кордону - 39 км . ) і </a:t>
            </a:r>
            <a:r>
              <a:rPr lang="ru-RU" sz="1600" dirty="0" err="1"/>
              <a:t>містом</a:t>
            </a:r>
            <a:r>
              <a:rPr lang="ru-RU" sz="1600" dirty="0"/>
              <a:t>- державою Ватикан (</a:t>
            </a:r>
            <a:r>
              <a:rPr lang="ru-RU" sz="1600" dirty="0" err="1"/>
              <a:t>протяжність</a:t>
            </a:r>
            <a:r>
              <a:rPr lang="ru-RU" sz="1600" dirty="0"/>
              <a:t> кордону - 3 , 2 км . ) , </a:t>
            </a:r>
            <a:r>
              <a:rPr lang="ru-RU" sz="1600" dirty="0" err="1"/>
              <a:t>розташованим</a:t>
            </a:r>
            <a:r>
              <a:rPr lang="ru-RU" sz="1600" dirty="0"/>
              <a:t> </a:t>
            </a:r>
            <a:r>
              <a:rPr lang="ru-RU" sz="1600" dirty="0" err="1"/>
              <a:t>всередині</a:t>
            </a:r>
            <a:r>
              <a:rPr lang="ru-RU" sz="1600" dirty="0"/>
              <a:t> Риму.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4814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6632"/>
            <a:ext cx="5530850" cy="3341396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23528" y="116632"/>
            <a:ext cx="2952328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 </a:t>
            </a:r>
            <a:r>
              <a:rPr lang="ru-RU" sz="6400" b="1" dirty="0" smtClean="0"/>
              <a:t>До </a:t>
            </a:r>
            <a:r>
              <a:rPr lang="ru-RU" sz="6400" b="1" dirty="0" err="1"/>
              <a:t>кінця</a:t>
            </a:r>
            <a:r>
              <a:rPr lang="ru-RU" sz="6400" b="1" dirty="0"/>
              <a:t> 2008 року </a:t>
            </a:r>
            <a:r>
              <a:rPr lang="ru-RU" sz="6400" b="1" dirty="0" err="1"/>
              <a:t>чисельність</a:t>
            </a:r>
            <a:r>
              <a:rPr lang="ru-RU" sz="6400" b="1" dirty="0"/>
              <a:t> </a:t>
            </a:r>
            <a:r>
              <a:rPr lang="ru-RU" sz="6400" b="1" dirty="0" err="1"/>
              <a:t>населення</a:t>
            </a:r>
            <a:r>
              <a:rPr lang="ru-RU" sz="6400" b="1" dirty="0"/>
              <a:t> </a:t>
            </a:r>
            <a:r>
              <a:rPr lang="ru-RU" sz="6400" b="1" dirty="0" err="1"/>
              <a:t>Італії</a:t>
            </a:r>
            <a:r>
              <a:rPr lang="ru-RU" sz="6400" b="1" dirty="0"/>
              <a:t> </a:t>
            </a:r>
            <a:r>
              <a:rPr lang="ru-RU" sz="6400" b="1" dirty="0" err="1"/>
              <a:t>перевищила</a:t>
            </a:r>
            <a:r>
              <a:rPr lang="ru-RU" sz="6400" b="1" dirty="0"/>
              <a:t> 60 млн </a:t>
            </a:r>
            <a:r>
              <a:rPr lang="ru-RU" sz="6400" b="1" dirty="0" err="1" smtClean="0"/>
              <a:t>осіб</a:t>
            </a:r>
            <a:r>
              <a:rPr lang="ru-RU" sz="6400" b="1" dirty="0" smtClean="0"/>
              <a:t>. </a:t>
            </a:r>
            <a:r>
              <a:rPr lang="ru-RU" sz="6400" b="1" dirty="0"/>
              <a:t>На </a:t>
            </a:r>
            <a:r>
              <a:rPr lang="ru-RU" sz="6400" b="1" dirty="0" err="1"/>
              <a:t>даний</a:t>
            </a:r>
            <a:r>
              <a:rPr lang="ru-RU" sz="6400" b="1" dirty="0"/>
              <a:t> момент </a:t>
            </a:r>
            <a:r>
              <a:rPr lang="ru-RU" sz="6400" b="1" dirty="0" err="1"/>
              <a:t>країна</a:t>
            </a:r>
            <a:r>
              <a:rPr lang="ru-RU" sz="6400" b="1" dirty="0"/>
              <a:t> </a:t>
            </a:r>
            <a:r>
              <a:rPr lang="ru-RU" sz="6400" b="1" dirty="0" err="1"/>
              <a:t>перебуває</a:t>
            </a:r>
            <a:r>
              <a:rPr lang="ru-RU" sz="6400" b="1" dirty="0"/>
              <a:t> на четвертому </a:t>
            </a:r>
            <a:r>
              <a:rPr lang="ru-RU" sz="6400" b="1" dirty="0" err="1"/>
              <a:t>місці</a:t>
            </a:r>
            <a:r>
              <a:rPr lang="ru-RU" sz="6400" b="1" dirty="0"/>
              <a:t> </a:t>
            </a:r>
            <a:r>
              <a:rPr lang="ru-RU" sz="6400" b="1" dirty="0" smtClean="0"/>
              <a:t>з </a:t>
            </a:r>
            <a:r>
              <a:rPr lang="ru-RU" sz="6400" b="1" dirty="0" err="1" smtClean="0"/>
              <a:t>населення</a:t>
            </a:r>
            <a:r>
              <a:rPr lang="ru-RU" sz="6400" b="1" dirty="0" smtClean="0"/>
              <a:t> </a:t>
            </a:r>
            <a:r>
              <a:rPr lang="ru-RU" sz="6400" b="1" dirty="0" err="1"/>
              <a:t>серед</a:t>
            </a:r>
            <a:r>
              <a:rPr lang="ru-RU" sz="6400" b="1" dirty="0"/>
              <a:t> </a:t>
            </a:r>
            <a:r>
              <a:rPr lang="ru-RU" sz="6400" b="1" dirty="0" err="1"/>
              <a:t>країн</a:t>
            </a:r>
            <a:r>
              <a:rPr lang="ru-RU" sz="6400" b="1" dirty="0"/>
              <a:t> </a:t>
            </a:r>
            <a:r>
              <a:rPr lang="ru-RU" sz="6400" b="1" dirty="0" err="1"/>
              <a:t>Європейського</a:t>
            </a:r>
            <a:r>
              <a:rPr lang="ru-RU" sz="6400" b="1" dirty="0"/>
              <a:t> союзу і на 23 -му </a:t>
            </a:r>
            <a:r>
              <a:rPr lang="ru-RU" sz="6400" b="1" dirty="0" err="1"/>
              <a:t>місці</a:t>
            </a:r>
            <a:r>
              <a:rPr lang="ru-RU" sz="6400" b="1" dirty="0"/>
              <a:t> </a:t>
            </a:r>
            <a:r>
              <a:rPr lang="ru-RU" sz="6400" b="1" dirty="0" err="1"/>
              <a:t>серед</a:t>
            </a:r>
            <a:r>
              <a:rPr lang="ru-RU" sz="6400" b="1" dirty="0"/>
              <a:t> </a:t>
            </a:r>
            <a:r>
              <a:rPr lang="ru-RU" sz="6400" b="1" dirty="0" err="1"/>
              <a:t>країн</a:t>
            </a:r>
            <a:r>
              <a:rPr lang="ru-RU" sz="6400" b="1" dirty="0"/>
              <a:t> </a:t>
            </a:r>
            <a:r>
              <a:rPr lang="ru-RU" sz="6400" b="1" dirty="0" err="1"/>
              <a:t>всього</a:t>
            </a:r>
            <a:r>
              <a:rPr lang="ru-RU" sz="6400" b="1" dirty="0"/>
              <a:t> </a:t>
            </a:r>
            <a:r>
              <a:rPr lang="ru-RU" sz="6400" b="1" dirty="0" err="1"/>
              <a:t>світу</a:t>
            </a:r>
            <a:r>
              <a:rPr lang="ru-RU" sz="6400" b="1" dirty="0" smtClean="0"/>
              <a:t>.</a:t>
            </a:r>
          </a:p>
          <a:p>
            <a:pPr marL="0" indent="0">
              <a:buNone/>
            </a:pPr>
            <a:r>
              <a:rPr lang="ru-RU" sz="6400" b="1" dirty="0" smtClean="0"/>
              <a:t>    </a:t>
            </a:r>
            <a:r>
              <a:rPr lang="ru-RU" sz="6400" b="1" dirty="0" err="1" smtClean="0"/>
              <a:t>Щільність</a:t>
            </a:r>
            <a:r>
              <a:rPr lang="ru-RU" sz="6400" b="1" dirty="0" smtClean="0"/>
              <a:t> </a:t>
            </a:r>
            <a:r>
              <a:rPr lang="ru-RU" sz="6400" b="1" dirty="0" err="1"/>
              <a:t>населення</a:t>
            </a:r>
            <a:r>
              <a:rPr lang="ru-RU" sz="6400" b="1" dirty="0"/>
              <a:t> становить 199,2 </a:t>
            </a:r>
            <a:r>
              <a:rPr lang="ru-RU" sz="6400" b="1" dirty="0" err="1"/>
              <a:t>людини</a:t>
            </a:r>
            <a:r>
              <a:rPr lang="ru-RU" sz="6400" b="1" dirty="0"/>
              <a:t> на кв. </a:t>
            </a:r>
            <a:r>
              <a:rPr lang="ru-RU" sz="6400" b="1" dirty="0" err="1"/>
              <a:t>кілометр</a:t>
            </a:r>
            <a:r>
              <a:rPr lang="ru-RU" sz="6400" b="1" dirty="0"/>
              <a:t> - </a:t>
            </a:r>
            <a:r>
              <a:rPr lang="ru-RU" sz="6400" b="1" dirty="0" err="1"/>
              <a:t>п'яте</a:t>
            </a:r>
            <a:r>
              <a:rPr lang="ru-RU" sz="6400" b="1" dirty="0"/>
              <a:t> </a:t>
            </a:r>
            <a:r>
              <a:rPr lang="ru-RU" sz="6400" b="1" dirty="0" err="1"/>
              <a:t>місце</a:t>
            </a:r>
            <a:r>
              <a:rPr lang="ru-RU" sz="6400" b="1" dirty="0"/>
              <a:t> в </a:t>
            </a:r>
            <a:r>
              <a:rPr lang="ru-RU" sz="6400" b="1" dirty="0" err="1"/>
              <a:t>Євросоюзі</a:t>
            </a:r>
            <a:r>
              <a:rPr lang="ru-RU" sz="6400" b="1" dirty="0"/>
              <a:t>. </a:t>
            </a:r>
            <a:r>
              <a:rPr lang="ru-RU" sz="6400" b="1" dirty="0" err="1"/>
              <a:t>Найбільш</a:t>
            </a:r>
            <a:r>
              <a:rPr lang="ru-RU" sz="6400" b="1" dirty="0"/>
              <a:t> </a:t>
            </a:r>
            <a:r>
              <a:rPr lang="ru-RU" sz="6400" b="1" dirty="0" err="1"/>
              <a:t>висока</a:t>
            </a:r>
            <a:r>
              <a:rPr lang="ru-RU" sz="6400" b="1" dirty="0"/>
              <a:t> </a:t>
            </a:r>
            <a:r>
              <a:rPr lang="ru-RU" sz="6400" b="1" dirty="0" err="1"/>
              <a:t>щільність</a:t>
            </a:r>
            <a:r>
              <a:rPr lang="ru-RU" sz="6400" b="1" dirty="0"/>
              <a:t> в </a:t>
            </a:r>
            <a:r>
              <a:rPr lang="ru-RU" sz="6400" b="1" dirty="0" err="1"/>
              <a:t>Північній</a:t>
            </a:r>
            <a:r>
              <a:rPr lang="ru-RU" sz="6400" b="1" dirty="0"/>
              <a:t> </a:t>
            </a:r>
            <a:r>
              <a:rPr lang="ru-RU" sz="6400" b="1" dirty="0" err="1"/>
              <a:t>Італії</a:t>
            </a:r>
            <a:r>
              <a:rPr lang="ru-RU" sz="6400" b="1" dirty="0"/>
              <a:t> , де </a:t>
            </a:r>
            <a:r>
              <a:rPr lang="ru-RU" sz="6400" b="1" dirty="0" err="1"/>
              <a:t>проживає</a:t>
            </a:r>
            <a:r>
              <a:rPr lang="ru-RU" sz="6400" b="1" dirty="0"/>
              <a:t> </a:t>
            </a:r>
            <a:r>
              <a:rPr lang="ru-RU" sz="6400" b="1" dirty="0" err="1"/>
              <a:t>майже</a:t>
            </a:r>
            <a:r>
              <a:rPr lang="ru-RU" sz="6400" b="1" dirty="0"/>
              <a:t> половина </a:t>
            </a:r>
            <a:r>
              <a:rPr lang="ru-RU" sz="6400" b="1" dirty="0" err="1"/>
              <a:t>всього</a:t>
            </a:r>
            <a:r>
              <a:rPr lang="ru-RU" sz="6400" b="1" dirty="0"/>
              <a:t> </a:t>
            </a:r>
            <a:r>
              <a:rPr lang="ru-RU" sz="6400" b="1" dirty="0" err="1"/>
              <a:t>населення</a:t>
            </a:r>
            <a:r>
              <a:rPr lang="ru-RU" sz="6400" b="1" dirty="0"/>
              <a:t> </a:t>
            </a:r>
            <a:r>
              <a:rPr lang="ru-RU" sz="6400" b="1" dirty="0" err="1"/>
              <a:t>країни</a:t>
            </a:r>
            <a:r>
              <a:rPr lang="ru-RU" sz="6400" b="1" dirty="0"/>
              <a:t>. </a:t>
            </a:r>
            <a:r>
              <a:rPr lang="ru-RU" sz="6400" b="1" dirty="0" err="1"/>
              <a:t>Найбільш</a:t>
            </a:r>
            <a:r>
              <a:rPr lang="ru-RU" sz="6400" b="1" dirty="0"/>
              <a:t> </a:t>
            </a:r>
            <a:r>
              <a:rPr lang="ru-RU" sz="6400" b="1" dirty="0" err="1"/>
              <a:t>густонаселені</a:t>
            </a:r>
            <a:r>
              <a:rPr lang="ru-RU" sz="6400" b="1" dirty="0"/>
              <a:t> </a:t>
            </a:r>
            <a:r>
              <a:rPr lang="ru-RU" sz="6400" b="1" dirty="0" err="1"/>
              <a:t>області</a:t>
            </a:r>
            <a:r>
              <a:rPr lang="ru-RU" sz="6400" b="1" dirty="0"/>
              <a:t> </a:t>
            </a:r>
            <a:r>
              <a:rPr lang="ru-RU" sz="6400" b="1" dirty="0" err="1"/>
              <a:t>Італії</a:t>
            </a:r>
            <a:r>
              <a:rPr lang="ru-RU" sz="6400" b="1" dirty="0"/>
              <a:t> - </a:t>
            </a:r>
            <a:r>
              <a:rPr lang="ru-RU" sz="6400" b="1" dirty="0" err="1"/>
              <a:t>рівнини</a:t>
            </a:r>
            <a:r>
              <a:rPr lang="ru-RU" sz="6400" b="1" dirty="0"/>
              <a:t> </a:t>
            </a:r>
            <a:r>
              <a:rPr lang="ru-RU" sz="6400" b="1" dirty="0" err="1"/>
              <a:t>Кампанії</a:t>
            </a:r>
            <a:r>
              <a:rPr lang="ru-RU" sz="6400" b="1" dirty="0"/>
              <a:t> , </a:t>
            </a:r>
            <a:r>
              <a:rPr lang="ru-RU" sz="6400" b="1" dirty="0" err="1"/>
              <a:t>Ломбардії</a:t>
            </a:r>
            <a:r>
              <a:rPr lang="ru-RU" sz="6400" b="1" dirty="0"/>
              <a:t> і </a:t>
            </a:r>
            <a:r>
              <a:rPr lang="ru-RU" sz="6400" b="1" dirty="0" err="1"/>
              <a:t>Лігурії</a:t>
            </a:r>
            <a:r>
              <a:rPr lang="ru-RU" sz="6400" b="1" dirty="0"/>
              <a:t> , де на один км ² </a:t>
            </a:r>
            <a:r>
              <a:rPr lang="ru-RU" sz="6400" b="1" dirty="0" err="1"/>
              <a:t>припадає</a:t>
            </a:r>
            <a:r>
              <a:rPr lang="ru-RU" sz="6400" b="1" dirty="0"/>
              <a:t> </a:t>
            </a:r>
            <a:r>
              <a:rPr lang="ru-RU" sz="6400" b="1" dirty="0" err="1"/>
              <a:t>понад</a:t>
            </a:r>
            <a:r>
              <a:rPr lang="ru-RU" sz="6400" b="1" dirty="0"/>
              <a:t> 300 </a:t>
            </a:r>
            <a:r>
              <a:rPr lang="ru-RU" sz="6400" b="1" dirty="0" err="1"/>
              <a:t>жителів</a:t>
            </a:r>
            <a:r>
              <a:rPr lang="ru-RU" sz="6400" b="1" dirty="0"/>
              <a:t>.</a:t>
            </a:r>
          </a:p>
          <a:p>
            <a:pPr marL="0" indent="0">
              <a:buNone/>
            </a:pPr>
            <a:r>
              <a:rPr lang="ru-RU" sz="6400" b="1" dirty="0" smtClean="0"/>
              <a:t>    </a:t>
            </a:r>
            <a:r>
              <a:rPr lang="ru-RU" sz="6400" b="1" dirty="0" err="1" smtClean="0"/>
              <a:t>Чисельність</a:t>
            </a:r>
            <a:r>
              <a:rPr lang="ru-RU" sz="6400" b="1" dirty="0" smtClean="0"/>
              <a:t> </a:t>
            </a:r>
            <a:r>
              <a:rPr lang="ru-RU" sz="6400" b="1" dirty="0" err="1" smtClean="0"/>
              <a:t>населення</a:t>
            </a:r>
            <a:r>
              <a:rPr lang="ru-RU" sz="6400" b="1" dirty="0" smtClean="0"/>
              <a:t>:</a:t>
            </a:r>
          </a:p>
          <a:p>
            <a:pPr marL="0" indent="0">
              <a:buNone/>
            </a:pPr>
            <a:r>
              <a:rPr lang="ru-RU" sz="6400" b="1" dirty="0" smtClean="0"/>
              <a:t>1931 р. - 41200000 </a:t>
            </a:r>
            <a:r>
              <a:rPr lang="ru-RU" sz="6400" b="1" dirty="0" err="1" smtClean="0"/>
              <a:t>чол</a:t>
            </a:r>
            <a:r>
              <a:rPr lang="ru-RU" sz="6400" b="1" dirty="0" smtClean="0"/>
              <a:t>.</a:t>
            </a:r>
          </a:p>
          <a:p>
            <a:pPr marL="0" indent="0">
              <a:buNone/>
            </a:pPr>
            <a:r>
              <a:rPr lang="ru-RU" sz="6400" b="1" dirty="0" smtClean="0"/>
              <a:t>1960 </a:t>
            </a:r>
            <a:r>
              <a:rPr lang="ru-RU" sz="6400" b="1" dirty="0"/>
              <a:t>р. - 51,0 млн </a:t>
            </a:r>
            <a:r>
              <a:rPr lang="ru-RU" sz="6400" b="1" dirty="0" err="1"/>
              <a:t>чол</a:t>
            </a:r>
            <a:r>
              <a:rPr lang="ru-RU" sz="6400" b="1" dirty="0"/>
              <a:t>.</a:t>
            </a:r>
          </a:p>
          <a:p>
            <a:pPr marL="0" indent="0">
              <a:buNone/>
            </a:pPr>
            <a:r>
              <a:rPr lang="ru-RU" sz="6400" b="1" dirty="0" smtClean="0"/>
              <a:t>1977 </a:t>
            </a:r>
            <a:r>
              <a:rPr lang="ru-RU" sz="6400" b="1" dirty="0"/>
              <a:t>р. - 56300000 </a:t>
            </a:r>
            <a:r>
              <a:rPr lang="ru-RU" sz="6400" b="1" dirty="0" err="1"/>
              <a:t>чол</a:t>
            </a:r>
            <a:r>
              <a:rPr lang="ru-RU" sz="6400" b="1" dirty="0"/>
              <a:t>.</a:t>
            </a:r>
          </a:p>
          <a:p>
            <a:pPr marL="0" indent="0">
              <a:buNone/>
            </a:pPr>
            <a:r>
              <a:rPr lang="ru-RU" sz="6400" b="1" dirty="0" smtClean="0"/>
              <a:t>2000 </a:t>
            </a:r>
            <a:r>
              <a:rPr lang="ru-RU" sz="6400" b="1" dirty="0"/>
              <a:t>р. - 57700000 </a:t>
            </a:r>
            <a:r>
              <a:rPr lang="ru-RU" sz="6400" b="1" dirty="0" err="1"/>
              <a:t>чол</a:t>
            </a:r>
            <a:r>
              <a:rPr lang="ru-RU" sz="6400" b="1" dirty="0"/>
              <a:t>.</a:t>
            </a:r>
          </a:p>
          <a:p>
            <a:pPr marL="0" indent="0">
              <a:buNone/>
            </a:pPr>
            <a:r>
              <a:rPr lang="ru-RU" sz="6400" b="1" dirty="0" smtClean="0"/>
              <a:t>2007 </a:t>
            </a:r>
            <a:r>
              <a:rPr lang="ru-RU" sz="6400" b="1" dirty="0"/>
              <a:t>р. - 60100000 </a:t>
            </a:r>
            <a:r>
              <a:rPr lang="ru-RU" sz="6400" b="1" dirty="0" err="1"/>
              <a:t>чол</a:t>
            </a:r>
            <a:r>
              <a:rPr lang="ru-RU" sz="6400" b="1" dirty="0"/>
              <a:t>.</a:t>
            </a:r>
          </a:p>
          <a:p>
            <a:pPr marL="0" indent="0">
              <a:buNone/>
            </a:pPr>
            <a:r>
              <a:rPr lang="ru-RU" sz="6400" b="1" dirty="0" smtClean="0"/>
              <a:t>2008 </a:t>
            </a:r>
            <a:r>
              <a:rPr lang="ru-RU" sz="6400" b="1" dirty="0"/>
              <a:t>- 59,9 млн </a:t>
            </a:r>
            <a:r>
              <a:rPr lang="ru-RU" sz="6400" b="1" dirty="0" err="1"/>
              <a:t>чол</a:t>
            </a:r>
            <a:r>
              <a:rPr lang="ru-RU" sz="6400" b="1" dirty="0"/>
              <a:t>.</a:t>
            </a:r>
          </a:p>
          <a:p>
            <a:pPr marL="0" indent="0">
              <a:buNone/>
            </a:pPr>
            <a:r>
              <a:rPr lang="ru-RU" sz="6400" b="1" dirty="0" smtClean="0"/>
              <a:t>2009 </a:t>
            </a:r>
            <a:r>
              <a:rPr lang="ru-RU" sz="6400" b="1" dirty="0"/>
              <a:t>р. - 60200000 </a:t>
            </a:r>
            <a:r>
              <a:rPr lang="ru-RU" sz="6400" b="1" dirty="0" err="1"/>
              <a:t>чол</a:t>
            </a:r>
            <a:r>
              <a:rPr lang="ru-RU" sz="6400" b="1" dirty="0"/>
              <a:t>. </a:t>
            </a:r>
            <a:endParaRPr lang="ru-RU" sz="6400" b="1" dirty="0" smtClean="0"/>
          </a:p>
          <a:p>
            <a:pPr marL="0" indent="0">
              <a:buNone/>
            </a:pPr>
            <a:r>
              <a:rPr lang="ru-RU" sz="6400" b="1" dirty="0" smtClean="0"/>
              <a:t>2011 </a:t>
            </a:r>
            <a:r>
              <a:rPr lang="ru-RU" sz="6400" b="1" dirty="0"/>
              <a:t>р. - 59600000 </a:t>
            </a:r>
            <a:r>
              <a:rPr lang="ru-RU" sz="6400" b="1" dirty="0" err="1"/>
              <a:t>чол</a:t>
            </a:r>
            <a:r>
              <a:rPr lang="ru-RU" sz="6400" b="1" dirty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5328" y="3570319"/>
            <a:ext cx="6048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 Структура </a:t>
            </a:r>
            <a:r>
              <a:rPr lang="ru-RU" sz="1600" b="1" dirty="0" err="1"/>
              <a:t>населення</a:t>
            </a:r>
            <a:r>
              <a:rPr lang="ru-RU" sz="1600" b="1" dirty="0"/>
              <a:t>:</a:t>
            </a:r>
          </a:p>
          <a:p>
            <a:pPr algn="ctr"/>
            <a:r>
              <a:rPr lang="ru-RU" sz="1600" b="1" dirty="0"/>
              <a:t>28750942 </a:t>
            </a:r>
            <a:r>
              <a:rPr lang="ru-RU" sz="1600" b="1" dirty="0" err="1"/>
              <a:t>чоловіків</a:t>
            </a:r>
            <a:r>
              <a:rPr lang="ru-RU" sz="1600" b="1" dirty="0"/>
              <a:t> і 30713702 </a:t>
            </a:r>
            <a:r>
              <a:rPr lang="ru-RU" sz="1600" b="1" dirty="0" err="1"/>
              <a:t>жінок</a:t>
            </a:r>
            <a:r>
              <a:rPr lang="ru-RU" sz="1600" b="1" dirty="0"/>
              <a:t> ( на 2011 р.)</a:t>
            </a:r>
          </a:p>
          <a:p>
            <a:pPr algn="ctr"/>
            <a:r>
              <a:rPr lang="ru-RU" sz="1600" b="1" dirty="0"/>
              <a:t>за </a:t>
            </a:r>
            <a:r>
              <a:rPr lang="ru-RU" sz="1600" b="1" dirty="0" err="1"/>
              <a:t>середнім</a:t>
            </a:r>
            <a:r>
              <a:rPr lang="ru-RU" sz="1600" b="1" dirty="0"/>
              <a:t> </a:t>
            </a:r>
            <a:r>
              <a:rPr lang="ru-RU" sz="1600" b="1" dirty="0" err="1"/>
              <a:t>віком</a:t>
            </a:r>
            <a:r>
              <a:rPr lang="ru-RU" sz="1600" b="1" dirty="0"/>
              <a:t> :</a:t>
            </a:r>
          </a:p>
          <a:p>
            <a:pPr algn="ctr"/>
            <a:r>
              <a:rPr lang="ru-RU" sz="1600" b="1" dirty="0" err="1"/>
              <a:t>всього</a:t>
            </a:r>
            <a:r>
              <a:rPr lang="ru-RU" sz="1600" b="1" dirty="0"/>
              <a:t>: 42,5 роки, </a:t>
            </a:r>
            <a:r>
              <a:rPr lang="ru-RU" sz="1600" b="1" dirty="0" err="1"/>
              <a:t>чоловіки</a:t>
            </a:r>
            <a:r>
              <a:rPr lang="ru-RU" sz="1600" b="1" dirty="0"/>
              <a:t> : 41,1 року ; </a:t>
            </a:r>
            <a:r>
              <a:rPr lang="ru-RU" sz="1600" b="1" dirty="0" err="1"/>
              <a:t>жінки</a:t>
            </a:r>
            <a:r>
              <a:rPr lang="ru-RU" sz="1600" b="1" dirty="0"/>
              <a:t> : 44,1 року ( на 2007 р.).</a:t>
            </a:r>
          </a:p>
          <a:p>
            <a:pPr algn="ctr"/>
            <a:r>
              <a:rPr lang="ru-RU" sz="1600" b="1" dirty="0"/>
              <a:t>за </a:t>
            </a:r>
            <a:r>
              <a:rPr lang="ru-RU" sz="1600" b="1" dirty="0" err="1"/>
              <a:t>віком</a:t>
            </a:r>
            <a:r>
              <a:rPr lang="ru-RU" sz="1600" b="1" dirty="0"/>
              <a:t> :</a:t>
            </a:r>
          </a:p>
          <a:p>
            <a:pPr algn="ctr"/>
            <a:r>
              <a:rPr lang="ru-RU" sz="1600" b="1" dirty="0" err="1"/>
              <a:t>від</a:t>
            </a:r>
            <a:r>
              <a:rPr lang="ru-RU" sz="1600" b="1" dirty="0"/>
              <a:t> 0 до 14 </a:t>
            </a:r>
            <a:r>
              <a:rPr lang="ru-RU" sz="1600" b="1" dirty="0" err="1"/>
              <a:t>років</a:t>
            </a:r>
            <a:r>
              <a:rPr lang="ru-RU" sz="1600" b="1" dirty="0"/>
              <a:t> : 13,8 %; </a:t>
            </a:r>
            <a:r>
              <a:rPr lang="ru-RU" sz="1600" b="1" dirty="0" err="1"/>
              <a:t>від</a:t>
            </a:r>
            <a:r>
              <a:rPr lang="ru-RU" sz="1600" b="1" dirty="0"/>
              <a:t> 15 до 64 </a:t>
            </a:r>
            <a:r>
              <a:rPr lang="ru-RU" sz="1600" b="1" dirty="0" err="1"/>
              <a:t>років</a:t>
            </a:r>
            <a:r>
              <a:rPr lang="ru-RU" sz="1600" b="1" dirty="0"/>
              <a:t> : 66,4 %; 65 </a:t>
            </a:r>
            <a:r>
              <a:rPr lang="ru-RU" sz="1600" b="1" dirty="0" err="1"/>
              <a:t>років</a:t>
            </a:r>
            <a:r>
              <a:rPr lang="ru-RU" sz="1600" b="1" dirty="0"/>
              <a:t> і старше: 19 , 9 % ( на 2007 р.).</a:t>
            </a:r>
          </a:p>
          <a:p>
            <a:pPr algn="ctr"/>
            <a:r>
              <a:rPr lang="ru-RU" sz="1600" b="1" dirty="0"/>
              <a:t>  </a:t>
            </a:r>
            <a:r>
              <a:rPr lang="ru-RU" sz="1600" b="1" dirty="0" err="1" smtClean="0"/>
              <a:t>Середньорічний</a:t>
            </a:r>
            <a:r>
              <a:rPr lang="ru-RU" sz="1600" b="1" dirty="0" smtClean="0"/>
              <a:t> </a:t>
            </a:r>
            <a:r>
              <a:rPr lang="ru-RU" sz="1600" b="1" dirty="0" err="1"/>
              <a:t>приріст</a:t>
            </a:r>
            <a:r>
              <a:rPr lang="ru-RU" sz="1600" b="1" dirty="0"/>
              <a:t> </a:t>
            </a:r>
            <a:r>
              <a:rPr lang="ru-RU" sz="1600" b="1" dirty="0" err="1"/>
              <a:t>населення</a:t>
            </a:r>
            <a:r>
              <a:rPr lang="ru-RU" sz="1600" b="1" dirty="0"/>
              <a:t> в 2004 становив 0,9 % (у 1971-1981 - 0,47 % , в ​​1961-1971 - 0,77 %).</a:t>
            </a:r>
          </a:p>
          <a:p>
            <a:pPr algn="ctr"/>
            <a:r>
              <a:rPr lang="ru-RU" sz="1600" b="1" dirty="0"/>
              <a:t> </a:t>
            </a:r>
            <a:r>
              <a:rPr lang="ru-RU" sz="1600" b="1" dirty="0" smtClean="0"/>
              <a:t>В </a:t>
            </a:r>
            <a:r>
              <a:rPr lang="ru-RU" sz="1600" b="1" dirty="0" err="1"/>
              <a:t>Італії</a:t>
            </a:r>
            <a:r>
              <a:rPr lang="ru-RU" sz="1600" b="1" dirty="0"/>
              <a:t> </a:t>
            </a:r>
            <a:r>
              <a:rPr lang="ru-RU" sz="1600" b="1" dirty="0" err="1"/>
              <a:t>сумарний</a:t>
            </a:r>
            <a:r>
              <a:rPr lang="ru-RU" sz="1600" b="1" dirty="0"/>
              <a:t> </a:t>
            </a:r>
            <a:r>
              <a:rPr lang="ru-RU" sz="1600" b="1" dirty="0" err="1"/>
              <a:t>коефіцієнт</a:t>
            </a:r>
            <a:r>
              <a:rPr lang="ru-RU" sz="1600" b="1" dirty="0"/>
              <a:t> </a:t>
            </a:r>
            <a:r>
              <a:rPr lang="ru-RU" sz="1600" b="1" dirty="0" err="1"/>
              <a:t>народжуваності</a:t>
            </a:r>
            <a:r>
              <a:rPr lang="ru-RU" sz="1600" b="1" dirty="0"/>
              <a:t> </a:t>
            </a:r>
            <a:r>
              <a:rPr lang="ru-RU" sz="1600" b="1" dirty="0" err="1"/>
              <a:t>збільшився</a:t>
            </a:r>
            <a:r>
              <a:rPr lang="ru-RU" sz="1600" b="1" dirty="0"/>
              <a:t> до 1,41 ( на 2008 </a:t>
            </a:r>
            <a:r>
              <a:rPr lang="ru-RU" sz="1600" b="1" dirty="0" err="1"/>
              <a:t>рік</a:t>
            </a:r>
            <a:r>
              <a:rPr lang="ru-RU" sz="16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4381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94000">
              <a:srgbClr val="9999FF"/>
            </a:gs>
            <a:gs pos="53000">
              <a:srgbClr val="2E6792"/>
            </a:gs>
            <a:gs pos="81000">
              <a:srgbClr val="1170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51309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err="1" smtClean="0"/>
              <a:t>Італія</a:t>
            </a:r>
            <a:r>
              <a:rPr lang="ru-RU" sz="1400" b="1" dirty="0" smtClean="0"/>
              <a:t> </a:t>
            </a:r>
            <a:r>
              <a:rPr lang="ru-RU" sz="1400" b="1" dirty="0" err="1"/>
              <a:t>розташована</a:t>
            </a:r>
            <a:r>
              <a:rPr lang="ru-RU" sz="1400" b="1" dirty="0"/>
              <a:t> в </a:t>
            </a:r>
            <a:r>
              <a:rPr lang="ru-RU" sz="1400" b="1" dirty="0" err="1"/>
              <a:t>басейні</a:t>
            </a:r>
            <a:r>
              <a:rPr lang="ru-RU" sz="1400" b="1" dirty="0"/>
              <a:t> </a:t>
            </a:r>
            <a:r>
              <a:rPr lang="ru-RU" sz="1400" b="1" dirty="0" err="1"/>
              <a:t>Середземного</a:t>
            </a:r>
            <a:r>
              <a:rPr lang="ru-RU" sz="1400" b="1" dirty="0"/>
              <a:t> моря і </a:t>
            </a:r>
            <a:r>
              <a:rPr lang="ru-RU" sz="1400" b="1" dirty="0" err="1"/>
              <a:t>включає</a:t>
            </a:r>
            <a:r>
              <a:rPr lang="ru-RU" sz="1400" b="1" dirty="0"/>
              <a:t> в себе </a:t>
            </a:r>
            <a:r>
              <a:rPr lang="ru-RU" sz="1400" b="1" dirty="0" err="1" smtClean="0"/>
              <a:t>Апеннінський</a:t>
            </a:r>
            <a:r>
              <a:rPr lang="ru-RU" sz="1400" b="1" dirty="0" smtClean="0"/>
              <a:t> </a:t>
            </a:r>
            <a:r>
              <a:rPr lang="ru-RU" sz="1400" b="1" dirty="0" err="1"/>
              <a:t>півострів</a:t>
            </a:r>
            <a:r>
              <a:rPr lang="ru-RU" sz="1400" b="1" dirty="0"/>
              <a:t> , </a:t>
            </a:r>
            <a:r>
              <a:rPr lang="ru-RU" sz="1400" b="1" dirty="0" err="1" smtClean="0"/>
              <a:t>Паданську</a:t>
            </a:r>
            <a:r>
              <a:rPr lang="ru-RU" sz="1400" b="1" dirty="0" smtClean="0"/>
              <a:t> </a:t>
            </a:r>
            <a:r>
              <a:rPr lang="ru-RU" sz="1400" b="1" dirty="0" err="1"/>
              <a:t>рівнину</a:t>
            </a:r>
            <a:r>
              <a:rPr lang="ru-RU" sz="1400" b="1" dirty="0"/>
              <a:t> , </a:t>
            </a:r>
            <a:r>
              <a:rPr lang="ru-RU" sz="1400" b="1" dirty="0" err="1"/>
              <a:t>південні</a:t>
            </a:r>
            <a:r>
              <a:rPr lang="ru-RU" sz="1400" b="1" dirty="0"/>
              <a:t> </a:t>
            </a:r>
            <a:r>
              <a:rPr lang="ru-RU" sz="1400" b="1" dirty="0" err="1"/>
              <a:t>схили</a:t>
            </a:r>
            <a:r>
              <a:rPr lang="ru-RU" sz="1400" b="1" dirty="0"/>
              <a:t> Альп , </a:t>
            </a:r>
            <a:r>
              <a:rPr lang="ru-RU" sz="1400" b="1" dirty="0" err="1"/>
              <a:t>острови</a:t>
            </a:r>
            <a:r>
              <a:rPr lang="ru-RU" sz="1400" b="1" dirty="0"/>
              <a:t> </a:t>
            </a:r>
            <a:r>
              <a:rPr lang="ru-RU" sz="1400" b="1" dirty="0" err="1"/>
              <a:t>Сицилія</a:t>
            </a:r>
            <a:r>
              <a:rPr lang="ru-RU" sz="1400" b="1" dirty="0"/>
              <a:t> , </a:t>
            </a:r>
            <a:r>
              <a:rPr lang="ru-RU" sz="1400" b="1" dirty="0" err="1"/>
              <a:t>Сардинія</a:t>
            </a:r>
            <a:r>
              <a:rPr lang="ru-RU" sz="1400" b="1" dirty="0"/>
              <a:t> і ряд </a:t>
            </a:r>
            <a:r>
              <a:rPr lang="ru-RU" sz="1400" b="1" dirty="0" err="1"/>
              <a:t>дрібних</a:t>
            </a:r>
            <a:r>
              <a:rPr lang="ru-RU" sz="1400" b="1" dirty="0"/>
              <a:t> </a:t>
            </a:r>
            <a:r>
              <a:rPr lang="ru-RU" sz="1400" b="1" dirty="0" err="1"/>
              <a:t>островів</a:t>
            </a:r>
            <a:r>
              <a:rPr lang="ru-RU" sz="1400" b="1" dirty="0"/>
              <a:t>.</a:t>
            </a:r>
          </a:p>
          <a:p>
            <a:endParaRPr lang="ru-RU" sz="1400" b="1" dirty="0"/>
          </a:p>
          <a:p>
            <a:pPr marL="0" indent="0">
              <a:buNone/>
            </a:pPr>
            <a:r>
              <a:rPr lang="ru-RU" sz="1400" b="1" dirty="0" err="1"/>
              <a:t>Більше</a:t>
            </a:r>
            <a:r>
              <a:rPr lang="ru-RU" sz="1400" b="1" dirty="0"/>
              <a:t> </a:t>
            </a:r>
            <a:r>
              <a:rPr lang="ru-RU" sz="1400" b="1" dirty="0" err="1"/>
              <a:t>половини</a:t>
            </a:r>
            <a:r>
              <a:rPr lang="ru-RU" sz="1400" b="1" dirty="0"/>
              <a:t> </a:t>
            </a:r>
            <a:r>
              <a:rPr lang="ru-RU" sz="1400" b="1" dirty="0" err="1"/>
              <a:t>території</a:t>
            </a:r>
            <a:r>
              <a:rPr lang="ru-RU" sz="1400" b="1" dirty="0"/>
              <a:t> </a:t>
            </a:r>
            <a:r>
              <a:rPr lang="ru-RU" sz="1400" b="1" dirty="0" err="1"/>
              <a:t>країни</a:t>
            </a:r>
            <a:r>
              <a:rPr lang="ru-RU" sz="1400" b="1" dirty="0"/>
              <a:t> </a:t>
            </a:r>
            <a:r>
              <a:rPr lang="ru-RU" sz="1400" b="1" dirty="0" err="1"/>
              <a:t>знаходиться</a:t>
            </a:r>
            <a:r>
              <a:rPr lang="ru-RU" sz="1400" b="1" dirty="0"/>
              <a:t> на </a:t>
            </a:r>
            <a:r>
              <a:rPr lang="ru-RU" sz="1400" b="1" dirty="0" err="1"/>
              <a:t>Апеннінському</a:t>
            </a:r>
            <a:r>
              <a:rPr lang="ru-RU" sz="1400" b="1" dirty="0"/>
              <a:t> </a:t>
            </a:r>
            <a:r>
              <a:rPr lang="ru-RU" sz="1400" b="1" dirty="0" err="1"/>
              <a:t>півострові</a:t>
            </a:r>
            <a:r>
              <a:rPr lang="ru-RU" sz="1400" b="1" dirty="0"/>
              <a:t>. На </a:t>
            </a:r>
            <a:r>
              <a:rPr lang="ru-RU" sz="1400" b="1" dirty="0" err="1"/>
              <a:t>півночі</a:t>
            </a:r>
            <a:r>
              <a:rPr lang="ru-RU" sz="1400" b="1" dirty="0"/>
              <a:t> </a:t>
            </a:r>
            <a:r>
              <a:rPr lang="ru-RU" sz="1400" b="1" dirty="0" err="1"/>
              <a:t>розташовані</a:t>
            </a:r>
            <a:r>
              <a:rPr lang="ru-RU" sz="1400" b="1" dirty="0"/>
              <a:t> </a:t>
            </a:r>
            <a:r>
              <a:rPr lang="ru-RU" sz="1400" b="1" dirty="0" err="1"/>
              <a:t>Італійські</a:t>
            </a:r>
            <a:r>
              <a:rPr lang="ru-RU" sz="1400" b="1" dirty="0"/>
              <a:t> </a:t>
            </a:r>
            <a:r>
              <a:rPr lang="ru-RU" sz="1400" b="1" dirty="0" err="1"/>
              <a:t>Альпи</a:t>
            </a:r>
            <a:r>
              <a:rPr lang="ru-RU" sz="1400" b="1" dirty="0"/>
              <a:t> з </a:t>
            </a:r>
            <a:r>
              <a:rPr lang="ru-RU" sz="1400" b="1" dirty="0" err="1"/>
              <a:t>найвищою</a:t>
            </a:r>
            <a:r>
              <a:rPr lang="ru-RU" sz="1400" b="1" dirty="0"/>
              <a:t> точкою </a:t>
            </a:r>
            <a:r>
              <a:rPr lang="ru-RU" sz="1400" b="1" dirty="0" err="1"/>
              <a:t>країни</a:t>
            </a:r>
            <a:r>
              <a:rPr lang="ru-RU" sz="1400" b="1" dirty="0"/>
              <a:t> - горою Монблан ( Монте </a:t>
            </a:r>
            <a:r>
              <a:rPr lang="ru-RU" sz="1400" b="1" dirty="0" err="1"/>
              <a:t>Біанко</a:t>
            </a:r>
            <a:r>
              <a:rPr lang="ru-RU" sz="1400" b="1" dirty="0"/>
              <a:t> , 4807 м). На </a:t>
            </a:r>
            <a:r>
              <a:rPr lang="ru-RU" sz="1400" b="1" dirty="0" err="1"/>
              <a:t>території</a:t>
            </a:r>
            <a:r>
              <a:rPr lang="ru-RU" sz="1400" b="1" dirty="0"/>
              <a:t> </a:t>
            </a:r>
            <a:r>
              <a:rPr lang="ru-RU" sz="1400" b="1" dirty="0" err="1"/>
              <a:t>Італії</a:t>
            </a:r>
            <a:r>
              <a:rPr lang="ru-RU" sz="1400" b="1" dirty="0"/>
              <a:t> </a:t>
            </a:r>
            <a:r>
              <a:rPr lang="ru-RU" sz="1400" b="1" dirty="0" err="1"/>
              <a:t>знаходяться</a:t>
            </a:r>
            <a:r>
              <a:rPr lang="ru-RU" sz="1400" b="1" dirty="0"/>
              <a:t> </a:t>
            </a:r>
            <a:r>
              <a:rPr lang="ru-RU" sz="1400" b="1" dirty="0" err="1"/>
              <a:t>також</a:t>
            </a:r>
            <a:r>
              <a:rPr lang="ru-RU" sz="1400" b="1" dirty="0"/>
              <a:t> гори Монте Роса ( 4634 м ) і Монте </a:t>
            </a:r>
            <a:r>
              <a:rPr lang="ru-RU" sz="1400" b="1" dirty="0" err="1"/>
              <a:t>Червіно</a:t>
            </a:r>
            <a:r>
              <a:rPr lang="ru-RU" sz="1400" b="1" dirty="0"/>
              <a:t> ( 4478 м). </a:t>
            </a:r>
            <a:r>
              <a:rPr lang="ru-RU" sz="1400" b="1" dirty="0" err="1"/>
              <a:t>Апенніни</a:t>
            </a:r>
            <a:r>
              <a:rPr lang="ru-RU" sz="1400" b="1" dirty="0"/>
              <a:t> </a:t>
            </a:r>
            <a:r>
              <a:rPr lang="ru-RU" sz="1400" b="1" dirty="0" err="1"/>
              <a:t>тягнуться</a:t>
            </a:r>
            <a:r>
              <a:rPr lang="ru-RU" sz="1400" b="1" dirty="0"/>
              <a:t> </a:t>
            </a:r>
            <a:r>
              <a:rPr lang="ru-RU" sz="1400" b="1" dirty="0" err="1"/>
              <a:t>від</a:t>
            </a:r>
            <a:r>
              <a:rPr lang="ru-RU" sz="1400" b="1" dirty="0"/>
              <a:t> </a:t>
            </a:r>
            <a:r>
              <a:rPr lang="ru-RU" sz="1400" b="1" dirty="0" err="1"/>
              <a:t>Генуезької</a:t>
            </a:r>
            <a:r>
              <a:rPr lang="ru-RU" sz="1400" b="1" dirty="0"/>
              <a:t> затоки до </a:t>
            </a:r>
            <a:r>
              <a:rPr lang="ru-RU" sz="1400" b="1" dirty="0" err="1" smtClean="0"/>
              <a:t>Тарантскої</a:t>
            </a:r>
            <a:r>
              <a:rPr lang="ru-RU" sz="1400" b="1" dirty="0" smtClean="0"/>
              <a:t> </a:t>
            </a:r>
            <a:r>
              <a:rPr lang="ru-RU" sz="1400" b="1" dirty="0"/>
              <a:t>затоки в </a:t>
            </a:r>
            <a:r>
              <a:rPr lang="ru-RU" sz="1400" b="1" dirty="0" err="1" smtClean="0"/>
              <a:t>Калабрії</a:t>
            </a:r>
            <a:r>
              <a:rPr lang="ru-RU" sz="1400" b="1" dirty="0" smtClean="0"/>
              <a:t>. </a:t>
            </a:r>
            <a:r>
              <a:rPr lang="ru-RU" sz="1400" b="1" dirty="0" err="1" smtClean="0"/>
              <a:t>Найвища</a:t>
            </a:r>
            <a:r>
              <a:rPr lang="ru-RU" sz="1400" b="1" dirty="0" smtClean="0"/>
              <a:t> </a:t>
            </a:r>
            <a:r>
              <a:rPr lang="ru-RU" sz="1400" b="1" dirty="0"/>
              <a:t>точка </a:t>
            </a:r>
            <a:r>
              <a:rPr lang="ru-RU" sz="1400" b="1" dirty="0" err="1"/>
              <a:t>Апеннін</a:t>
            </a:r>
            <a:r>
              <a:rPr lang="ru-RU" sz="1400" b="1" dirty="0"/>
              <a:t> - гора </a:t>
            </a:r>
            <a:r>
              <a:rPr lang="ru-RU" sz="1400" b="1" dirty="0" err="1"/>
              <a:t>Корно</a:t>
            </a:r>
            <a:r>
              <a:rPr lang="ru-RU" sz="1400" b="1" dirty="0"/>
              <a:t> ( 2914 м). </a:t>
            </a:r>
            <a:r>
              <a:rPr lang="ru-RU" sz="1400" b="1" dirty="0" err="1"/>
              <a:t>Тільки</a:t>
            </a:r>
            <a:r>
              <a:rPr lang="ru-RU" sz="1400" b="1" dirty="0"/>
              <a:t> </a:t>
            </a:r>
            <a:r>
              <a:rPr lang="ru-RU" sz="1400" b="1" dirty="0" err="1"/>
              <a:t>близько</a:t>
            </a:r>
            <a:r>
              <a:rPr lang="ru-RU" sz="1400" b="1" dirty="0"/>
              <a:t> </a:t>
            </a:r>
            <a:r>
              <a:rPr lang="ru-RU" sz="1400" b="1" dirty="0" err="1"/>
              <a:t>третини</a:t>
            </a:r>
            <a:r>
              <a:rPr lang="ru-RU" sz="1400" b="1" dirty="0"/>
              <a:t> </a:t>
            </a:r>
            <a:r>
              <a:rPr lang="ru-RU" sz="1400" b="1" dirty="0" err="1"/>
              <a:t>території</a:t>
            </a:r>
            <a:r>
              <a:rPr lang="ru-RU" sz="1400" b="1" dirty="0"/>
              <a:t> </a:t>
            </a:r>
            <a:r>
              <a:rPr lang="ru-RU" sz="1400" b="1" dirty="0" err="1"/>
              <a:t>країни</a:t>
            </a:r>
            <a:r>
              <a:rPr lang="ru-RU" sz="1400" b="1" dirty="0"/>
              <a:t> </a:t>
            </a:r>
            <a:r>
              <a:rPr lang="ru-RU" sz="1400" b="1" dirty="0" err="1"/>
              <a:t>займають</a:t>
            </a:r>
            <a:r>
              <a:rPr lang="ru-RU" sz="1400" b="1" dirty="0"/>
              <a:t> </a:t>
            </a:r>
            <a:r>
              <a:rPr lang="ru-RU" sz="1400" b="1" dirty="0" err="1"/>
              <a:t>рівнини</a:t>
            </a:r>
            <a:r>
              <a:rPr lang="ru-RU" sz="1400" b="1" dirty="0"/>
              <a:t>. </a:t>
            </a:r>
            <a:r>
              <a:rPr lang="ru-RU" sz="1400" b="1" dirty="0" err="1"/>
              <a:t>Найбільша</a:t>
            </a:r>
            <a:r>
              <a:rPr lang="ru-RU" sz="1400" b="1" dirty="0"/>
              <a:t> з них - </a:t>
            </a:r>
            <a:r>
              <a:rPr lang="ru-RU" sz="1400" b="1" dirty="0" err="1"/>
              <a:t>Ломбардна</a:t>
            </a:r>
            <a:r>
              <a:rPr lang="ru-RU" sz="1400" b="1" dirty="0"/>
              <a:t> ( </a:t>
            </a:r>
            <a:r>
              <a:rPr lang="ru-RU" sz="1400" b="1" dirty="0" err="1"/>
              <a:t>Паданская</a:t>
            </a:r>
            <a:r>
              <a:rPr lang="ru-RU" sz="1400" b="1" dirty="0"/>
              <a:t> ) </a:t>
            </a:r>
            <a:r>
              <a:rPr lang="ru-RU" sz="1400" b="1" dirty="0" err="1"/>
              <a:t>рівнина</a:t>
            </a:r>
            <a:r>
              <a:rPr lang="ru-RU" sz="1400" b="1" dirty="0"/>
              <a:t> - </a:t>
            </a:r>
            <a:r>
              <a:rPr lang="ru-RU" sz="1400" b="1" dirty="0" err="1"/>
              <a:t>лежить</a:t>
            </a:r>
            <a:r>
              <a:rPr lang="ru-RU" sz="1400" b="1" dirty="0"/>
              <a:t> </a:t>
            </a:r>
            <a:r>
              <a:rPr lang="ru-RU" sz="1400" b="1" dirty="0" err="1"/>
              <a:t>між</a:t>
            </a:r>
            <a:r>
              <a:rPr lang="ru-RU" sz="1400" b="1" dirty="0"/>
              <a:t> Альпами і </a:t>
            </a:r>
            <a:r>
              <a:rPr lang="ru-RU" sz="1400" b="1" dirty="0" err="1"/>
              <a:t>Апеннінами</a:t>
            </a:r>
            <a:r>
              <a:rPr lang="ru-RU" sz="1400" b="1" dirty="0"/>
              <a:t> . </a:t>
            </a:r>
            <a:r>
              <a:rPr lang="ru-RU" sz="1400" b="1" dirty="0" err="1"/>
              <a:t>Крім</a:t>
            </a:r>
            <a:r>
              <a:rPr lang="ru-RU" sz="1400" b="1" dirty="0"/>
              <a:t> Ломбардской </a:t>
            </a:r>
            <a:r>
              <a:rPr lang="ru-RU" sz="1400" b="1" dirty="0" err="1"/>
              <a:t>рівнини</a:t>
            </a:r>
            <a:r>
              <a:rPr lang="ru-RU" sz="1400" b="1" dirty="0"/>
              <a:t> </a:t>
            </a:r>
            <a:r>
              <a:rPr lang="ru-RU" sz="1400" b="1" dirty="0" err="1"/>
              <a:t>рівнинна</a:t>
            </a:r>
            <a:r>
              <a:rPr lang="ru-RU" sz="1400" b="1" dirty="0"/>
              <a:t> </a:t>
            </a:r>
            <a:r>
              <a:rPr lang="ru-RU" sz="1400" b="1" dirty="0" err="1"/>
              <a:t>частина</a:t>
            </a:r>
            <a:r>
              <a:rPr lang="ru-RU" sz="1400" b="1" dirty="0"/>
              <a:t> - </a:t>
            </a:r>
            <a:r>
              <a:rPr lang="ru-RU" sz="1400" b="1" dirty="0" err="1"/>
              <a:t>це</a:t>
            </a:r>
            <a:r>
              <a:rPr lang="ru-RU" sz="1400" b="1" dirty="0"/>
              <a:t> </a:t>
            </a:r>
            <a:r>
              <a:rPr lang="ru-RU" sz="1400" b="1" dirty="0" err="1"/>
              <a:t>узбережжя</a:t>
            </a:r>
            <a:r>
              <a:rPr lang="ru-RU" sz="1400" b="1" dirty="0"/>
              <a:t> </a:t>
            </a:r>
            <a:r>
              <a:rPr lang="ru-RU" sz="1400" b="1" dirty="0" err="1"/>
              <a:t>Адріатичного</a:t>
            </a:r>
            <a:r>
              <a:rPr lang="ru-RU" sz="1400" b="1" dirty="0"/>
              <a:t> моря , а </a:t>
            </a:r>
            <a:r>
              <a:rPr lang="ru-RU" sz="1400" b="1" dirty="0" err="1"/>
              <a:t>також</a:t>
            </a:r>
            <a:r>
              <a:rPr lang="ru-RU" sz="1400" b="1" dirty="0"/>
              <a:t> три </a:t>
            </a:r>
            <a:r>
              <a:rPr lang="ru-RU" sz="1400" b="1" dirty="0" err="1"/>
              <a:t>вузькі</a:t>
            </a:r>
            <a:r>
              <a:rPr lang="ru-RU" sz="1400" b="1" dirty="0"/>
              <a:t> </a:t>
            </a:r>
            <a:r>
              <a:rPr lang="ru-RU" sz="1400" b="1" dirty="0" err="1"/>
              <a:t>рівнинні</a:t>
            </a:r>
            <a:r>
              <a:rPr lang="ru-RU" sz="1400" b="1" dirty="0"/>
              <a:t> </a:t>
            </a:r>
            <a:r>
              <a:rPr lang="ru-RU" sz="1400" b="1" dirty="0" err="1"/>
              <a:t>смуги</a:t>
            </a:r>
            <a:r>
              <a:rPr lang="ru-RU" sz="1400" b="1" dirty="0"/>
              <a:t> </a:t>
            </a:r>
            <a:r>
              <a:rPr lang="ru-RU" sz="1400" b="1" dirty="0" err="1"/>
              <a:t>уздовж</a:t>
            </a:r>
            <a:r>
              <a:rPr lang="ru-RU" sz="1400" b="1" dirty="0"/>
              <a:t> </a:t>
            </a:r>
            <a:r>
              <a:rPr lang="ru-RU" sz="1400" b="1" dirty="0" err="1"/>
              <a:t>західного</a:t>
            </a:r>
            <a:r>
              <a:rPr lang="ru-RU" sz="1400" b="1" dirty="0"/>
              <a:t> </a:t>
            </a:r>
            <a:r>
              <a:rPr lang="ru-RU" sz="1400" b="1" dirty="0" err="1"/>
              <a:t>узбережжя</a:t>
            </a:r>
            <a:r>
              <a:rPr lang="ru-RU" sz="1400" b="1" dirty="0"/>
              <a:t> : </a:t>
            </a:r>
            <a:r>
              <a:rPr lang="ru-RU" sz="1400" b="1" dirty="0" err="1"/>
              <a:t>Кампанья</a:t>
            </a:r>
            <a:r>
              <a:rPr lang="ru-RU" sz="1400" b="1" dirty="0"/>
              <a:t>- </a:t>
            </a:r>
            <a:r>
              <a:rPr lang="ru-RU" sz="1400" b="1" dirty="0" err="1"/>
              <a:t>ді</a:t>
            </a:r>
            <a:r>
              <a:rPr lang="ru-RU" sz="1400" b="1" dirty="0"/>
              <a:t> -Рома , </a:t>
            </a:r>
            <a:r>
              <a:rPr lang="ru-RU" sz="1400" b="1" dirty="0" err="1" smtClean="0"/>
              <a:t>Понтінські</a:t>
            </a:r>
            <a:r>
              <a:rPr lang="ru-RU" sz="1400" b="1" dirty="0" smtClean="0"/>
              <a:t> </a:t>
            </a:r>
            <a:r>
              <a:rPr lang="ru-RU" sz="1400" b="1" dirty="0"/>
              <a:t>болота і Маремма 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84784"/>
            <a:ext cx="4038600" cy="4824536"/>
          </a:xfrm>
        </p:spPr>
      </p:pic>
      <p:sp>
        <p:nvSpPr>
          <p:cNvPr id="6" name="Прямоугольник 5"/>
          <p:cNvSpPr/>
          <p:nvPr/>
        </p:nvSpPr>
        <p:spPr>
          <a:xfrm>
            <a:off x="527306" y="332656"/>
            <a:ext cx="8272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ГЕОГРАФІЧНЕ ПОЛОЖЕННЯ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587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72" y="1412776"/>
            <a:ext cx="1944216" cy="141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883" y="3007456"/>
            <a:ext cx="2448272" cy="1718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30499"/>
            <a:ext cx="2771800" cy="2060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552" y="2581256"/>
            <a:ext cx="2160240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54" y="3884597"/>
            <a:ext cx="2823067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416" y="4477901"/>
            <a:ext cx="2340768" cy="1755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0" y="1196752"/>
            <a:ext cx="3990256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В </a:t>
            </a:r>
            <a:r>
              <a:rPr lang="ru-RU" sz="1100" dirty="0" err="1"/>
              <a:t>Італії</a:t>
            </a:r>
            <a:r>
              <a:rPr lang="ru-RU" sz="1100" dirty="0"/>
              <a:t> велика </a:t>
            </a:r>
            <a:r>
              <a:rPr lang="ru-RU" sz="1100" dirty="0" err="1"/>
              <a:t>різноманітність</a:t>
            </a:r>
            <a:r>
              <a:rPr lang="ru-RU" sz="1100" dirty="0"/>
              <a:t> </a:t>
            </a:r>
            <a:r>
              <a:rPr lang="ru-RU" sz="1100" dirty="0" err="1"/>
              <a:t>корисних</a:t>
            </a:r>
            <a:r>
              <a:rPr lang="ru-RU" sz="1100" dirty="0"/>
              <a:t> </a:t>
            </a:r>
            <a:r>
              <a:rPr lang="ru-RU" sz="1100" dirty="0" err="1"/>
              <a:t>копалин</a:t>
            </a:r>
            <a:r>
              <a:rPr lang="ru-RU" sz="1100" dirty="0"/>
              <a:t>. Але </a:t>
            </a:r>
            <a:r>
              <a:rPr lang="ru-RU" sz="1100" dirty="0" err="1"/>
              <a:t>родовища</a:t>
            </a:r>
            <a:r>
              <a:rPr lang="ru-RU" sz="1100" dirty="0"/>
              <a:t> </a:t>
            </a:r>
            <a:r>
              <a:rPr lang="ru-RU" sz="1100" dirty="0" err="1"/>
              <a:t>багатьох</a:t>
            </a:r>
            <a:r>
              <a:rPr lang="ru-RU" sz="1100" dirty="0"/>
              <a:t> з них </a:t>
            </a:r>
            <a:r>
              <a:rPr lang="ru-RU" sz="1100" dirty="0" err="1"/>
              <a:t>невеликі</a:t>
            </a:r>
            <a:r>
              <a:rPr lang="ru-RU" sz="1100" dirty="0"/>
              <a:t> за запасами , </a:t>
            </a:r>
            <a:r>
              <a:rPr lang="ru-RU" sz="1100" dirty="0" err="1"/>
              <a:t>розпорошені</a:t>
            </a:r>
            <a:r>
              <a:rPr lang="ru-RU" sz="1100" dirty="0"/>
              <a:t> по </a:t>
            </a:r>
            <a:r>
              <a:rPr lang="ru-RU" sz="1100" dirty="0" err="1"/>
              <a:t>території</a:t>
            </a:r>
            <a:r>
              <a:rPr lang="ru-RU" sz="1100" dirty="0"/>
              <a:t> </a:t>
            </a:r>
            <a:r>
              <a:rPr lang="ru-RU" sz="1100" dirty="0" err="1"/>
              <a:t>країни</a:t>
            </a:r>
            <a:r>
              <a:rPr lang="ru-RU" sz="1100" dirty="0"/>
              <a:t> , </a:t>
            </a:r>
            <a:r>
              <a:rPr lang="ru-RU" sz="1100" dirty="0" err="1"/>
              <a:t>нерідко</a:t>
            </a:r>
            <a:r>
              <a:rPr lang="ru-RU" sz="1100" dirty="0"/>
              <a:t> </a:t>
            </a:r>
            <a:r>
              <a:rPr lang="ru-RU" sz="1100" dirty="0" err="1"/>
              <a:t>залягають</a:t>
            </a:r>
            <a:r>
              <a:rPr lang="ru-RU" sz="1100" dirty="0"/>
              <a:t> </a:t>
            </a:r>
            <a:r>
              <a:rPr lang="ru-RU" sz="1100" dirty="0" smtClean="0"/>
              <a:t>в </a:t>
            </a:r>
            <a:r>
              <a:rPr lang="ru-RU" sz="1100" dirty="0" err="1" smtClean="0"/>
              <a:t>незручному</a:t>
            </a:r>
            <a:r>
              <a:rPr lang="ru-RU" sz="1100" dirty="0" smtClean="0"/>
              <a:t> </a:t>
            </a:r>
            <a:r>
              <a:rPr lang="ru-RU" sz="1100" dirty="0"/>
              <a:t>для </a:t>
            </a:r>
            <a:r>
              <a:rPr lang="ru-RU" sz="1100" dirty="0" err="1" smtClean="0"/>
              <a:t>розробки</a:t>
            </a:r>
            <a:r>
              <a:rPr lang="ru-RU" sz="1100" dirty="0" smtClean="0"/>
              <a:t> </a:t>
            </a:r>
            <a:r>
              <a:rPr lang="ru-RU" sz="1100" dirty="0" err="1" smtClean="0"/>
              <a:t>місці</a:t>
            </a:r>
            <a:r>
              <a:rPr lang="ru-RU" sz="1100" dirty="0" smtClean="0"/>
              <a:t>. </a:t>
            </a:r>
            <a:r>
              <a:rPr lang="ru-RU" sz="1100" dirty="0"/>
              <a:t>Так , в 1982 р. в </a:t>
            </a:r>
            <a:r>
              <a:rPr lang="ru-RU" sz="1100" dirty="0" err="1"/>
              <a:t>країні</a:t>
            </a:r>
            <a:r>
              <a:rPr lang="ru-RU" sz="1100" dirty="0"/>
              <a:t> </a:t>
            </a:r>
            <a:r>
              <a:rPr lang="ru-RU" sz="1100" dirty="0" err="1" smtClean="0"/>
              <a:t>було</a:t>
            </a:r>
            <a:r>
              <a:rPr lang="ru-RU" sz="1100" dirty="0" smtClean="0"/>
              <a:t> </a:t>
            </a:r>
            <a:r>
              <a:rPr lang="ru-RU" sz="1100" dirty="0" err="1"/>
              <a:t>повністю</a:t>
            </a:r>
            <a:r>
              <a:rPr lang="ru-RU" sz="1100" dirty="0"/>
              <a:t> </a:t>
            </a:r>
            <a:r>
              <a:rPr lang="ru-RU" sz="1100" dirty="0" err="1"/>
              <a:t>припинено</a:t>
            </a:r>
            <a:r>
              <a:rPr lang="ru-RU" sz="1100" dirty="0"/>
              <a:t> </a:t>
            </a:r>
            <a:r>
              <a:rPr lang="ru-RU" sz="1100" dirty="0" err="1"/>
              <a:t>видобуток</a:t>
            </a:r>
            <a:r>
              <a:rPr lang="ru-RU" sz="1100" dirty="0"/>
              <a:t> </a:t>
            </a:r>
            <a:r>
              <a:rPr lang="ru-RU" sz="1100" dirty="0" err="1"/>
              <a:t>залізної</a:t>
            </a:r>
            <a:r>
              <a:rPr lang="ru-RU" sz="1100" dirty="0"/>
              <a:t> </a:t>
            </a:r>
            <a:r>
              <a:rPr lang="ru-RU" sz="1100" dirty="0" err="1"/>
              <a:t>руди</a:t>
            </a:r>
            <a:r>
              <a:rPr lang="ru-RU" sz="1100" dirty="0"/>
              <a:t> , в тому </a:t>
            </a:r>
            <a:r>
              <a:rPr lang="ru-RU" sz="1100" dirty="0" err="1"/>
              <a:t>числі</a:t>
            </a:r>
            <a:r>
              <a:rPr lang="ru-RU" sz="1100" dirty="0"/>
              <a:t> і на </a:t>
            </a:r>
            <a:r>
              <a:rPr lang="ru-RU" sz="1100" dirty="0" err="1"/>
              <a:t>острові</a:t>
            </a:r>
            <a:r>
              <a:rPr lang="ru-RU" sz="1100" dirty="0"/>
              <a:t> </a:t>
            </a:r>
            <a:r>
              <a:rPr lang="ru-RU" sz="1100" dirty="0" err="1"/>
              <a:t>Ельба</a:t>
            </a:r>
            <a:r>
              <a:rPr lang="ru-RU" sz="1100" dirty="0"/>
              <a:t> , на </a:t>
            </a:r>
            <a:r>
              <a:rPr lang="ru-RU" sz="1100" dirty="0" err="1"/>
              <a:t>якому</a:t>
            </a:r>
            <a:r>
              <a:rPr lang="ru-RU" sz="1100" dirty="0"/>
              <a:t> </a:t>
            </a:r>
            <a:r>
              <a:rPr lang="ru-RU" sz="1100" dirty="0" err="1"/>
              <a:t>залізо</a:t>
            </a:r>
            <a:r>
              <a:rPr lang="ru-RU" sz="1100" dirty="0"/>
              <a:t> </a:t>
            </a:r>
            <a:r>
              <a:rPr lang="ru-RU" sz="1100" dirty="0" err="1"/>
              <a:t>добували</a:t>
            </a:r>
            <a:r>
              <a:rPr lang="ru-RU" sz="1100" dirty="0"/>
              <a:t> </a:t>
            </a:r>
            <a:r>
              <a:rPr lang="ru-RU" sz="1100" dirty="0" err="1"/>
              <a:t>ще</a:t>
            </a:r>
            <a:r>
              <a:rPr lang="ru-RU" sz="1100" dirty="0"/>
              <a:t> </a:t>
            </a:r>
            <a:r>
              <a:rPr lang="ru-RU" sz="1100" dirty="0" err="1"/>
              <a:t>етруски</a:t>
            </a:r>
            <a:r>
              <a:rPr lang="ru-RU" sz="1100" dirty="0"/>
              <a:t> .</a:t>
            </a:r>
          </a:p>
          <a:p>
            <a:r>
              <a:rPr lang="ru-RU" sz="1100" dirty="0" err="1"/>
              <a:t>Значно</a:t>
            </a:r>
            <a:r>
              <a:rPr lang="ru-RU" sz="1100" dirty="0"/>
              <a:t> </a:t>
            </a:r>
            <a:r>
              <a:rPr lang="ru-RU" sz="1100" dirty="0" err="1"/>
              <a:t>багатше</a:t>
            </a:r>
            <a:r>
              <a:rPr lang="ru-RU" sz="1100" dirty="0"/>
              <a:t> </a:t>
            </a:r>
            <a:r>
              <a:rPr lang="ru-RU" sz="1100" dirty="0" err="1"/>
              <a:t>Італія</a:t>
            </a:r>
            <a:r>
              <a:rPr lang="ru-RU" sz="1100" dirty="0"/>
              <a:t> </a:t>
            </a:r>
            <a:r>
              <a:rPr lang="ru-RU" sz="1100" dirty="0" err="1" smtClean="0"/>
              <a:t>свинцево</a:t>
            </a:r>
            <a:r>
              <a:rPr lang="ru-RU" sz="1100" dirty="0" smtClean="0"/>
              <a:t> - </a:t>
            </a:r>
            <a:r>
              <a:rPr lang="ru-RU" sz="1100" dirty="0" err="1"/>
              <a:t>цинковими</a:t>
            </a:r>
            <a:r>
              <a:rPr lang="ru-RU" sz="1100" dirty="0"/>
              <a:t> рудами з </a:t>
            </a:r>
            <a:r>
              <a:rPr lang="ru-RU" sz="1100" dirty="0" err="1"/>
              <a:t>домішкою</a:t>
            </a:r>
            <a:r>
              <a:rPr lang="ru-RU" sz="1100" dirty="0"/>
              <a:t> </a:t>
            </a:r>
            <a:r>
              <a:rPr lang="ru-RU" sz="1100" dirty="0" err="1"/>
              <a:t>срібла</a:t>
            </a:r>
            <a:r>
              <a:rPr lang="ru-RU" sz="1100" dirty="0"/>
              <a:t> і </a:t>
            </a:r>
            <a:r>
              <a:rPr lang="ru-RU" sz="1100" dirty="0" err="1"/>
              <a:t>інших</a:t>
            </a:r>
            <a:r>
              <a:rPr lang="ru-RU" sz="1100" dirty="0"/>
              <a:t> </a:t>
            </a:r>
            <a:r>
              <a:rPr lang="ru-RU" sz="1100" dirty="0" err="1"/>
              <a:t>металів</a:t>
            </a:r>
            <a:r>
              <a:rPr lang="ru-RU" sz="1100" dirty="0"/>
              <a:t>. </a:t>
            </a:r>
            <a:r>
              <a:rPr lang="ru-RU" sz="1100" dirty="0" err="1"/>
              <a:t>Ці</a:t>
            </a:r>
            <a:r>
              <a:rPr lang="ru-RU" sz="1100" dirty="0"/>
              <a:t> </a:t>
            </a:r>
            <a:r>
              <a:rPr lang="ru-RU" sz="1100" dirty="0" err="1"/>
              <a:t>родовища</a:t>
            </a:r>
            <a:r>
              <a:rPr lang="ru-RU" sz="1100" dirty="0"/>
              <a:t> </a:t>
            </a:r>
            <a:r>
              <a:rPr lang="ru-RU" sz="1100" dirty="0" err="1"/>
              <a:t>розташовані</a:t>
            </a:r>
            <a:r>
              <a:rPr lang="ru-RU" sz="1100" dirty="0"/>
              <a:t> на </a:t>
            </a:r>
            <a:r>
              <a:rPr lang="ru-RU" sz="1100" dirty="0" err="1"/>
              <a:t>Сардинії</a:t>
            </a:r>
            <a:r>
              <a:rPr lang="ru-RU" sz="1100" dirty="0"/>
              <a:t> і в </a:t>
            </a:r>
            <a:r>
              <a:rPr lang="ru-RU" sz="1100" dirty="0" err="1"/>
              <a:t>Східних</a:t>
            </a:r>
            <a:r>
              <a:rPr lang="ru-RU" sz="1100" dirty="0"/>
              <a:t> Альпах. Область Тоскана </a:t>
            </a:r>
            <a:r>
              <a:rPr lang="ru-RU" sz="1100" dirty="0" err="1"/>
              <a:t>багата</a:t>
            </a:r>
            <a:r>
              <a:rPr lang="ru-RU" sz="1100" dirty="0"/>
              <a:t> запасами </a:t>
            </a:r>
            <a:r>
              <a:rPr lang="ru-RU" sz="1100" dirty="0" err="1" smtClean="0"/>
              <a:t>ртутної</a:t>
            </a:r>
            <a:r>
              <a:rPr lang="ru-RU" sz="1100" dirty="0" smtClean="0"/>
              <a:t> </a:t>
            </a:r>
            <a:r>
              <a:rPr lang="ru-RU" sz="1100" dirty="0" err="1" smtClean="0"/>
              <a:t>руди</a:t>
            </a:r>
            <a:r>
              <a:rPr lang="ru-RU" sz="1100" dirty="0" smtClean="0"/>
              <a:t>, </a:t>
            </a:r>
            <a:r>
              <a:rPr lang="ru-RU" sz="1100" dirty="0"/>
              <a:t>за запасами </a:t>
            </a:r>
            <a:r>
              <a:rPr lang="ru-RU" sz="1100" dirty="0" err="1"/>
              <a:t>якої</a:t>
            </a:r>
            <a:r>
              <a:rPr lang="ru-RU" sz="1100" dirty="0"/>
              <a:t> </a:t>
            </a:r>
            <a:r>
              <a:rPr lang="ru-RU" sz="1100" dirty="0" err="1"/>
              <a:t>Італія</a:t>
            </a:r>
            <a:r>
              <a:rPr lang="ru-RU" sz="1100" dirty="0"/>
              <a:t> </a:t>
            </a:r>
            <a:r>
              <a:rPr lang="ru-RU" sz="1100" dirty="0" err="1"/>
              <a:t>займає</a:t>
            </a:r>
            <a:r>
              <a:rPr lang="ru-RU" sz="1100" dirty="0"/>
              <a:t> друге </a:t>
            </a:r>
            <a:r>
              <a:rPr lang="ru-RU" sz="1100" dirty="0" err="1"/>
              <a:t>місце</a:t>
            </a:r>
            <a:r>
              <a:rPr lang="ru-RU" sz="1100" dirty="0"/>
              <a:t> в </a:t>
            </a:r>
            <a:r>
              <a:rPr lang="ru-RU" sz="1100" dirty="0" err="1"/>
              <a:t>світі</a:t>
            </a:r>
            <a:r>
              <a:rPr lang="ru-RU" sz="1100" dirty="0"/>
              <a:t> ; в </a:t>
            </a:r>
            <a:r>
              <a:rPr lang="ru-RU" sz="1100" dirty="0" err="1"/>
              <a:t>вапняках</a:t>
            </a:r>
            <a:r>
              <a:rPr lang="ru-RU" sz="1100" dirty="0"/>
              <a:t> </a:t>
            </a:r>
            <a:r>
              <a:rPr lang="ru-RU" sz="1100" dirty="0" err="1"/>
              <a:t>Сардинії</a:t>
            </a:r>
            <a:r>
              <a:rPr lang="ru-RU" sz="1100" dirty="0"/>
              <a:t> </a:t>
            </a:r>
            <a:r>
              <a:rPr lang="ru-RU" sz="1100" dirty="0" err="1"/>
              <a:t>залягають</a:t>
            </a:r>
            <a:r>
              <a:rPr lang="ru-RU" sz="1100" dirty="0"/>
              <a:t> </a:t>
            </a:r>
            <a:r>
              <a:rPr lang="ru-RU" sz="1100" dirty="0" err="1"/>
              <a:t>сурм'яні</a:t>
            </a:r>
            <a:r>
              <a:rPr lang="ru-RU" sz="1100" dirty="0"/>
              <a:t> </a:t>
            </a:r>
            <a:r>
              <a:rPr lang="ru-RU" sz="1100" dirty="0" err="1"/>
              <a:t>руди</a:t>
            </a:r>
            <a:r>
              <a:rPr lang="ru-RU" sz="1100" dirty="0"/>
              <a:t>. </a:t>
            </a:r>
            <a:r>
              <a:rPr lang="ru-RU" sz="1100" dirty="0" err="1" smtClean="0"/>
              <a:t>Надра</a:t>
            </a:r>
            <a:r>
              <a:rPr lang="ru-RU" sz="1100" dirty="0" smtClean="0"/>
              <a:t> </a:t>
            </a:r>
            <a:r>
              <a:rPr lang="ru-RU" sz="1100" dirty="0" err="1"/>
              <a:t>Італії</a:t>
            </a:r>
            <a:r>
              <a:rPr lang="ru-RU" sz="1100" dirty="0"/>
              <a:t> </a:t>
            </a:r>
            <a:r>
              <a:rPr lang="ru-RU" sz="1100" dirty="0" err="1"/>
              <a:t>багаті</a:t>
            </a:r>
            <a:r>
              <a:rPr lang="ru-RU" sz="1100" dirty="0"/>
              <a:t> </a:t>
            </a:r>
            <a:r>
              <a:rPr lang="ru-RU" sz="1100" dirty="0" err="1"/>
              <a:t>різноманітними</a:t>
            </a:r>
            <a:r>
              <a:rPr lang="ru-RU" sz="1100" dirty="0"/>
              <a:t> </a:t>
            </a:r>
            <a:r>
              <a:rPr lang="ru-RU" sz="1100" dirty="0" err="1"/>
              <a:t>будівельними</a:t>
            </a:r>
            <a:r>
              <a:rPr lang="ru-RU" sz="1100" dirty="0"/>
              <a:t> та </a:t>
            </a:r>
            <a:r>
              <a:rPr lang="ru-RU" sz="1100" dirty="0" err="1"/>
              <a:t>оздоблювальними</a:t>
            </a:r>
            <a:r>
              <a:rPr lang="ru-RU" sz="1100" dirty="0"/>
              <a:t> </a:t>
            </a:r>
            <a:r>
              <a:rPr lang="ru-RU" sz="1100" dirty="0" err="1"/>
              <a:t>матеріалами</a:t>
            </a:r>
            <a:r>
              <a:rPr lang="ru-RU" sz="1100" dirty="0"/>
              <a:t> ( </a:t>
            </a:r>
            <a:r>
              <a:rPr lang="ru-RU" sz="1100" dirty="0" err="1"/>
              <a:t>мармур</a:t>
            </a:r>
            <a:r>
              <a:rPr lang="ru-RU" sz="1100" dirty="0"/>
              <a:t> , </a:t>
            </a:r>
            <a:r>
              <a:rPr lang="ru-RU" sz="1100" dirty="0" err="1"/>
              <a:t>граніт</a:t>
            </a:r>
            <a:r>
              <a:rPr lang="ru-RU" sz="1100" dirty="0"/>
              <a:t> , туф та </a:t>
            </a:r>
            <a:r>
              <a:rPr lang="ru-RU" sz="1100" dirty="0" err="1"/>
              <a:t>ін</a:t>
            </a:r>
            <a:r>
              <a:rPr lang="ru-RU" sz="1100" dirty="0"/>
              <a:t>.) </a:t>
            </a:r>
            <a:r>
              <a:rPr lang="ru-RU" sz="1100" dirty="0" err="1"/>
              <a:t>Мармур</a:t>
            </a:r>
            <a:r>
              <a:rPr lang="ru-RU" sz="1100" dirty="0"/>
              <a:t> </a:t>
            </a:r>
            <a:r>
              <a:rPr lang="ru-RU" sz="1100" dirty="0" err="1"/>
              <a:t>видобувається</a:t>
            </a:r>
            <a:r>
              <a:rPr lang="ru-RU" sz="1100" dirty="0"/>
              <a:t> в </a:t>
            </a:r>
            <a:r>
              <a:rPr lang="ru-RU" sz="1100" dirty="0" err="1"/>
              <a:t>ряді</a:t>
            </a:r>
            <a:r>
              <a:rPr lang="ru-RU" sz="1100" dirty="0"/>
              <a:t> </a:t>
            </a:r>
            <a:r>
              <a:rPr lang="ru-RU" sz="1100" dirty="0" err="1"/>
              <a:t>місць</a:t>
            </a:r>
            <a:r>
              <a:rPr lang="ru-RU" sz="1100" dirty="0"/>
              <a:t> , але особливо в </a:t>
            </a:r>
            <a:r>
              <a:rPr lang="ru-RU" sz="1100" dirty="0" err="1"/>
              <a:t>районі</a:t>
            </a:r>
            <a:r>
              <a:rPr lang="ru-RU" sz="1100" dirty="0"/>
              <a:t> </a:t>
            </a:r>
            <a:r>
              <a:rPr lang="ru-RU" sz="1100" dirty="0" err="1"/>
              <a:t>Каррари</a:t>
            </a:r>
            <a:r>
              <a:rPr lang="ru-RU" sz="1100" dirty="0"/>
              <a:t> . За запасами </a:t>
            </a:r>
            <a:r>
              <a:rPr lang="ru-RU" sz="1100" dirty="0" err="1"/>
              <a:t>інших</a:t>
            </a:r>
            <a:r>
              <a:rPr lang="ru-RU" sz="1100" dirty="0"/>
              <a:t> </a:t>
            </a:r>
            <a:r>
              <a:rPr lang="ru-RU" sz="1100" dirty="0" err="1"/>
              <a:t>видів</a:t>
            </a:r>
            <a:r>
              <a:rPr lang="ru-RU" sz="1100" dirty="0"/>
              <a:t> </a:t>
            </a:r>
            <a:r>
              <a:rPr lang="ru-RU" sz="1100" dirty="0" err="1"/>
              <a:t>сировини</a:t>
            </a:r>
            <a:r>
              <a:rPr lang="ru-RU" sz="1100" dirty="0"/>
              <a:t> </a:t>
            </a:r>
            <a:r>
              <a:rPr lang="ru-RU" sz="1100" dirty="0" err="1"/>
              <a:t>територія</a:t>
            </a:r>
            <a:r>
              <a:rPr lang="ru-RU" sz="1100" dirty="0"/>
              <a:t> </a:t>
            </a:r>
            <a:r>
              <a:rPr lang="ru-RU" sz="1100" dirty="0" err="1"/>
              <a:t>Італії</a:t>
            </a:r>
            <a:r>
              <a:rPr lang="ru-RU" sz="1100" dirty="0"/>
              <a:t> </a:t>
            </a:r>
            <a:r>
              <a:rPr lang="ru-RU" sz="1100" dirty="0" err="1"/>
              <a:t>бідна</a:t>
            </a:r>
            <a:r>
              <a:rPr lang="ru-RU" sz="1100" dirty="0"/>
              <a:t>. У </a:t>
            </a:r>
            <a:r>
              <a:rPr lang="ru-RU" sz="1100" dirty="0" err="1"/>
              <a:t>невеликій</a:t>
            </a:r>
            <a:r>
              <a:rPr lang="ru-RU" sz="1100" dirty="0"/>
              <a:t> </a:t>
            </a:r>
            <a:r>
              <a:rPr lang="ru-RU" sz="1100" dirty="0" err="1"/>
              <a:t>кількості</a:t>
            </a:r>
            <a:r>
              <a:rPr lang="ru-RU" sz="1100" dirty="0"/>
              <a:t> </a:t>
            </a:r>
            <a:r>
              <a:rPr lang="ru-RU" sz="1100" dirty="0" err="1"/>
              <a:t>зустрічається</a:t>
            </a:r>
            <a:r>
              <a:rPr lang="ru-RU" sz="1100" dirty="0"/>
              <a:t> антрацит в </a:t>
            </a:r>
            <a:r>
              <a:rPr lang="ru-RU" sz="1100" dirty="0" err="1"/>
              <a:t>області</a:t>
            </a:r>
            <a:r>
              <a:rPr lang="ru-RU" sz="1100" dirty="0"/>
              <a:t> </a:t>
            </a:r>
            <a:r>
              <a:rPr lang="ru-RU" sz="1100" dirty="0" err="1"/>
              <a:t>Валле</a:t>
            </a:r>
            <a:r>
              <a:rPr lang="ru-RU" sz="1100" dirty="0"/>
              <a:t> -</a:t>
            </a:r>
            <a:r>
              <a:rPr lang="ru-RU" sz="1100" dirty="0" err="1"/>
              <a:t>д'Аоста</a:t>
            </a:r>
            <a:r>
              <a:rPr lang="ru-RU" sz="1100" dirty="0"/>
              <a:t> , </a:t>
            </a:r>
            <a:r>
              <a:rPr lang="ru-RU" sz="1100" dirty="0" err="1"/>
              <a:t>колоїдні</a:t>
            </a:r>
            <a:r>
              <a:rPr lang="ru-RU" sz="1100" dirty="0"/>
              <a:t> </a:t>
            </a:r>
            <a:r>
              <a:rPr lang="ru-RU" sz="1100" dirty="0" err="1"/>
              <a:t>лігніти</a:t>
            </a:r>
            <a:r>
              <a:rPr lang="ru-RU" sz="1100" dirty="0"/>
              <a:t> в </a:t>
            </a:r>
            <a:r>
              <a:rPr lang="ru-RU" sz="1100" dirty="0" err="1" smtClean="0"/>
              <a:t>Тоскані</a:t>
            </a:r>
            <a:r>
              <a:rPr lang="ru-RU" sz="1100" dirty="0" smtClean="0"/>
              <a:t>. </a:t>
            </a:r>
            <a:r>
              <a:rPr lang="ru-RU" sz="1100" dirty="0"/>
              <a:t>У </a:t>
            </a:r>
            <a:r>
              <a:rPr lang="ru-RU" sz="1100" dirty="0" err="1"/>
              <a:t>Центральній</a:t>
            </a:r>
            <a:r>
              <a:rPr lang="ru-RU" sz="1100" dirty="0"/>
              <a:t> </a:t>
            </a:r>
            <a:r>
              <a:rPr lang="ru-RU" sz="1100" dirty="0" err="1"/>
              <a:t>Італії</a:t>
            </a:r>
            <a:r>
              <a:rPr lang="ru-RU" sz="1100" dirty="0"/>
              <a:t> і </a:t>
            </a:r>
            <a:r>
              <a:rPr lang="ru-RU" sz="1100" dirty="0" err="1"/>
              <a:t>Лігурії</a:t>
            </a:r>
            <a:r>
              <a:rPr lang="ru-RU" sz="1100" dirty="0"/>
              <a:t> є </a:t>
            </a:r>
            <a:r>
              <a:rPr lang="ru-RU" sz="1100" dirty="0" err="1"/>
              <a:t>невеликі</a:t>
            </a:r>
            <a:r>
              <a:rPr lang="ru-RU" sz="1100" dirty="0"/>
              <a:t> </a:t>
            </a:r>
            <a:r>
              <a:rPr lang="ru-RU" sz="1100" dirty="0" err="1"/>
              <a:t>родовища</a:t>
            </a:r>
            <a:r>
              <a:rPr lang="ru-RU" sz="1100" dirty="0"/>
              <a:t> </a:t>
            </a:r>
            <a:r>
              <a:rPr lang="ru-RU" sz="1100" dirty="0" err="1"/>
              <a:t>марганцю</a:t>
            </a:r>
            <a:r>
              <a:rPr lang="ru-RU" sz="1100" dirty="0"/>
              <a:t>. </a:t>
            </a:r>
            <a:r>
              <a:rPr lang="ru-RU" sz="1100" dirty="0" err="1"/>
              <a:t>Боксити</a:t>
            </a:r>
            <a:r>
              <a:rPr lang="ru-RU" sz="1100" dirty="0"/>
              <a:t> , </a:t>
            </a:r>
            <a:r>
              <a:rPr lang="ru-RU" sz="1100" dirty="0" err="1"/>
              <a:t>довгий</a:t>
            </a:r>
            <a:r>
              <a:rPr lang="ru-RU" sz="1100" dirty="0"/>
              <a:t> час </a:t>
            </a:r>
            <a:r>
              <a:rPr lang="ru-RU" sz="1100" dirty="0" err="1" smtClean="0"/>
              <a:t>видобуваються</a:t>
            </a:r>
            <a:r>
              <a:rPr lang="ru-RU" sz="1100" dirty="0" smtClean="0"/>
              <a:t> </a:t>
            </a:r>
            <a:r>
              <a:rPr lang="ru-RU" sz="1100" dirty="0"/>
              <a:t>з </a:t>
            </a:r>
            <a:r>
              <a:rPr lang="ru-RU" sz="1100" dirty="0" err="1"/>
              <a:t>карстових</a:t>
            </a:r>
            <a:r>
              <a:rPr lang="ru-RU" sz="1100" dirty="0"/>
              <a:t> западин </a:t>
            </a:r>
            <a:r>
              <a:rPr lang="ru-RU" sz="1100" dirty="0" err="1"/>
              <a:t>Апулії</a:t>
            </a:r>
            <a:r>
              <a:rPr lang="ru-RU" sz="1100" dirty="0"/>
              <a:t> , зараз </a:t>
            </a:r>
            <a:r>
              <a:rPr lang="ru-RU" sz="1100" dirty="0" err="1"/>
              <a:t>майже</a:t>
            </a:r>
            <a:r>
              <a:rPr lang="ru-RU" sz="1100" dirty="0"/>
              <a:t> </a:t>
            </a:r>
            <a:r>
              <a:rPr lang="ru-RU" sz="1100" dirty="0" err="1"/>
              <a:t>вичерпані</a:t>
            </a:r>
            <a:r>
              <a:rPr lang="ru-RU" sz="1100" dirty="0"/>
              <a:t>. На </a:t>
            </a:r>
            <a:r>
              <a:rPr lang="ru-RU" sz="1100" dirty="0" err="1"/>
              <a:t>острові</a:t>
            </a:r>
            <a:r>
              <a:rPr lang="ru-RU" sz="1100" dirty="0"/>
              <a:t> </a:t>
            </a:r>
            <a:r>
              <a:rPr lang="ru-RU" sz="1100" dirty="0" err="1"/>
              <a:t>Сицилія</a:t>
            </a:r>
            <a:r>
              <a:rPr lang="ru-RU" sz="1100" dirty="0"/>
              <a:t> є запаси </a:t>
            </a:r>
            <a:r>
              <a:rPr lang="ru-RU" sz="1100" dirty="0" err="1"/>
              <a:t>калійної</a:t>
            </a:r>
            <a:r>
              <a:rPr lang="ru-RU" sz="1100" dirty="0"/>
              <a:t> і </a:t>
            </a:r>
            <a:r>
              <a:rPr lang="ru-RU" sz="1100" dirty="0" err="1"/>
              <a:t>кам'яної</a:t>
            </a:r>
            <a:r>
              <a:rPr lang="ru-RU" sz="1100" dirty="0"/>
              <a:t> </a:t>
            </a:r>
            <a:r>
              <a:rPr lang="ru-RU" sz="1100" dirty="0" err="1"/>
              <a:t>солі</a:t>
            </a:r>
            <a:r>
              <a:rPr lang="ru-RU" sz="1100" dirty="0"/>
              <a:t> , асфальту , </a:t>
            </a:r>
            <a:r>
              <a:rPr lang="ru-RU" sz="1100" dirty="0" err="1"/>
              <a:t>бітуму</a:t>
            </a:r>
            <a:r>
              <a:rPr lang="ru-RU" sz="1100" dirty="0"/>
              <a:t>.</a:t>
            </a:r>
          </a:p>
          <a:p>
            <a:r>
              <a:rPr lang="ru-RU" sz="1100" dirty="0" err="1"/>
              <a:t>Енергетичні</a:t>
            </a:r>
            <a:r>
              <a:rPr lang="ru-RU" sz="1100" dirty="0"/>
              <a:t> </a:t>
            </a:r>
            <a:r>
              <a:rPr lang="ru-RU" sz="1100" dirty="0" err="1"/>
              <a:t>ресурси</a:t>
            </a:r>
            <a:r>
              <a:rPr lang="ru-RU" sz="1100" dirty="0"/>
              <a:t> </a:t>
            </a:r>
            <a:r>
              <a:rPr lang="ru-RU" sz="1100" dirty="0" err="1"/>
              <a:t>Італії</a:t>
            </a:r>
            <a:r>
              <a:rPr lang="ru-RU" sz="1100" dirty="0"/>
              <a:t> </a:t>
            </a:r>
            <a:r>
              <a:rPr lang="ru-RU" sz="1100" dirty="0" err="1"/>
              <a:t>задовольняють</a:t>
            </a:r>
            <a:r>
              <a:rPr lang="ru-RU" sz="1100" dirty="0"/>
              <a:t> потреби </a:t>
            </a:r>
            <a:r>
              <a:rPr lang="ru-RU" sz="1100" dirty="0" err="1"/>
              <a:t>країни</a:t>
            </a:r>
            <a:r>
              <a:rPr lang="ru-RU" sz="1100" dirty="0"/>
              <a:t> в </a:t>
            </a:r>
            <a:r>
              <a:rPr lang="ru-RU" sz="1100" dirty="0" err="1"/>
              <a:t>енергії</a:t>
            </a:r>
            <a:r>
              <a:rPr lang="ru-RU" sz="1100" dirty="0"/>
              <a:t> </a:t>
            </a:r>
            <a:r>
              <a:rPr lang="ru-RU" sz="1100" dirty="0" err="1"/>
              <a:t>лише</a:t>
            </a:r>
            <a:r>
              <a:rPr lang="ru-RU" sz="1100" dirty="0"/>
              <a:t> на 15 %. У </a:t>
            </a:r>
            <a:r>
              <a:rPr lang="ru-RU" sz="1100" dirty="0" err="1"/>
              <a:t>Сардинії</a:t>
            </a:r>
            <a:r>
              <a:rPr lang="ru-RU" sz="1100" dirty="0"/>
              <a:t> , </a:t>
            </a:r>
            <a:r>
              <a:rPr lang="ru-RU" sz="1100" dirty="0" err="1"/>
              <a:t>Тоскані</a:t>
            </a:r>
            <a:r>
              <a:rPr lang="ru-RU" sz="1100" dirty="0"/>
              <a:t> , </a:t>
            </a:r>
            <a:r>
              <a:rPr lang="ru-RU" sz="1100" dirty="0" err="1"/>
              <a:t>Умбрії</a:t>
            </a:r>
            <a:r>
              <a:rPr lang="ru-RU" sz="1100" dirty="0"/>
              <a:t> , </a:t>
            </a:r>
            <a:r>
              <a:rPr lang="ru-RU" sz="1100" dirty="0" err="1"/>
              <a:t>Калабрії</a:t>
            </a:r>
            <a:r>
              <a:rPr lang="ru-RU" sz="1100" dirty="0"/>
              <a:t> є </a:t>
            </a:r>
            <a:r>
              <a:rPr lang="ru-RU" sz="1100" dirty="0" err="1"/>
              <a:t>родовища</a:t>
            </a:r>
            <a:r>
              <a:rPr lang="ru-RU" sz="1100" dirty="0"/>
              <a:t> бурого і </a:t>
            </a:r>
            <a:r>
              <a:rPr lang="ru-RU" sz="1100" dirty="0" err="1"/>
              <a:t>низькоякісного</a:t>
            </a:r>
            <a:r>
              <a:rPr lang="ru-RU" sz="1100" dirty="0"/>
              <a:t> </a:t>
            </a:r>
            <a:r>
              <a:rPr lang="ru-RU" sz="1100" dirty="0" err="1"/>
              <a:t>кам'яного</a:t>
            </a:r>
            <a:r>
              <a:rPr lang="ru-RU" sz="1100" dirty="0"/>
              <a:t> </a:t>
            </a:r>
            <a:r>
              <a:rPr lang="ru-RU" sz="1100" dirty="0" err="1"/>
              <a:t>вугілля</a:t>
            </a:r>
            <a:r>
              <a:rPr lang="ru-RU" sz="1100" dirty="0"/>
              <a:t>. </a:t>
            </a:r>
            <a:r>
              <a:rPr lang="ru-RU" sz="1100" dirty="0" err="1"/>
              <a:t>Обмежені</a:t>
            </a:r>
            <a:r>
              <a:rPr lang="ru-RU" sz="1100" dirty="0"/>
              <a:t> </a:t>
            </a:r>
            <a:r>
              <a:rPr lang="ru-RU" sz="1100" dirty="0" err="1"/>
              <a:t>нафтові</a:t>
            </a:r>
            <a:r>
              <a:rPr lang="ru-RU" sz="1100" dirty="0"/>
              <a:t> запаси на </a:t>
            </a:r>
            <a:r>
              <a:rPr lang="ru-RU" sz="1100" dirty="0" err="1"/>
              <a:t>острові</a:t>
            </a:r>
            <a:r>
              <a:rPr lang="ru-RU" sz="1100" dirty="0"/>
              <a:t> </a:t>
            </a:r>
            <a:r>
              <a:rPr lang="ru-RU" sz="1100" dirty="0" err="1"/>
              <a:t>Сицилія</a:t>
            </a:r>
            <a:r>
              <a:rPr lang="ru-RU" sz="1100" dirty="0"/>
              <a:t> , </a:t>
            </a:r>
            <a:r>
              <a:rPr lang="ru-RU" sz="1100" dirty="0" err="1"/>
              <a:t>Паданской</a:t>
            </a:r>
            <a:r>
              <a:rPr lang="ru-RU" sz="1100" dirty="0"/>
              <a:t> </a:t>
            </a:r>
            <a:r>
              <a:rPr lang="ru-RU" sz="1100" dirty="0" err="1"/>
              <a:t>рівнині</a:t>
            </a:r>
            <a:r>
              <a:rPr lang="ru-RU" sz="1100" dirty="0"/>
              <a:t> і на </a:t>
            </a:r>
            <a:r>
              <a:rPr lang="ru-RU" sz="1100" dirty="0" err="1"/>
              <a:t>східному</a:t>
            </a:r>
            <a:r>
              <a:rPr lang="ru-RU" sz="1100" dirty="0"/>
              <a:t> </a:t>
            </a:r>
            <a:r>
              <a:rPr lang="ru-RU" sz="1100" dirty="0" err="1"/>
              <a:t>узбережжі</a:t>
            </a:r>
            <a:r>
              <a:rPr lang="ru-RU" sz="1100" dirty="0"/>
              <a:t> </a:t>
            </a:r>
            <a:r>
              <a:rPr lang="ru-RU" sz="1100" dirty="0" err="1"/>
              <a:t>Центральної</a:t>
            </a:r>
            <a:r>
              <a:rPr lang="ru-RU" sz="1100" dirty="0"/>
              <a:t> </a:t>
            </a:r>
            <a:r>
              <a:rPr lang="ru-RU" sz="1100" dirty="0" err="1"/>
              <a:t>Італії</a:t>
            </a:r>
            <a:r>
              <a:rPr lang="ru-RU" sz="1100" dirty="0"/>
              <a:t> </a:t>
            </a:r>
            <a:r>
              <a:rPr lang="ru-RU" sz="1100" dirty="0" err="1"/>
              <a:t>забезпечують</a:t>
            </a:r>
            <a:r>
              <a:rPr lang="ru-RU" sz="1100" dirty="0"/>
              <a:t> </a:t>
            </a:r>
            <a:r>
              <a:rPr lang="ru-RU" sz="1100" dirty="0" err="1"/>
              <a:t>менше</a:t>
            </a:r>
            <a:r>
              <a:rPr lang="ru-RU" sz="1100" dirty="0"/>
              <a:t> 2 % потреби </a:t>
            </a:r>
            <a:r>
              <a:rPr lang="ru-RU" sz="1100" dirty="0" err="1"/>
              <a:t>Італії</a:t>
            </a:r>
            <a:r>
              <a:rPr lang="ru-RU" sz="1100" dirty="0"/>
              <a:t> в </a:t>
            </a:r>
            <a:r>
              <a:rPr lang="ru-RU" sz="1100" dirty="0" err="1"/>
              <a:t>нафті</a:t>
            </a:r>
            <a:r>
              <a:rPr lang="ru-RU" sz="1100" dirty="0"/>
              <a:t> . </a:t>
            </a:r>
            <a:r>
              <a:rPr lang="ru-RU" sz="1100" dirty="0" err="1"/>
              <a:t>Дуже</a:t>
            </a:r>
            <a:r>
              <a:rPr lang="ru-RU" sz="1100" dirty="0"/>
              <a:t> </a:t>
            </a:r>
            <a:r>
              <a:rPr lang="ru-RU" sz="1100" dirty="0" err="1"/>
              <a:t>важливі</a:t>
            </a:r>
            <a:r>
              <a:rPr lang="ru-RU" sz="1100" dirty="0"/>
              <a:t> для </a:t>
            </a:r>
            <a:r>
              <a:rPr lang="ru-RU" sz="1100" dirty="0" err="1"/>
              <a:t>економіки</a:t>
            </a:r>
            <a:r>
              <a:rPr lang="ru-RU" sz="1100" dirty="0"/>
              <a:t> </a:t>
            </a:r>
            <a:r>
              <a:rPr lang="ru-RU" sz="1100" dirty="0" err="1"/>
              <a:t>країни</a:t>
            </a:r>
            <a:r>
              <a:rPr lang="ru-RU" sz="1100" dirty="0"/>
              <a:t> </a:t>
            </a:r>
            <a:r>
              <a:rPr lang="ru-RU" sz="1100" dirty="0" err="1"/>
              <a:t>родовища</a:t>
            </a:r>
            <a:r>
              <a:rPr lang="ru-RU" sz="1100" dirty="0"/>
              <a:t> природного газу </a:t>
            </a:r>
            <a:r>
              <a:rPr lang="ru-RU" sz="1100" dirty="0" err="1" smtClean="0"/>
              <a:t>Паданської</a:t>
            </a:r>
            <a:r>
              <a:rPr lang="ru-RU" sz="1100" dirty="0" smtClean="0"/>
              <a:t> </a:t>
            </a:r>
            <a:r>
              <a:rPr lang="ru-RU" sz="1100" dirty="0" err="1"/>
              <a:t>рівнини</a:t>
            </a:r>
            <a:r>
              <a:rPr lang="ru-RU" sz="1100" dirty="0"/>
              <a:t> і </a:t>
            </a:r>
            <a:r>
              <a:rPr lang="ru-RU" sz="1100" dirty="0" err="1"/>
              <a:t>її</a:t>
            </a:r>
            <a:r>
              <a:rPr lang="ru-RU" sz="1100" dirty="0"/>
              <a:t> </a:t>
            </a:r>
            <a:r>
              <a:rPr lang="ru-RU" sz="1100" dirty="0" err="1"/>
              <a:t>підводного</a:t>
            </a:r>
            <a:r>
              <a:rPr lang="ru-RU" sz="1100" dirty="0"/>
              <a:t> </a:t>
            </a:r>
            <a:r>
              <a:rPr lang="ru-RU" sz="1100" dirty="0" err="1"/>
              <a:t>продовження</a:t>
            </a:r>
            <a:r>
              <a:rPr lang="ru-RU" sz="1100" dirty="0"/>
              <a:t> - материкового шельфу </a:t>
            </a:r>
            <a:r>
              <a:rPr lang="ru-RU" sz="1100" dirty="0" err="1"/>
              <a:t>Адріатичного</a:t>
            </a:r>
            <a:r>
              <a:rPr lang="ru-RU" sz="1100" dirty="0"/>
              <a:t> моря. </a:t>
            </a:r>
            <a:r>
              <a:rPr lang="ru-RU" sz="1100" dirty="0" err="1"/>
              <a:t>Природний</a:t>
            </a:r>
            <a:r>
              <a:rPr lang="ru-RU" sz="1100" dirty="0"/>
              <a:t> газ </a:t>
            </a:r>
            <a:r>
              <a:rPr lang="ru-RU" sz="1100" dirty="0" err="1"/>
              <a:t>виявлений</a:t>
            </a:r>
            <a:r>
              <a:rPr lang="ru-RU" sz="1100" dirty="0"/>
              <a:t> в </a:t>
            </a:r>
            <a:r>
              <a:rPr lang="ru-RU" sz="1100" dirty="0" err="1"/>
              <a:t>Північних</a:t>
            </a:r>
            <a:r>
              <a:rPr lang="ru-RU" sz="1100" dirty="0"/>
              <a:t> , </a:t>
            </a:r>
            <a:r>
              <a:rPr lang="ru-RU" sz="1100" dirty="0" err="1"/>
              <a:t>Центральних</a:t>
            </a:r>
            <a:r>
              <a:rPr lang="ru-RU" sz="1100" dirty="0"/>
              <a:t> і </a:t>
            </a:r>
            <a:r>
              <a:rPr lang="ru-RU" sz="1100" dirty="0" err="1"/>
              <a:t>Південних</a:t>
            </a:r>
            <a:r>
              <a:rPr lang="ru-RU" sz="1100" dirty="0"/>
              <a:t> </a:t>
            </a:r>
            <a:r>
              <a:rPr lang="ru-RU" sz="1100" dirty="0" err="1"/>
              <a:t>Апеннінах</a:t>
            </a:r>
            <a:r>
              <a:rPr lang="ru-RU" sz="1100" dirty="0"/>
              <a:t> і на </a:t>
            </a:r>
            <a:r>
              <a:rPr lang="ru-RU" sz="1100" dirty="0" err="1"/>
              <a:t>Сицилії</a:t>
            </a:r>
            <a:r>
              <a:rPr lang="ru-RU" sz="11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6994" y="116632"/>
            <a:ext cx="6130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ПРИРОДНІ РЕСУРСИ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8855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lex\Desktop\Geo-Italy1-300x2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70" y="181775"/>
            <a:ext cx="3463759" cy="238999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ex\Desktop\foto1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0" y="4210319"/>
            <a:ext cx="3528392" cy="264041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lex\Desktop\1295967612_peyzhaz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73" y="2564904"/>
            <a:ext cx="4113534" cy="2779415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ex\Desktop\trento_trentino_alto_adige_italy_photo_gov_3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B7D8F7"/>
              </a:clrFrom>
              <a:clrTo>
                <a:srgbClr val="B7D8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68" y="188640"/>
            <a:ext cx="4371716" cy="237626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1031830"/>
            <a:ext cx="3384376" cy="4955203"/>
          </a:xfrm>
          <a:prstGeom prst="rect">
            <a:avLst/>
          </a:prstGeom>
          <a:noFill/>
          <a:effectLst>
            <a:glow rad="127000">
              <a:schemeClr val="accent1"/>
            </a:glow>
            <a:softEdge rad="0"/>
          </a:effectLst>
        </p:spPr>
        <p:txBody>
          <a:bodyPr wrap="square" rtlCol="0">
            <a:spAutoFit/>
          </a:bodyPr>
          <a:lstStyle/>
          <a:p>
            <a:r>
              <a:rPr lang="ru-RU" sz="1400" b="1" dirty="0" err="1"/>
              <a:t>Географічно</a:t>
            </a:r>
            <a:r>
              <a:rPr lang="ru-RU" sz="1400" b="1" dirty="0"/>
              <a:t> </a:t>
            </a:r>
            <a:r>
              <a:rPr lang="ru-RU" sz="1400" b="1" dirty="0" err="1"/>
              <a:t>Італія</a:t>
            </a:r>
            <a:r>
              <a:rPr lang="ru-RU" sz="1400" b="1" dirty="0"/>
              <a:t> </a:t>
            </a:r>
            <a:r>
              <a:rPr lang="ru-RU" sz="1400" b="1" dirty="0" err="1"/>
              <a:t>лежить</a:t>
            </a:r>
            <a:r>
              <a:rPr lang="ru-RU" sz="1400" b="1" dirty="0"/>
              <a:t> у </a:t>
            </a:r>
            <a:r>
              <a:rPr lang="ru-RU" sz="1400" b="1" dirty="0" err="1"/>
              <a:t>помірному</a:t>
            </a:r>
            <a:r>
              <a:rPr lang="ru-RU" sz="1400" b="1" dirty="0"/>
              <a:t> і </a:t>
            </a:r>
            <a:r>
              <a:rPr lang="ru-RU" sz="1400" b="1" dirty="0" err="1"/>
              <a:t>субтропічному</a:t>
            </a:r>
            <a:r>
              <a:rPr lang="ru-RU" sz="1400" b="1" dirty="0"/>
              <a:t> </a:t>
            </a:r>
            <a:r>
              <a:rPr lang="ru-RU" sz="1400" b="1" dirty="0" err="1"/>
              <a:t>кліматичних</a:t>
            </a:r>
            <a:r>
              <a:rPr lang="ru-RU" sz="1400" b="1" dirty="0"/>
              <a:t> поясах. Через </a:t>
            </a:r>
            <a:r>
              <a:rPr lang="ru-RU" sz="1400" b="1" dirty="0" err="1"/>
              <a:t>достатньо</a:t>
            </a:r>
            <a:r>
              <a:rPr lang="ru-RU" sz="1400" b="1" dirty="0"/>
              <a:t> </a:t>
            </a:r>
            <a:r>
              <a:rPr lang="ru-RU" sz="1400" b="1" dirty="0" err="1"/>
              <a:t>високу</a:t>
            </a:r>
            <a:r>
              <a:rPr lang="ru-RU" sz="1400" b="1" dirty="0"/>
              <a:t> </a:t>
            </a:r>
            <a:r>
              <a:rPr lang="ru-RU" sz="1400" b="1" dirty="0" err="1"/>
              <a:t>протяжність</a:t>
            </a:r>
            <a:r>
              <a:rPr lang="ru-RU" sz="1400" b="1" dirty="0"/>
              <a:t> </a:t>
            </a:r>
            <a:r>
              <a:rPr lang="ru-RU" sz="1400" b="1" dirty="0" err="1"/>
              <a:t>Апеннінського</a:t>
            </a:r>
            <a:r>
              <a:rPr lang="ru-RU" sz="1400" b="1" dirty="0"/>
              <a:t> </a:t>
            </a:r>
            <a:r>
              <a:rPr lang="ru-RU" sz="1400" b="1" dirty="0" err="1"/>
              <a:t>півострова</a:t>
            </a:r>
            <a:r>
              <a:rPr lang="ru-RU" sz="1400" b="1" dirty="0"/>
              <a:t>, </a:t>
            </a:r>
            <a:r>
              <a:rPr lang="ru-RU" sz="1400" b="1" dirty="0" err="1"/>
              <a:t>клімат</a:t>
            </a:r>
            <a:r>
              <a:rPr lang="ru-RU" sz="1400" b="1" dirty="0"/>
              <a:t> </a:t>
            </a:r>
            <a:r>
              <a:rPr lang="ru-RU" sz="1400" b="1" dirty="0" err="1"/>
              <a:t>відмінний</a:t>
            </a:r>
            <a:r>
              <a:rPr lang="ru-RU" sz="1400" b="1" dirty="0"/>
              <a:t> на </a:t>
            </a:r>
            <a:r>
              <a:rPr lang="ru-RU" sz="1400" b="1" dirty="0" err="1"/>
              <a:t>півночі</a:t>
            </a:r>
            <a:r>
              <a:rPr lang="ru-RU" sz="1400" b="1" dirty="0"/>
              <a:t>, </a:t>
            </a:r>
            <a:r>
              <a:rPr lang="ru-RU" sz="1400" b="1" dirty="0" err="1"/>
              <a:t>що</a:t>
            </a:r>
            <a:r>
              <a:rPr lang="ru-RU" sz="1400" b="1" dirty="0"/>
              <a:t> </a:t>
            </a:r>
            <a:r>
              <a:rPr lang="ru-RU" sz="1400" b="1" dirty="0" err="1"/>
              <a:t>належить</a:t>
            </a:r>
            <a:r>
              <a:rPr lang="ru-RU" sz="1400" b="1" dirty="0"/>
              <a:t> до </a:t>
            </a:r>
            <a:r>
              <a:rPr lang="ru-RU" sz="1400" b="1" dirty="0" err="1"/>
              <a:t>європейського</a:t>
            </a:r>
            <a:r>
              <a:rPr lang="ru-RU" sz="1400" b="1" dirty="0"/>
              <a:t> континенту, та </a:t>
            </a:r>
            <a:r>
              <a:rPr lang="ru-RU" sz="1400" b="1" dirty="0" err="1"/>
              <a:t>півднем</a:t>
            </a:r>
            <a:r>
              <a:rPr lang="ru-RU" sz="1400" b="1" dirty="0"/>
              <a:t>, </a:t>
            </a:r>
            <a:r>
              <a:rPr lang="ru-RU" sz="1400" b="1" dirty="0" err="1"/>
              <a:t>що</a:t>
            </a:r>
            <a:r>
              <a:rPr lang="ru-RU" sz="1400" b="1" dirty="0"/>
              <a:t> </a:t>
            </a:r>
            <a:r>
              <a:rPr lang="ru-RU" sz="1400" b="1" dirty="0" err="1"/>
              <a:t>оточений</a:t>
            </a:r>
            <a:r>
              <a:rPr lang="ru-RU" sz="1400" b="1" dirty="0"/>
              <a:t> </a:t>
            </a:r>
            <a:r>
              <a:rPr lang="ru-RU" sz="1400" b="1" dirty="0" err="1"/>
              <a:t>Середземним</a:t>
            </a:r>
            <a:r>
              <a:rPr lang="ru-RU" sz="1400" b="1" dirty="0"/>
              <a:t> морем. </a:t>
            </a:r>
            <a:r>
              <a:rPr lang="ru-RU" sz="1400" b="1" dirty="0" err="1">
                <a:hlinkClick r:id="rId9" tooltip="Альпи"/>
              </a:rPr>
              <a:t>Альпи</a:t>
            </a:r>
            <a:r>
              <a:rPr lang="ru-RU" sz="1400" b="1" dirty="0"/>
              <a:t> ─ </a:t>
            </a:r>
            <a:r>
              <a:rPr lang="ru-RU" sz="1400" b="1" dirty="0" err="1"/>
              <a:t>частковий</a:t>
            </a:r>
            <a:r>
              <a:rPr lang="ru-RU" sz="1400" b="1" dirty="0"/>
              <a:t> </a:t>
            </a:r>
            <a:r>
              <a:rPr lang="ru-RU" sz="1400" b="1" dirty="0" err="1"/>
              <a:t>бар'єр</a:t>
            </a:r>
            <a:r>
              <a:rPr lang="ru-RU" sz="1400" b="1" dirty="0"/>
              <a:t> </a:t>
            </a:r>
            <a:r>
              <a:rPr lang="ru-RU" sz="1400" b="1" dirty="0" err="1"/>
              <a:t>проти</a:t>
            </a:r>
            <a:r>
              <a:rPr lang="ru-RU" sz="1400" b="1" dirty="0"/>
              <a:t> </a:t>
            </a:r>
            <a:r>
              <a:rPr lang="ru-RU" sz="1400" b="1" dirty="0" err="1"/>
              <a:t>західних</a:t>
            </a:r>
            <a:r>
              <a:rPr lang="ru-RU" sz="1400" b="1" dirty="0"/>
              <a:t> і </a:t>
            </a:r>
            <a:r>
              <a:rPr lang="ru-RU" sz="1400" b="1" dirty="0" err="1"/>
              <a:t>північних</a:t>
            </a:r>
            <a:r>
              <a:rPr lang="ru-RU" sz="1400" b="1" dirty="0"/>
              <a:t> </a:t>
            </a:r>
            <a:r>
              <a:rPr lang="ru-RU" sz="1400" b="1" dirty="0" err="1"/>
              <a:t>вітрів</a:t>
            </a:r>
            <a:r>
              <a:rPr lang="ru-RU" sz="1400" b="1" dirty="0"/>
              <a:t>. </a:t>
            </a:r>
            <a:r>
              <a:rPr lang="ru-RU" sz="1400" b="1" dirty="0" err="1">
                <a:hlinkClick r:id="rId10" tooltip="Сардинія"/>
              </a:rPr>
              <a:t>Сардинія</a:t>
            </a:r>
            <a:r>
              <a:rPr lang="ru-RU" sz="1400" b="1" dirty="0"/>
              <a:t> </a:t>
            </a:r>
            <a:r>
              <a:rPr lang="ru-RU" sz="1400" b="1" dirty="0" err="1"/>
              <a:t>підкорена</a:t>
            </a:r>
            <a:r>
              <a:rPr lang="ru-RU" sz="1400" b="1" dirty="0"/>
              <a:t> </a:t>
            </a:r>
            <a:r>
              <a:rPr lang="ru-RU" sz="1400" b="1" dirty="0" err="1"/>
              <a:t>атлантичним</a:t>
            </a:r>
            <a:r>
              <a:rPr lang="ru-RU" sz="1400" b="1" dirty="0"/>
              <a:t>, а </a:t>
            </a:r>
            <a:r>
              <a:rPr lang="ru-RU" sz="1400" b="1" dirty="0" err="1">
                <a:hlinkClick r:id="rId11" tooltip="Сицилія"/>
              </a:rPr>
              <a:t>Сицилія</a:t>
            </a:r>
            <a:r>
              <a:rPr lang="ru-RU" sz="1400" b="1" dirty="0"/>
              <a:t> ─ </a:t>
            </a:r>
            <a:r>
              <a:rPr lang="ru-RU" sz="1400" b="1" dirty="0" err="1"/>
              <a:t>африканським</a:t>
            </a:r>
            <a:r>
              <a:rPr lang="ru-RU" sz="1400" b="1" dirty="0"/>
              <a:t> </a:t>
            </a:r>
            <a:r>
              <a:rPr lang="ru-RU" sz="1400" b="1" dirty="0" err="1"/>
              <a:t>вітрам</a:t>
            </a:r>
            <a:r>
              <a:rPr lang="ru-RU" sz="1400" b="1" dirty="0"/>
              <a:t>. </a:t>
            </a:r>
            <a:r>
              <a:rPr lang="ru-RU" sz="1400" b="1" dirty="0" err="1"/>
              <a:t>Взагалі</a:t>
            </a:r>
            <a:r>
              <a:rPr lang="ru-RU" sz="1400" b="1" dirty="0"/>
              <a:t>, </a:t>
            </a:r>
            <a:r>
              <a:rPr lang="ru-RU" sz="1400" b="1" dirty="0" err="1"/>
              <a:t>чотири</a:t>
            </a:r>
            <a:r>
              <a:rPr lang="ru-RU" sz="1400" b="1" dirty="0"/>
              <a:t> </a:t>
            </a:r>
            <a:r>
              <a:rPr lang="ru-RU" sz="1400" b="1" dirty="0" err="1"/>
              <a:t>метеорологічні</a:t>
            </a:r>
            <a:r>
              <a:rPr lang="ru-RU" sz="1400" b="1" dirty="0"/>
              <a:t> </a:t>
            </a:r>
            <a:r>
              <a:rPr lang="ru-RU" sz="1400" b="1" dirty="0" err="1"/>
              <a:t>ситуації</a:t>
            </a:r>
            <a:r>
              <a:rPr lang="ru-RU" sz="1400" b="1" dirty="0"/>
              <a:t> </a:t>
            </a:r>
            <a:r>
              <a:rPr lang="ru-RU" sz="1400" b="1" dirty="0" err="1"/>
              <a:t>домінують</a:t>
            </a:r>
            <a:r>
              <a:rPr lang="ru-RU" sz="1400" b="1" dirty="0"/>
              <a:t> над </a:t>
            </a:r>
            <a:r>
              <a:rPr lang="ru-RU" sz="1400" b="1" dirty="0" err="1"/>
              <a:t>італійським</a:t>
            </a:r>
            <a:r>
              <a:rPr lang="ru-RU" sz="1400" b="1" dirty="0"/>
              <a:t> </a:t>
            </a:r>
            <a:r>
              <a:rPr lang="ru-RU" sz="1400" b="1" dirty="0" err="1"/>
              <a:t>кліматом</a:t>
            </a:r>
            <a:r>
              <a:rPr lang="ru-RU" sz="1400" b="1" dirty="0"/>
              <a:t>: </a:t>
            </a:r>
            <a:r>
              <a:rPr lang="ru-RU" sz="1400" b="1" dirty="0" err="1"/>
              <a:t>середземноморський</a:t>
            </a:r>
            <a:r>
              <a:rPr lang="ru-RU" sz="1400" b="1" dirty="0"/>
              <a:t> зимовий циклон з </a:t>
            </a:r>
            <a:r>
              <a:rPr lang="ru-RU" sz="1400" b="1" dirty="0" err="1"/>
              <a:t>відповідним</a:t>
            </a:r>
            <a:r>
              <a:rPr lang="ru-RU" sz="1400" b="1" dirty="0"/>
              <a:t> </a:t>
            </a:r>
            <a:r>
              <a:rPr lang="ru-RU" sz="1400" b="1" dirty="0" err="1"/>
              <a:t>літнім</a:t>
            </a:r>
            <a:r>
              <a:rPr lang="ru-RU" sz="1400" b="1" dirty="0"/>
              <a:t> антициклоном; </a:t>
            </a:r>
            <a:r>
              <a:rPr lang="ru-RU" sz="1400" b="1" dirty="0" err="1"/>
              <a:t>альпійський</a:t>
            </a:r>
            <a:r>
              <a:rPr lang="ru-RU" sz="1400" b="1" dirty="0"/>
              <a:t> </a:t>
            </a:r>
            <a:r>
              <a:rPr lang="ru-RU" sz="1400" b="1" dirty="0" err="1"/>
              <a:t>літній</a:t>
            </a:r>
            <a:r>
              <a:rPr lang="ru-RU" sz="1400" b="1" dirty="0"/>
              <a:t> циклон, </a:t>
            </a:r>
            <a:r>
              <a:rPr lang="ru-RU" sz="1400" b="1" dirty="0" err="1"/>
              <a:t>що</a:t>
            </a:r>
            <a:r>
              <a:rPr lang="ru-RU" sz="1400" b="1" dirty="0"/>
              <a:t> є результатом </a:t>
            </a:r>
            <a:r>
              <a:rPr lang="ru-RU" sz="1400" b="1" dirty="0" err="1"/>
              <a:t>зимового</a:t>
            </a:r>
            <a:r>
              <a:rPr lang="ru-RU" sz="1400" b="1" dirty="0"/>
              <a:t> антициклону; </a:t>
            </a:r>
            <a:r>
              <a:rPr lang="ru-RU" sz="1400" b="1" dirty="0" err="1"/>
              <a:t>атлантичний</a:t>
            </a:r>
            <a:r>
              <a:rPr lang="ru-RU" sz="1400" b="1" dirty="0"/>
              <a:t> </a:t>
            </a:r>
            <a:r>
              <a:rPr lang="ru-RU" sz="1400" b="1" dirty="0" err="1"/>
              <a:t>осінній</a:t>
            </a:r>
            <a:r>
              <a:rPr lang="ru-RU" sz="1400" b="1" dirty="0"/>
              <a:t> циклон; та </a:t>
            </a:r>
            <a:r>
              <a:rPr lang="ru-RU" sz="1400" b="1" dirty="0" err="1"/>
              <a:t>східний</a:t>
            </a:r>
            <a:r>
              <a:rPr lang="ru-RU" sz="1400" b="1" dirty="0"/>
              <a:t> </a:t>
            </a:r>
            <a:r>
              <a:rPr lang="ru-RU" sz="1400" b="1" dirty="0" err="1"/>
              <a:t>сибірський</a:t>
            </a:r>
            <a:r>
              <a:rPr lang="ru-RU" sz="1400" b="1" dirty="0"/>
              <a:t> антициклон. </a:t>
            </a:r>
            <a:r>
              <a:rPr lang="ru-RU" sz="1400" b="1" dirty="0" err="1"/>
              <a:t>Зустріч</a:t>
            </a:r>
            <a:r>
              <a:rPr lang="ru-RU" sz="1400" b="1" dirty="0"/>
              <a:t> </a:t>
            </a:r>
            <a:r>
              <a:rPr lang="ru-RU" sz="1400" b="1" dirty="0" err="1"/>
              <a:t>двох</a:t>
            </a:r>
            <a:r>
              <a:rPr lang="ru-RU" sz="1400" b="1" dirty="0"/>
              <a:t> </a:t>
            </a:r>
            <a:r>
              <a:rPr lang="ru-RU" sz="1400" b="1" dirty="0" err="1"/>
              <a:t>останніх</a:t>
            </a:r>
            <a:r>
              <a:rPr lang="ru-RU" sz="1400" b="1" dirty="0"/>
              <a:t> </a:t>
            </a:r>
            <a:r>
              <a:rPr lang="ru-RU" sz="1400" b="1" dirty="0" err="1"/>
              <a:t>повітряних</a:t>
            </a:r>
            <a:r>
              <a:rPr lang="ru-RU" sz="1400" b="1" dirty="0"/>
              <a:t> </a:t>
            </a:r>
            <a:r>
              <a:rPr lang="ru-RU" sz="1400" b="1" dirty="0" err="1"/>
              <a:t>мас</a:t>
            </a:r>
            <a:r>
              <a:rPr lang="ru-RU" sz="1400" b="1" dirty="0"/>
              <a:t> </a:t>
            </a:r>
            <a:r>
              <a:rPr lang="ru-RU" sz="1400" b="1" dirty="0" err="1"/>
              <a:t>спричинює</a:t>
            </a:r>
            <a:r>
              <a:rPr lang="ru-RU" sz="1400" b="1" dirty="0"/>
              <a:t> </a:t>
            </a:r>
            <a:r>
              <a:rPr lang="ru-RU" sz="1400" b="1" dirty="0" err="1"/>
              <a:t>восени</a:t>
            </a:r>
            <a:r>
              <a:rPr lang="ru-RU" sz="1400" b="1" dirty="0"/>
              <a:t> </a:t>
            </a:r>
            <a:r>
              <a:rPr lang="ru-RU" sz="1400" b="1" dirty="0" err="1"/>
              <a:t>тяжкі</a:t>
            </a:r>
            <a:r>
              <a:rPr lang="ru-RU" sz="1400" b="1" dirty="0"/>
              <a:t>, часом </a:t>
            </a:r>
            <a:r>
              <a:rPr lang="ru-RU" sz="1400" b="1" dirty="0" err="1"/>
              <a:t>катастрофічні</a:t>
            </a:r>
            <a:r>
              <a:rPr lang="ru-RU" sz="1400" b="1" dirty="0"/>
              <a:t> </a:t>
            </a:r>
            <a:r>
              <a:rPr lang="ru-RU" sz="1400" b="1" dirty="0" err="1"/>
              <a:t>дощі</a:t>
            </a:r>
            <a:r>
              <a:rPr lang="ru-RU" sz="1400" b="1" dirty="0"/>
              <a:t>.</a:t>
            </a:r>
          </a:p>
          <a:p>
            <a:r>
              <a:rPr lang="ru-RU" sz="1100" b="1" dirty="0"/>
              <a:t/>
            </a:r>
            <a:br>
              <a:rPr lang="ru-RU" sz="1100" b="1" dirty="0"/>
            </a:br>
            <a:endParaRPr lang="ru-RU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27984" y="1052736"/>
            <a:ext cx="46085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За </a:t>
            </a:r>
            <a:r>
              <a:rPr lang="ru-RU" sz="1400" b="1" dirty="0" err="1"/>
              <a:t>кліматичними</a:t>
            </a:r>
            <a:r>
              <a:rPr lang="ru-RU" sz="1400" b="1" dirty="0"/>
              <a:t> </a:t>
            </a:r>
            <a:r>
              <a:rPr lang="ru-RU" sz="1400" b="1" dirty="0" err="1"/>
              <a:t>особливостями</a:t>
            </a:r>
            <a:r>
              <a:rPr lang="ru-RU" sz="1400" b="1" dirty="0"/>
              <a:t> </a:t>
            </a:r>
            <a:r>
              <a:rPr lang="ru-RU" sz="1400" b="1" dirty="0" err="1"/>
              <a:t>Апеннінський</a:t>
            </a:r>
            <a:r>
              <a:rPr lang="ru-RU" sz="1400" b="1" dirty="0"/>
              <a:t> </a:t>
            </a:r>
            <a:r>
              <a:rPr lang="ru-RU" sz="1400" b="1" dirty="0" err="1"/>
              <a:t>півострів</a:t>
            </a:r>
            <a:r>
              <a:rPr lang="ru-RU" sz="1400" b="1" dirty="0"/>
              <a:t> і </a:t>
            </a:r>
            <a:r>
              <a:rPr lang="ru-RU" sz="1400" b="1" dirty="0" err="1"/>
              <a:t>острів</a:t>
            </a:r>
            <a:r>
              <a:rPr lang="ru-RU" sz="1400" b="1" dirty="0"/>
              <a:t> </a:t>
            </a:r>
            <a:r>
              <a:rPr lang="ru-RU" sz="1400" b="1" dirty="0" err="1"/>
              <a:t>Сардинія</a:t>
            </a:r>
            <a:r>
              <a:rPr lang="ru-RU" sz="1400" b="1" dirty="0"/>
              <a:t> — </a:t>
            </a:r>
            <a:r>
              <a:rPr lang="ru-RU" sz="1400" b="1" dirty="0" err="1"/>
              <a:t>типово</a:t>
            </a:r>
            <a:r>
              <a:rPr lang="ru-RU" sz="1400" b="1" dirty="0"/>
              <a:t> </a:t>
            </a:r>
            <a:r>
              <a:rPr lang="ru-RU" sz="1400" b="1" dirty="0" err="1"/>
              <a:t>середземноморські</a:t>
            </a:r>
            <a:r>
              <a:rPr lang="ru-RU" sz="1400" b="1" dirty="0"/>
              <a:t> </a:t>
            </a:r>
            <a:r>
              <a:rPr lang="ru-RU" sz="1400" b="1" dirty="0" err="1"/>
              <a:t>райони</a:t>
            </a:r>
            <a:r>
              <a:rPr lang="ru-RU" sz="1400" b="1" dirty="0"/>
              <a:t>, </a:t>
            </a:r>
            <a:r>
              <a:rPr lang="ru-RU" sz="1400" b="1" dirty="0" err="1"/>
              <a:t>тоді</a:t>
            </a:r>
            <a:r>
              <a:rPr lang="ru-RU" sz="1400" b="1" dirty="0"/>
              <a:t> як </a:t>
            </a:r>
            <a:r>
              <a:rPr lang="ru-RU" sz="1400" b="1" dirty="0" err="1"/>
              <a:t>Альпи</a:t>
            </a:r>
            <a:r>
              <a:rPr lang="ru-RU" sz="1400" b="1" dirty="0"/>
              <a:t> і </a:t>
            </a:r>
            <a:r>
              <a:rPr lang="ru-RU" sz="1400" b="1" dirty="0" err="1"/>
              <a:t>басейн</a:t>
            </a:r>
            <a:r>
              <a:rPr lang="ru-RU" sz="1400" b="1" dirty="0"/>
              <a:t> По — </a:t>
            </a:r>
            <a:r>
              <a:rPr lang="ru-RU" sz="1400" b="1" dirty="0" err="1"/>
              <a:t>центральноєвропейські</a:t>
            </a:r>
            <a:r>
              <a:rPr lang="ru-RU" sz="1400" b="1" dirty="0"/>
              <a:t>. За </a:t>
            </a:r>
            <a:r>
              <a:rPr lang="ru-RU" sz="1400" b="1" dirty="0" err="1"/>
              <a:t>винятком</a:t>
            </a:r>
            <a:r>
              <a:rPr lang="ru-RU" sz="1400" b="1" dirty="0"/>
              <a:t> </a:t>
            </a:r>
            <a:r>
              <a:rPr lang="ru-RU" sz="1400" b="1" dirty="0" err="1"/>
              <a:t>гірських</a:t>
            </a:r>
            <a:r>
              <a:rPr lang="ru-RU" sz="1400" b="1" dirty="0"/>
              <a:t> </a:t>
            </a:r>
            <a:r>
              <a:rPr lang="ru-RU" sz="1400" b="1" dirty="0" err="1"/>
              <a:t>місцевостей</a:t>
            </a:r>
            <a:r>
              <a:rPr lang="ru-RU" sz="1400" b="1" dirty="0"/>
              <a:t>, де температура з </a:t>
            </a:r>
            <a:r>
              <a:rPr lang="ru-RU" sz="1400" b="1" dirty="0" err="1"/>
              <a:t>висотою</a:t>
            </a:r>
            <a:r>
              <a:rPr lang="ru-RU" sz="1400" b="1" dirty="0"/>
              <a:t> </a:t>
            </a:r>
            <a:r>
              <a:rPr lang="ru-RU" sz="1400" b="1" dirty="0" err="1"/>
              <a:t>знижується</a:t>
            </a:r>
            <a:r>
              <a:rPr lang="ru-RU" sz="1400" b="1" dirty="0"/>
              <a:t>, </a:t>
            </a:r>
            <a:r>
              <a:rPr lang="ru-RU" sz="1400" b="1" dirty="0" err="1"/>
              <a:t>решта</a:t>
            </a:r>
            <a:r>
              <a:rPr lang="ru-RU" sz="1400" b="1" dirty="0"/>
              <a:t> </a:t>
            </a:r>
            <a:r>
              <a:rPr lang="ru-RU" sz="1400" b="1" dirty="0" err="1"/>
              <a:t>Італії</a:t>
            </a:r>
            <a:r>
              <a:rPr lang="ru-RU" sz="1400" b="1" dirty="0"/>
              <a:t> </a:t>
            </a:r>
            <a:r>
              <a:rPr lang="ru-RU" sz="1400" b="1" dirty="0" err="1"/>
              <a:t>насолоджується</a:t>
            </a:r>
            <a:r>
              <a:rPr lang="ru-RU" sz="1400" b="1" dirty="0"/>
              <a:t> </a:t>
            </a:r>
            <a:r>
              <a:rPr lang="ru-RU" sz="1400" b="1" dirty="0" err="1"/>
              <a:t>тривалим</a:t>
            </a:r>
            <a:r>
              <a:rPr lang="ru-RU" sz="1400" b="1" dirty="0"/>
              <a:t> теплим </a:t>
            </a:r>
            <a:r>
              <a:rPr lang="ru-RU" sz="1400" b="1" dirty="0" err="1"/>
              <a:t>літом</a:t>
            </a:r>
            <a:r>
              <a:rPr lang="ru-RU" sz="1400" b="1" dirty="0"/>
              <a:t>. </a:t>
            </a:r>
            <a:r>
              <a:rPr lang="ru-RU" sz="1400" b="1" dirty="0" err="1"/>
              <a:t>Зими</a:t>
            </a:r>
            <a:r>
              <a:rPr lang="ru-RU" sz="1400" b="1" dirty="0"/>
              <a:t> на </a:t>
            </a:r>
            <a:r>
              <a:rPr lang="ru-RU" sz="1400" b="1" dirty="0" err="1"/>
              <a:t>узбережжі</a:t>
            </a:r>
            <a:r>
              <a:rPr lang="ru-RU" sz="1400" b="1" dirty="0"/>
              <a:t> </a:t>
            </a:r>
            <a:r>
              <a:rPr lang="ru-RU" sz="1400" b="1" dirty="0" err="1"/>
              <a:t>м'які</a:t>
            </a:r>
            <a:r>
              <a:rPr lang="ru-RU" sz="1400" b="1" dirty="0"/>
              <a:t>, з </a:t>
            </a:r>
            <a:r>
              <a:rPr lang="ru-RU" sz="1400" b="1" dirty="0" err="1"/>
              <a:t>достатньою</a:t>
            </a:r>
            <a:r>
              <a:rPr lang="ru-RU" sz="1400" b="1" dirty="0"/>
              <a:t> </a:t>
            </a:r>
            <a:r>
              <a:rPr lang="ru-RU" sz="1400" b="1" dirty="0" err="1"/>
              <a:t>кількістю</a:t>
            </a:r>
            <a:r>
              <a:rPr lang="ru-RU" sz="1400" b="1" dirty="0"/>
              <a:t> погожих </a:t>
            </a:r>
            <a:r>
              <a:rPr lang="ru-RU" sz="1400" b="1" dirty="0" err="1"/>
              <a:t>сонячних</a:t>
            </a:r>
            <a:r>
              <a:rPr lang="ru-RU" sz="1400" b="1" dirty="0"/>
              <a:t> </a:t>
            </a:r>
            <a:r>
              <a:rPr lang="ru-RU" sz="1400" b="1" dirty="0" err="1"/>
              <a:t>днів</a:t>
            </a:r>
            <a:r>
              <a:rPr lang="ru-RU" sz="1400" b="1" dirty="0"/>
              <a:t>. </a:t>
            </a:r>
            <a:r>
              <a:rPr lang="ru-RU" sz="1400" b="1" dirty="0" err="1"/>
              <a:t>Однак</a:t>
            </a:r>
            <a:r>
              <a:rPr lang="ru-RU" sz="1400" b="1" dirty="0"/>
              <a:t> </a:t>
            </a:r>
            <a:r>
              <a:rPr lang="ru-RU" sz="1400" b="1" dirty="0" err="1"/>
              <a:t>лише</a:t>
            </a:r>
            <a:r>
              <a:rPr lang="ru-RU" sz="1400" b="1" dirty="0"/>
              <a:t> </a:t>
            </a:r>
            <a:r>
              <a:rPr lang="ru-RU" sz="1400" b="1" dirty="0" err="1"/>
              <a:t>південь</a:t>
            </a:r>
            <a:r>
              <a:rPr lang="ru-RU" sz="1400" b="1" dirty="0"/>
              <a:t> </a:t>
            </a:r>
            <a:r>
              <a:rPr lang="ru-RU" sz="1400" b="1" dirty="0" err="1"/>
              <a:t>Апеннінського</a:t>
            </a:r>
            <a:r>
              <a:rPr lang="ru-RU" sz="1400" b="1" dirty="0"/>
              <a:t> </a:t>
            </a:r>
            <a:r>
              <a:rPr lang="ru-RU" sz="1400" b="1" dirty="0" err="1"/>
              <a:t>півострова</a:t>
            </a:r>
            <a:r>
              <a:rPr lang="ru-RU" sz="1400" b="1" dirty="0"/>
              <a:t> і </a:t>
            </a:r>
            <a:r>
              <a:rPr lang="ru-RU" sz="1400" b="1" dirty="0" err="1"/>
              <a:t>Сицилію</a:t>
            </a:r>
            <a:r>
              <a:rPr lang="ru-RU" sz="1400" b="1" dirty="0"/>
              <a:t> </a:t>
            </a:r>
            <a:r>
              <a:rPr lang="ru-RU" sz="1400" b="1" dirty="0" err="1"/>
              <a:t>можна</a:t>
            </a:r>
            <a:r>
              <a:rPr lang="ru-RU" sz="1400" b="1" dirty="0"/>
              <a:t> по праву </a:t>
            </a:r>
            <a:r>
              <a:rPr lang="ru-RU" sz="1400" b="1" dirty="0" err="1"/>
              <a:t>вважати</a:t>
            </a:r>
            <a:r>
              <a:rPr lang="ru-RU" sz="1400" b="1" dirty="0"/>
              <a:t> </a:t>
            </a:r>
            <a:r>
              <a:rPr lang="ru-RU" sz="1400" b="1" dirty="0" err="1"/>
              <a:t>краєм</a:t>
            </a:r>
            <a:r>
              <a:rPr lang="ru-RU" sz="1400" b="1" dirty="0"/>
              <a:t> </a:t>
            </a:r>
            <a:r>
              <a:rPr lang="ru-RU" sz="1400" b="1" dirty="0" err="1"/>
              <a:t>апельсинів</a:t>
            </a:r>
            <a:r>
              <a:rPr lang="ru-RU" sz="1400" b="1" dirty="0"/>
              <a:t> і маслин. У </a:t>
            </a:r>
            <a:r>
              <a:rPr lang="ru-RU" sz="1400" b="1" dirty="0" err="1"/>
              <a:t>внутрішніх</a:t>
            </a:r>
            <a:r>
              <a:rPr lang="ru-RU" sz="1400" b="1" dirty="0"/>
              <a:t> районах </a:t>
            </a:r>
            <a:r>
              <a:rPr lang="ru-RU" sz="1400" b="1" dirty="0" err="1"/>
              <a:t>півострова</a:t>
            </a:r>
            <a:r>
              <a:rPr lang="ru-RU" sz="1400" b="1" dirty="0"/>
              <a:t> на </a:t>
            </a:r>
            <a:r>
              <a:rPr lang="ru-RU" sz="1400" b="1" dirty="0" err="1"/>
              <a:t>північ</a:t>
            </a:r>
            <a:r>
              <a:rPr lang="ru-RU" sz="1400" b="1" dirty="0"/>
              <a:t> </a:t>
            </a:r>
            <a:r>
              <a:rPr lang="ru-RU" sz="1400" b="1" dirty="0" err="1"/>
              <a:t>від</a:t>
            </a:r>
            <a:r>
              <a:rPr lang="ru-RU" sz="1400" b="1" dirty="0"/>
              <a:t> Неаполя </a:t>
            </a:r>
            <a:r>
              <a:rPr lang="ru-RU" sz="1400" b="1" dirty="0" err="1"/>
              <a:t>зимові</a:t>
            </a:r>
            <a:r>
              <a:rPr lang="ru-RU" sz="1400" b="1" dirty="0"/>
              <a:t> заморозки </a:t>
            </a:r>
            <a:r>
              <a:rPr lang="ru-RU" sz="1400" b="1" dirty="0" err="1"/>
              <a:t>заважають</a:t>
            </a:r>
            <a:r>
              <a:rPr lang="ru-RU" sz="1400" b="1" dirty="0"/>
              <a:t> </a:t>
            </a:r>
            <a:r>
              <a:rPr lang="ru-RU" sz="1400" b="1" dirty="0" err="1"/>
              <a:t>дозріванню</a:t>
            </a:r>
            <a:r>
              <a:rPr lang="ru-RU" sz="1400" b="1" dirty="0"/>
              <a:t> </a:t>
            </a:r>
            <a:r>
              <a:rPr lang="ru-RU" sz="1400" b="1" dirty="0" err="1"/>
              <a:t>цитрусових</a:t>
            </a:r>
            <a:r>
              <a:rPr lang="ru-RU" sz="1400" b="1" dirty="0"/>
              <a:t>, а у </a:t>
            </a:r>
            <a:r>
              <a:rPr lang="ru-RU" sz="1400" b="1" dirty="0" err="1"/>
              <a:t>верхньому</a:t>
            </a:r>
            <a:r>
              <a:rPr lang="ru-RU" sz="1400" b="1" dirty="0"/>
              <a:t> </a:t>
            </a:r>
            <a:r>
              <a:rPr lang="ru-RU" sz="1400" b="1" dirty="0" err="1"/>
              <a:t>поясі</a:t>
            </a:r>
            <a:r>
              <a:rPr lang="ru-RU" sz="1400" b="1" dirty="0"/>
              <a:t> </a:t>
            </a:r>
            <a:r>
              <a:rPr lang="ru-RU" sz="1400" b="1" dirty="0" err="1"/>
              <a:t>Апеннін</a:t>
            </a:r>
            <a:r>
              <a:rPr lang="ru-RU" sz="1400" b="1" dirty="0"/>
              <a:t> </a:t>
            </a:r>
            <a:r>
              <a:rPr lang="ru-RU" sz="1400" b="1" dirty="0" err="1"/>
              <a:t>сніг</a:t>
            </a:r>
            <a:r>
              <a:rPr lang="ru-RU" sz="1400" b="1" dirty="0"/>
              <a:t> </a:t>
            </a:r>
            <a:r>
              <a:rPr lang="ru-RU" sz="1400" b="1" dirty="0" err="1"/>
              <a:t>лежить</a:t>
            </a:r>
            <a:r>
              <a:rPr lang="ru-RU" sz="1400" b="1" dirty="0"/>
              <a:t> до </a:t>
            </a:r>
            <a:r>
              <a:rPr lang="ru-RU" sz="1400" b="1" dirty="0" err="1"/>
              <a:t>травня</a:t>
            </a:r>
            <a:r>
              <a:rPr lang="ru-RU" sz="1400" b="1" dirty="0"/>
              <a:t>. У </a:t>
            </a:r>
            <a:r>
              <a:rPr lang="ru-RU" sz="1400" b="1" dirty="0" err="1"/>
              <a:t>басейні</a:t>
            </a:r>
            <a:r>
              <a:rPr lang="ru-RU" sz="1400" b="1" dirty="0"/>
              <a:t> По </a:t>
            </a:r>
            <a:r>
              <a:rPr lang="ru-RU" sz="1400" b="1" dirty="0" err="1"/>
              <a:t>зими</a:t>
            </a:r>
            <a:r>
              <a:rPr lang="ru-RU" sz="1400" b="1" dirty="0"/>
              <a:t> </a:t>
            </a:r>
            <a:r>
              <a:rPr lang="ru-RU" sz="1400" b="1" dirty="0" err="1"/>
              <a:t>набагато</a:t>
            </a:r>
            <a:r>
              <a:rPr lang="ru-RU" sz="1400" b="1" dirty="0"/>
              <a:t> </a:t>
            </a:r>
            <a:r>
              <a:rPr lang="ru-RU" sz="1400" b="1" dirty="0" err="1"/>
              <a:t>суворіші</a:t>
            </a:r>
            <a:r>
              <a:rPr lang="ru-RU" sz="1400" b="1" dirty="0"/>
              <a:t>, з </a:t>
            </a:r>
            <a:r>
              <a:rPr lang="ru-RU" sz="1400" b="1" dirty="0" err="1"/>
              <a:t>частими</a:t>
            </a:r>
            <a:r>
              <a:rPr lang="ru-RU" sz="1400" b="1" dirty="0"/>
              <a:t> туманами у </a:t>
            </a:r>
            <a:r>
              <a:rPr lang="ru-RU" sz="1400" b="1" dirty="0" err="1"/>
              <a:t>зв'язку</a:t>
            </a:r>
            <a:r>
              <a:rPr lang="ru-RU" sz="1400" b="1" dirty="0"/>
              <a:t> з </a:t>
            </a:r>
            <a:r>
              <a:rPr lang="ru-RU" sz="1400" b="1" dirty="0" err="1"/>
              <a:t>тим</a:t>
            </a:r>
            <a:r>
              <a:rPr lang="ru-RU" sz="1400" b="1" dirty="0"/>
              <a:t>, </a:t>
            </a:r>
            <a:r>
              <a:rPr lang="ru-RU" sz="1400" b="1" dirty="0" err="1"/>
              <a:t>що</a:t>
            </a:r>
            <a:r>
              <a:rPr lang="ru-RU" sz="1400" b="1" dirty="0"/>
              <a:t> тут </a:t>
            </a:r>
            <a:r>
              <a:rPr lang="ru-RU" sz="1400" b="1" dirty="0" err="1"/>
              <a:t>застоюється</a:t>
            </a:r>
            <a:r>
              <a:rPr lang="ru-RU" sz="1400" b="1" dirty="0"/>
              <a:t> </a:t>
            </a:r>
            <a:r>
              <a:rPr lang="ru-RU" sz="1400" b="1" dirty="0" err="1"/>
              <a:t>холодне</a:t>
            </a:r>
            <a:r>
              <a:rPr lang="ru-RU" sz="1400" b="1" dirty="0"/>
              <a:t> </a:t>
            </a:r>
            <a:r>
              <a:rPr lang="ru-RU" sz="1400" b="1" dirty="0" err="1"/>
              <a:t>повітря</a:t>
            </a:r>
            <a:r>
              <a:rPr lang="ru-RU" sz="1400" b="1" dirty="0"/>
              <a:t>, яке </a:t>
            </a:r>
            <a:r>
              <a:rPr lang="ru-RU" sz="1400" b="1" dirty="0" err="1"/>
              <a:t>стікає</a:t>
            </a:r>
            <a:r>
              <a:rPr lang="ru-RU" sz="1400" b="1" dirty="0"/>
              <a:t> з Альп. В Альпах з </a:t>
            </a:r>
            <a:r>
              <a:rPr lang="ru-RU" sz="1400" b="1" dirty="0" err="1"/>
              <a:t>жовтня</a:t>
            </a:r>
            <a:r>
              <a:rPr lang="ru-RU" sz="1400" b="1" dirty="0"/>
              <a:t> по </a:t>
            </a:r>
            <a:r>
              <a:rPr lang="ru-RU" sz="1400" b="1" dirty="0" err="1"/>
              <a:t>травень</a:t>
            </a:r>
            <a:r>
              <a:rPr lang="ru-RU" sz="1400" b="1" dirty="0"/>
              <a:t> </a:t>
            </a:r>
            <a:r>
              <a:rPr lang="ru-RU" sz="1400" b="1" dirty="0" err="1"/>
              <a:t>бувають</a:t>
            </a:r>
            <a:r>
              <a:rPr lang="ru-RU" sz="1400" b="1" dirty="0"/>
              <a:t> </a:t>
            </a:r>
            <a:r>
              <a:rPr lang="ru-RU" sz="1400" b="1" dirty="0" err="1"/>
              <a:t>сильні</a:t>
            </a:r>
            <a:r>
              <a:rPr lang="ru-RU" sz="1400" b="1" dirty="0"/>
              <a:t> </a:t>
            </a:r>
            <a:r>
              <a:rPr lang="ru-RU" sz="1400" b="1" dirty="0" err="1"/>
              <a:t>снігопади</a:t>
            </a:r>
            <a:r>
              <a:rPr lang="ru-RU" sz="1400" b="1" dirty="0"/>
              <a:t>, </a:t>
            </a:r>
            <a:r>
              <a:rPr lang="ru-RU" sz="1400" b="1" dirty="0" err="1"/>
              <a:t>що</a:t>
            </a:r>
            <a:r>
              <a:rPr lang="ru-RU" sz="1400" b="1" dirty="0"/>
              <a:t> </a:t>
            </a:r>
            <a:r>
              <a:rPr lang="ru-RU" sz="1400" b="1" dirty="0" err="1"/>
              <a:t>змінюються</a:t>
            </a:r>
            <a:r>
              <a:rPr lang="ru-RU" sz="1400" b="1" dirty="0"/>
              <a:t> </a:t>
            </a:r>
            <a:r>
              <a:rPr lang="ru-RU" sz="1400" b="1" dirty="0" err="1"/>
              <a:t>тривалими</a:t>
            </a:r>
            <a:r>
              <a:rPr lang="ru-RU" sz="1400" b="1" dirty="0"/>
              <a:t> </a:t>
            </a:r>
            <a:r>
              <a:rPr lang="ru-RU" sz="1400" b="1" dirty="0" err="1"/>
              <a:t>періодами</a:t>
            </a:r>
            <a:r>
              <a:rPr lang="ru-RU" sz="1400" b="1" dirty="0"/>
              <a:t> з ясною </a:t>
            </a:r>
            <a:r>
              <a:rPr lang="ru-RU" sz="1400" b="1" dirty="0" err="1"/>
              <a:t>сонячною</a:t>
            </a:r>
            <a:r>
              <a:rPr lang="ru-RU" sz="1400" b="1" dirty="0"/>
              <a:t> погодою, </a:t>
            </a:r>
            <a:r>
              <a:rPr lang="ru-RU" sz="1400" b="1" dirty="0" err="1"/>
              <a:t>переважають</a:t>
            </a:r>
            <a:r>
              <a:rPr lang="ru-RU" sz="1400" b="1" dirty="0"/>
              <a:t> </a:t>
            </a:r>
            <a:r>
              <a:rPr lang="ru-RU" sz="1400" b="1" dirty="0" err="1"/>
              <a:t>низькі</a:t>
            </a:r>
            <a:r>
              <a:rPr lang="ru-RU" sz="1400" b="1" dirty="0"/>
              <a:t> </a:t>
            </a:r>
            <a:r>
              <a:rPr lang="ru-RU" sz="1400" b="1" dirty="0" err="1"/>
              <a:t>температури</a:t>
            </a:r>
            <a:r>
              <a:rPr lang="ru-RU" sz="1400" b="1" dirty="0"/>
              <a:t>. </a:t>
            </a:r>
            <a:r>
              <a:rPr lang="ru-RU" sz="1400" b="1" dirty="0" err="1"/>
              <a:t>Контрасти</a:t>
            </a:r>
            <a:r>
              <a:rPr lang="ru-RU" sz="1400" b="1" dirty="0"/>
              <a:t> </a:t>
            </a:r>
            <a:r>
              <a:rPr lang="ru-RU" sz="1400" b="1" dirty="0" err="1"/>
              <a:t>середніх</a:t>
            </a:r>
            <a:r>
              <a:rPr lang="ru-RU" sz="1400" b="1" dirty="0"/>
              <a:t> температур </a:t>
            </a:r>
            <a:r>
              <a:rPr lang="ru-RU" sz="1400" b="1" dirty="0" err="1"/>
              <a:t>найхолоднішого</a:t>
            </a:r>
            <a:r>
              <a:rPr lang="ru-RU" sz="1400" b="1" dirty="0"/>
              <a:t> і </a:t>
            </a:r>
            <a:r>
              <a:rPr lang="ru-RU" sz="1400" b="1" dirty="0" err="1"/>
              <a:t>найтеплішого</a:t>
            </a:r>
            <a:r>
              <a:rPr lang="ru-RU" sz="1400" b="1" dirty="0"/>
              <a:t> </a:t>
            </a:r>
            <a:r>
              <a:rPr lang="ru-RU" sz="1400" b="1" dirty="0" err="1"/>
              <a:t>місяців</a:t>
            </a:r>
            <a:r>
              <a:rPr lang="ru-RU" sz="1400" b="1" dirty="0"/>
              <a:t> </a:t>
            </a:r>
            <a:r>
              <a:rPr lang="ru-RU" sz="1400" b="1" dirty="0" err="1"/>
              <a:t>зменшуються</a:t>
            </a:r>
            <a:r>
              <a:rPr lang="ru-RU" sz="1400" b="1" dirty="0"/>
              <a:t> з </a:t>
            </a:r>
            <a:r>
              <a:rPr lang="ru-RU" sz="1400" b="1" dirty="0" err="1"/>
              <a:t>півночі</a:t>
            </a:r>
            <a:r>
              <a:rPr lang="ru-RU" sz="1400" b="1" dirty="0"/>
              <a:t> на </a:t>
            </a:r>
            <a:r>
              <a:rPr lang="ru-RU" sz="1400" b="1" dirty="0" err="1"/>
              <a:t>південь</a:t>
            </a:r>
            <a:r>
              <a:rPr lang="ru-RU" sz="1400" b="1" dirty="0"/>
              <a:t>. У </a:t>
            </a:r>
            <a:r>
              <a:rPr lang="ru-RU" sz="1400" b="1" dirty="0" err="1"/>
              <a:t>таблиці</a:t>
            </a:r>
            <a:r>
              <a:rPr lang="ru-RU" sz="1400" b="1" dirty="0"/>
              <a:t> </a:t>
            </a:r>
            <a:r>
              <a:rPr lang="ru-RU" sz="1400" b="1" dirty="0" err="1"/>
              <a:t>наведені</a:t>
            </a:r>
            <a:r>
              <a:rPr lang="ru-RU" sz="1400" b="1" dirty="0"/>
              <a:t> </a:t>
            </a:r>
            <a:r>
              <a:rPr lang="ru-RU" sz="1400" b="1" dirty="0" err="1"/>
              <a:t>середні</a:t>
            </a:r>
            <a:r>
              <a:rPr lang="ru-RU" sz="1400" b="1" dirty="0"/>
              <a:t> </a:t>
            </a:r>
            <a:r>
              <a:rPr lang="ru-RU" sz="1400" b="1" dirty="0" err="1"/>
              <a:t>температури</a:t>
            </a:r>
            <a:r>
              <a:rPr lang="ru-RU" sz="1400" b="1" dirty="0"/>
              <a:t> </a:t>
            </a:r>
            <a:r>
              <a:rPr lang="ru-RU" sz="1400" b="1" dirty="0" err="1"/>
              <a:t>липня</a:t>
            </a:r>
            <a:r>
              <a:rPr lang="ru-RU" sz="1400" b="1" dirty="0"/>
              <a:t> і </a:t>
            </a:r>
            <a:r>
              <a:rPr lang="ru-RU" sz="1400" b="1" dirty="0" err="1"/>
              <a:t>січня</a:t>
            </a:r>
            <a:r>
              <a:rPr lang="ru-RU" sz="1400" b="1" dirty="0"/>
              <a:t> та </a:t>
            </a:r>
            <a:r>
              <a:rPr lang="ru-RU" sz="1400" b="1" dirty="0" err="1"/>
              <a:t>суми</a:t>
            </a:r>
            <a:r>
              <a:rPr lang="ru-RU" sz="1400" b="1" dirty="0"/>
              <a:t> </a:t>
            </a:r>
            <a:r>
              <a:rPr lang="ru-RU" sz="1400" b="1" dirty="0" err="1"/>
              <a:t>опадів</a:t>
            </a:r>
            <a:r>
              <a:rPr lang="ru-RU" sz="1400" b="1" dirty="0"/>
              <a:t> для ряду </a:t>
            </a:r>
            <a:r>
              <a:rPr lang="ru-RU" sz="1400" b="1" dirty="0" err="1"/>
              <a:t>міст</a:t>
            </a:r>
            <a:r>
              <a:rPr lang="ru-RU" sz="1400" b="1" dirty="0"/>
              <a:t> </a:t>
            </a:r>
            <a:r>
              <a:rPr lang="ru-RU" sz="1400" b="1" dirty="0" err="1"/>
              <a:t>країни</a:t>
            </a:r>
            <a:r>
              <a:rPr lang="ru-RU" sz="1400" b="1" dirty="0"/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108500"/>
            <a:ext cx="2516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КЛІМАТ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91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accent5">
                <a:lumMod val="50000"/>
              </a:schemeClr>
            </a:gs>
            <a:gs pos="58333">
              <a:schemeClr val="accent5">
                <a:lumMod val="75000"/>
              </a:schemeClr>
            </a:gs>
            <a:gs pos="39612">
              <a:schemeClr val="accent5">
                <a:lumMod val="60000"/>
                <a:lumOff val="40000"/>
              </a:schemeClr>
            </a:gs>
            <a:gs pos="22000">
              <a:schemeClr val="accent5">
                <a:lumMod val="40000"/>
                <a:lumOff val="60000"/>
              </a:schemeClr>
            </a:gs>
            <a:gs pos="3000">
              <a:schemeClr val="accent5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x\Desktop\1367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171" y="3999280"/>
            <a:ext cx="3740780" cy="251567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ex\Desktop\1298627370_011-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986" y="0"/>
            <a:ext cx="3461014" cy="259576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ex\Desktop\2392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38" y="3999280"/>
            <a:ext cx="3735508" cy="247010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lex\Desktop\motto.net.ua-545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4" y="116631"/>
            <a:ext cx="3997457" cy="299809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lex\Desktop\48235774_19306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70162"/>
            <a:ext cx="3377003" cy="25327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73300" y="165995"/>
            <a:ext cx="4355976" cy="43756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 err="1"/>
              <a:t>Річні</a:t>
            </a:r>
            <a:r>
              <a:rPr lang="ru-RU" sz="1400" b="1" dirty="0"/>
              <a:t> опади </a:t>
            </a:r>
            <a:r>
              <a:rPr lang="ru-RU" sz="1400" b="1" dirty="0" err="1"/>
              <a:t>між</a:t>
            </a:r>
            <a:r>
              <a:rPr lang="ru-RU" sz="1400" b="1" dirty="0"/>
              <a:t> </a:t>
            </a:r>
            <a:r>
              <a:rPr lang="ru-RU" sz="1400" b="1" dirty="0" err="1"/>
              <a:t>північними</a:t>
            </a:r>
            <a:r>
              <a:rPr lang="ru-RU" sz="1400" b="1" dirty="0"/>
              <a:t> і </a:t>
            </a:r>
            <a:r>
              <a:rPr lang="ru-RU" sz="1400" b="1" dirty="0" err="1"/>
              <a:t>середземноморськими</a:t>
            </a:r>
            <a:r>
              <a:rPr lang="ru-RU" sz="1400" b="1" dirty="0"/>
              <a:t> районами </a:t>
            </a:r>
            <a:r>
              <a:rPr lang="ru-RU" sz="1400" b="1" dirty="0" err="1"/>
              <a:t>Італії</a:t>
            </a:r>
            <a:r>
              <a:rPr lang="ru-RU" sz="1400" b="1" dirty="0"/>
              <a:t> </a:t>
            </a:r>
            <a:r>
              <a:rPr lang="ru-RU" sz="1400" b="1" dirty="0" err="1"/>
              <a:t>розподілені</a:t>
            </a:r>
            <a:r>
              <a:rPr lang="ru-RU" sz="1400" b="1" dirty="0"/>
              <a:t> </a:t>
            </a:r>
            <a:r>
              <a:rPr lang="ru-RU" sz="1400" b="1" dirty="0" err="1"/>
              <a:t>нерівномірно</a:t>
            </a:r>
            <a:r>
              <a:rPr lang="ru-RU" sz="1400" b="1" dirty="0"/>
              <a:t>. Для </a:t>
            </a:r>
            <a:r>
              <a:rPr lang="ru-RU" sz="1400" b="1" dirty="0" err="1"/>
              <a:t>півночі</a:t>
            </a:r>
            <a:r>
              <a:rPr lang="ru-RU" sz="1400" b="1" dirty="0"/>
              <a:t> </a:t>
            </a:r>
            <a:r>
              <a:rPr lang="ru-RU" sz="1400" b="1" dirty="0" err="1"/>
              <a:t>країни</a:t>
            </a:r>
            <a:r>
              <a:rPr lang="ru-RU" sz="1400" b="1" dirty="0"/>
              <a:t> характерна </a:t>
            </a:r>
            <a:r>
              <a:rPr lang="ru-RU" sz="1400" b="1" dirty="0" err="1"/>
              <a:t>достатня</a:t>
            </a:r>
            <a:r>
              <a:rPr lang="ru-RU" sz="1400" b="1" dirty="0"/>
              <a:t> </a:t>
            </a:r>
            <a:r>
              <a:rPr lang="ru-RU" sz="1400" b="1" dirty="0" err="1"/>
              <a:t>кількість</a:t>
            </a:r>
            <a:r>
              <a:rPr lang="ru-RU" sz="1400" b="1" dirty="0"/>
              <a:t> </a:t>
            </a:r>
            <a:r>
              <a:rPr lang="ru-RU" sz="1400" b="1" dirty="0" err="1"/>
              <a:t>опадів</a:t>
            </a:r>
            <a:r>
              <a:rPr lang="ru-RU" sz="1400" b="1" dirty="0"/>
              <a:t> і </a:t>
            </a:r>
            <a:r>
              <a:rPr lang="ru-RU" sz="1400" b="1" dirty="0" err="1"/>
              <a:t>їх</a:t>
            </a:r>
            <a:r>
              <a:rPr lang="ru-RU" sz="1400" b="1" dirty="0"/>
              <a:t> </a:t>
            </a:r>
            <a:r>
              <a:rPr lang="ru-RU" sz="1400" b="1" dirty="0" err="1"/>
              <a:t>рівномірний</a:t>
            </a:r>
            <a:r>
              <a:rPr lang="ru-RU" sz="1400" b="1" dirty="0"/>
              <a:t> </a:t>
            </a:r>
            <a:r>
              <a:rPr lang="ru-RU" sz="1400" b="1" dirty="0" err="1"/>
              <a:t>розподіл</a:t>
            </a:r>
            <a:r>
              <a:rPr lang="ru-RU" sz="1400" b="1" dirty="0"/>
              <a:t> </a:t>
            </a:r>
            <a:r>
              <a:rPr lang="ru-RU" sz="1400" b="1" dirty="0" err="1"/>
              <a:t>протягом</a:t>
            </a:r>
            <a:r>
              <a:rPr lang="ru-RU" sz="1400" b="1" dirty="0"/>
              <a:t> року з максимумом </a:t>
            </a:r>
            <a:r>
              <a:rPr lang="ru-RU" sz="1400" b="1" dirty="0" err="1"/>
              <a:t>зазвичай</a:t>
            </a:r>
            <a:r>
              <a:rPr lang="ru-RU" sz="1400" b="1" dirty="0"/>
              <a:t> </a:t>
            </a:r>
            <a:r>
              <a:rPr lang="ru-RU" sz="1400" b="1" dirty="0" err="1"/>
              <a:t>восени</a:t>
            </a:r>
            <a:r>
              <a:rPr lang="ru-RU" sz="1400" b="1" dirty="0"/>
              <a:t>. У </a:t>
            </a:r>
            <a:r>
              <a:rPr lang="ru-RU" sz="1400" b="1" dirty="0" err="1"/>
              <a:t>середземноморській</a:t>
            </a:r>
            <a:r>
              <a:rPr lang="ru-RU" sz="1400" b="1" dirty="0"/>
              <a:t> </a:t>
            </a:r>
            <a:r>
              <a:rPr lang="ru-RU" sz="1400" b="1" dirty="0" err="1"/>
              <a:t>Італії</a:t>
            </a:r>
            <a:r>
              <a:rPr lang="ru-RU" sz="1400" b="1" dirty="0"/>
              <a:t> </a:t>
            </a:r>
            <a:r>
              <a:rPr lang="ru-RU" sz="1400" b="1" dirty="0" err="1"/>
              <a:t>виражена</a:t>
            </a:r>
            <a:r>
              <a:rPr lang="ru-RU" sz="1400" b="1" dirty="0"/>
              <a:t> </a:t>
            </a:r>
            <a:r>
              <a:rPr lang="ru-RU" sz="1400" b="1" dirty="0" err="1"/>
              <a:t>літня</a:t>
            </a:r>
            <a:r>
              <a:rPr lang="ru-RU" sz="1400" b="1" dirty="0"/>
              <a:t> </a:t>
            </a:r>
            <a:r>
              <a:rPr lang="ru-RU" sz="1400" b="1" dirty="0" err="1"/>
              <a:t>посуха</a:t>
            </a:r>
            <a:r>
              <a:rPr lang="ru-RU" sz="1400" b="1" dirty="0"/>
              <a:t>, </a:t>
            </a:r>
            <a:r>
              <a:rPr lang="ru-RU" sz="1400" b="1" dirty="0" err="1"/>
              <a:t>тривалість</a:t>
            </a:r>
            <a:r>
              <a:rPr lang="ru-RU" sz="1400" b="1" dirty="0"/>
              <a:t> </a:t>
            </a:r>
            <a:r>
              <a:rPr lang="ru-RU" sz="1400" b="1" dirty="0" err="1"/>
              <a:t>якої</a:t>
            </a:r>
            <a:r>
              <a:rPr lang="ru-RU" sz="1400" b="1" dirty="0"/>
              <a:t> </a:t>
            </a:r>
            <a:r>
              <a:rPr lang="ru-RU" sz="1400" b="1" dirty="0" err="1"/>
              <a:t>зростає</a:t>
            </a:r>
            <a:r>
              <a:rPr lang="ru-RU" sz="1400" b="1" dirty="0"/>
              <a:t> на </a:t>
            </a:r>
            <a:r>
              <a:rPr lang="ru-RU" sz="1400" b="1" dirty="0" err="1"/>
              <a:t>південь</a:t>
            </a:r>
            <a:r>
              <a:rPr lang="ru-RU" sz="1400" b="1" dirty="0"/>
              <a:t>, </a:t>
            </a:r>
            <a:r>
              <a:rPr lang="ru-RU" sz="1400" b="1" dirty="0" err="1"/>
              <a:t>сягаючи</a:t>
            </a:r>
            <a:r>
              <a:rPr lang="ru-RU" sz="1400" b="1" dirty="0"/>
              <a:t> максимуму в </a:t>
            </a:r>
            <a:r>
              <a:rPr lang="ru-RU" sz="1400" b="1" dirty="0" err="1"/>
              <a:t>Сицилії</a:t>
            </a:r>
            <a:r>
              <a:rPr lang="ru-RU" sz="1400" b="1" dirty="0"/>
              <a:t> та </a:t>
            </a:r>
            <a:r>
              <a:rPr lang="ru-RU" sz="1400" b="1" dirty="0" err="1"/>
              <a:t>Апулії</a:t>
            </a:r>
            <a:r>
              <a:rPr lang="ru-RU" sz="1400" b="1" dirty="0"/>
              <a:t>.</a:t>
            </a:r>
          </a:p>
          <a:p>
            <a:pPr marL="0" indent="0" algn="ctr">
              <a:buNone/>
            </a:pPr>
            <a:r>
              <a:rPr lang="ru-RU" sz="1400" b="1" dirty="0"/>
              <a:t>У </a:t>
            </a:r>
            <a:r>
              <a:rPr lang="ru-RU" sz="1400" b="1" dirty="0" err="1"/>
              <a:t>географічному</a:t>
            </a:r>
            <a:r>
              <a:rPr lang="ru-RU" sz="1400" b="1" dirty="0"/>
              <a:t> </a:t>
            </a:r>
            <a:r>
              <a:rPr lang="ru-RU" sz="1400" b="1" dirty="0" err="1"/>
              <a:t>розміщенні</a:t>
            </a:r>
            <a:r>
              <a:rPr lang="ru-RU" sz="1400" b="1" dirty="0"/>
              <a:t> </a:t>
            </a:r>
            <a:r>
              <a:rPr lang="ru-RU" sz="1400" b="1" dirty="0" err="1"/>
              <a:t>опадів</a:t>
            </a:r>
            <a:r>
              <a:rPr lang="ru-RU" sz="1400" b="1" dirty="0"/>
              <a:t> </a:t>
            </a:r>
            <a:r>
              <a:rPr lang="ru-RU" sz="1400" b="1" dirty="0" err="1"/>
              <a:t>чітко</a:t>
            </a:r>
            <a:r>
              <a:rPr lang="ru-RU" sz="1400" b="1" dirty="0"/>
              <a:t> </a:t>
            </a:r>
            <a:r>
              <a:rPr lang="ru-RU" sz="1400" b="1" dirty="0" err="1"/>
              <a:t>простежується</a:t>
            </a:r>
            <a:r>
              <a:rPr lang="ru-RU" sz="1400" b="1" dirty="0"/>
              <a:t> </a:t>
            </a:r>
            <a:r>
              <a:rPr lang="ru-RU" sz="1400" b="1" dirty="0" err="1"/>
              <a:t>тенденція</a:t>
            </a:r>
            <a:r>
              <a:rPr lang="ru-RU" sz="1400" b="1" dirty="0"/>
              <a:t> до </a:t>
            </a:r>
            <a:r>
              <a:rPr lang="ru-RU" sz="1400" b="1" dirty="0" err="1"/>
              <a:t>їх</a:t>
            </a:r>
            <a:r>
              <a:rPr lang="ru-RU" sz="1400" b="1" dirty="0"/>
              <a:t> </a:t>
            </a:r>
            <a:r>
              <a:rPr lang="ru-RU" sz="1400" b="1" dirty="0" err="1"/>
              <a:t>збільшення</a:t>
            </a:r>
            <a:r>
              <a:rPr lang="ru-RU" sz="1400" b="1" dirty="0"/>
              <a:t> з </a:t>
            </a:r>
            <a:r>
              <a:rPr lang="ru-RU" sz="1400" b="1" dirty="0" err="1"/>
              <a:t>висотою</a:t>
            </a:r>
            <a:r>
              <a:rPr lang="ru-RU" sz="1400" b="1" dirty="0"/>
              <a:t>. </a:t>
            </a:r>
            <a:r>
              <a:rPr lang="ru-RU" sz="1400" b="1" dirty="0" err="1"/>
              <a:t>Наприклад</a:t>
            </a:r>
            <a:r>
              <a:rPr lang="ru-RU" sz="1400" b="1" dirty="0"/>
              <a:t>, в Альпах та </a:t>
            </a:r>
            <a:r>
              <a:rPr lang="ru-RU" sz="1400" b="1" dirty="0" err="1"/>
              <a:t>Апеннінах</a:t>
            </a:r>
            <a:r>
              <a:rPr lang="ru-RU" sz="1400" b="1" dirty="0"/>
              <a:t> (за </a:t>
            </a:r>
            <a:r>
              <a:rPr lang="ru-RU" sz="1400" b="1" dirty="0" err="1"/>
              <a:t>винятком</a:t>
            </a:r>
            <a:r>
              <a:rPr lang="ru-RU" sz="1400" b="1" dirty="0"/>
              <a:t> </a:t>
            </a:r>
            <a:r>
              <a:rPr lang="ru-RU" sz="1400" b="1" dirty="0" err="1"/>
              <a:t>низів</a:t>
            </a:r>
            <a:r>
              <a:rPr lang="ru-RU" sz="1400" b="1" dirty="0"/>
              <a:t> долин) </a:t>
            </a:r>
            <a:r>
              <a:rPr lang="ru-RU" sz="1400" b="1" dirty="0" err="1"/>
              <a:t>випадає</a:t>
            </a:r>
            <a:r>
              <a:rPr lang="ru-RU" sz="1400" b="1" dirty="0"/>
              <a:t> 1000—1500 мм </a:t>
            </a:r>
            <a:r>
              <a:rPr lang="ru-RU" sz="1400" b="1" dirty="0" err="1"/>
              <a:t>опадів</a:t>
            </a:r>
            <a:r>
              <a:rPr lang="ru-RU" sz="1400" b="1" dirty="0"/>
              <a:t> за </a:t>
            </a:r>
            <a:r>
              <a:rPr lang="ru-RU" sz="1400" b="1" dirty="0" err="1"/>
              <a:t>рік</a:t>
            </a:r>
            <a:r>
              <a:rPr lang="ru-RU" sz="1400" b="1" dirty="0"/>
              <a:t>, </a:t>
            </a:r>
            <a:r>
              <a:rPr lang="ru-RU" sz="1400" b="1" dirty="0" err="1"/>
              <a:t>що</a:t>
            </a:r>
            <a:r>
              <a:rPr lang="ru-RU" sz="1400" b="1" dirty="0"/>
              <a:t> </a:t>
            </a:r>
            <a:r>
              <a:rPr lang="ru-RU" sz="1400" b="1" dirty="0" err="1"/>
              <a:t>набагато</a:t>
            </a:r>
            <a:r>
              <a:rPr lang="ru-RU" sz="1400" b="1" dirty="0"/>
              <a:t> </a:t>
            </a:r>
            <a:r>
              <a:rPr lang="ru-RU" sz="1400" b="1" dirty="0" err="1"/>
              <a:t>більше</a:t>
            </a:r>
            <a:r>
              <a:rPr lang="ru-RU" sz="1400" b="1" dirty="0"/>
              <a:t> </a:t>
            </a:r>
            <a:r>
              <a:rPr lang="ru-RU" sz="1400" b="1" dirty="0" err="1"/>
              <a:t>від</a:t>
            </a:r>
            <a:r>
              <a:rPr lang="ru-RU" sz="1400" b="1" dirty="0"/>
              <a:t> </a:t>
            </a:r>
            <a:r>
              <a:rPr lang="ru-RU" sz="1400" b="1" dirty="0" err="1"/>
              <a:t>середніх</a:t>
            </a:r>
            <a:r>
              <a:rPr lang="ru-RU" sz="1400" b="1" dirty="0"/>
              <a:t> </a:t>
            </a:r>
            <a:r>
              <a:rPr lang="ru-RU" sz="1400" b="1" dirty="0" err="1"/>
              <a:t>показників</a:t>
            </a:r>
            <a:r>
              <a:rPr lang="ru-RU" sz="1400" b="1" dirty="0"/>
              <a:t> для </a:t>
            </a:r>
            <a:r>
              <a:rPr lang="ru-RU" sz="1400" b="1" dirty="0" err="1"/>
              <a:t>країни</a:t>
            </a:r>
            <a:r>
              <a:rPr lang="ru-RU" sz="1400" b="1" dirty="0"/>
              <a:t>. </a:t>
            </a:r>
            <a:r>
              <a:rPr lang="ru-RU" sz="1400" b="1" dirty="0" err="1"/>
              <a:t>Зазвичай</a:t>
            </a:r>
            <a:r>
              <a:rPr lang="ru-RU" sz="1400" b="1" dirty="0"/>
              <a:t> опади над </a:t>
            </a:r>
            <a:r>
              <a:rPr lang="ru-RU" sz="1400" b="1" dirty="0" err="1"/>
              <a:t>територією</a:t>
            </a:r>
            <a:r>
              <a:rPr lang="ru-RU" sz="1400" b="1" dirty="0"/>
              <a:t> </a:t>
            </a:r>
            <a:r>
              <a:rPr lang="ru-RU" sz="1400" b="1" dirty="0" err="1"/>
              <a:t>Італії</a:t>
            </a:r>
            <a:r>
              <a:rPr lang="ru-RU" sz="1400" b="1" dirty="0"/>
              <a:t> </a:t>
            </a:r>
            <a:r>
              <a:rPr lang="ru-RU" sz="1400" b="1" dirty="0" err="1"/>
              <a:t>утворюються</a:t>
            </a:r>
            <a:r>
              <a:rPr lang="ru-RU" sz="1400" b="1" dirty="0"/>
              <a:t> за </a:t>
            </a:r>
            <a:r>
              <a:rPr lang="ru-RU" sz="1400" b="1" dirty="0" err="1"/>
              <a:t>рахунок</a:t>
            </a:r>
            <a:r>
              <a:rPr lang="ru-RU" sz="1400" b="1" dirty="0"/>
              <a:t> </a:t>
            </a:r>
            <a:r>
              <a:rPr lang="ru-RU" sz="1400" b="1" dirty="0" err="1"/>
              <a:t>змішування</a:t>
            </a:r>
            <a:r>
              <a:rPr lang="ru-RU" sz="1400" b="1" dirty="0"/>
              <a:t> </a:t>
            </a:r>
            <a:r>
              <a:rPr lang="ru-RU" sz="1400" b="1" dirty="0" err="1"/>
              <a:t>повітряних</a:t>
            </a:r>
            <a:r>
              <a:rPr lang="ru-RU" sz="1400" b="1" dirty="0"/>
              <a:t> </a:t>
            </a:r>
            <a:r>
              <a:rPr lang="ru-RU" sz="1400" b="1" dirty="0" err="1"/>
              <a:t>мас</a:t>
            </a:r>
            <a:r>
              <a:rPr lang="ru-RU" sz="1400" b="1" dirty="0"/>
              <a:t> з </a:t>
            </a:r>
            <a:r>
              <a:rPr lang="ru-RU" sz="1400" b="1" dirty="0" err="1"/>
              <a:t>різними</a:t>
            </a:r>
            <a:r>
              <a:rPr lang="ru-RU" sz="1400" b="1" dirty="0"/>
              <a:t> температурами і </a:t>
            </a:r>
            <a:r>
              <a:rPr lang="ru-RU" sz="1400" b="1" dirty="0" err="1"/>
              <a:t>різним</a:t>
            </a:r>
            <a:r>
              <a:rPr lang="ru-RU" sz="1400" b="1" dirty="0"/>
              <a:t> </a:t>
            </a:r>
            <a:r>
              <a:rPr lang="ru-RU" sz="1400" b="1" dirty="0" err="1"/>
              <a:t>вмістом</a:t>
            </a:r>
            <a:r>
              <a:rPr lang="ru-RU" sz="1400" b="1" dirty="0"/>
              <a:t> </a:t>
            </a:r>
            <a:r>
              <a:rPr lang="ru-RU" sz="1400" b="1" dirty="0" err="1"/>
              <a:t>водяної</a:t>
            </a:r>
            <a:r>
              <a:rPr lang="ru-RU" sz="1400" b="1" dirty="0"/>
              <a:t> пари </a:t>
            </a:r>
            <a:r>
              <a:rPr lang="ru-RU" sz="1400" b="1" dirty="0" err="1"/>
              <a:t>під</a:t>
            </a:r>
            <a:r>
              <a:rPr lang="ru-RU" sz="1400" b="1" dirty="0"/>
              <a:t> час </a:t>
            </a:r>
            <a:r>
              <a:rPr lang="ru-RU" sz="1400" b="1" dirty="0" err="1"/>
              <a:t>проходження</a:t>
            </a:r>
            <a:r>
              <a:rPr lang="ru-RU" sz="1400" b="1" dirty="0"/>
              <a:t> </a:t>
            </a:r>
            <a:r>
              <a:rPr lang="ru-RU" sz="1400" b="1" dirty="0" err="1"/>
              <a:t>циклонів</a:t>
            </a:r>
            <a:r>
              <a:rPr lang="ru-RU" sz="1400" b="1" dirty="0"/>
              <a:t>. </a:t>
            </a:r>
            <a:r>
              <a:rPr lang="ru-RU" sz="1400" b="1" dirty="0" err="1"/>
              <a:t>Рідкі</a:t>
            </a:r>
            <a:r>
              <a:rPr lang="ru-RU" sz="1400" b="1" dirty="0"/>
              <a:t> опади часто </a:t>
            </a:r>
            <a:r>
              <a:rPr lang="ru-RU" sz="1400" b="1" dirty="0" err="1"/>
              <a:t>випадають</a:t>
            </a:r>
            <a:r>
              <a:rPr lang="ru-RU" sz="1400" b="1" dirty="0"/>
              <a:t> у </a:t>
            </a:r>
            <a:r>
              <a:rPr lang="ru-RU" sz="1400" b="1" dirty="0" err="1"/>
              <a:t>вигляді</a:t>
            </a:r>
            <a:r>
              <a:rPr lang="ru-RU" sz="1400" b="1" dirty="0"/>
              <a:t> коротких </a:t>
            </a:r>
            <a:r>
              <a:rPr lang="ru-RU" sz="1400" b="1" dirty="0" err="1"/>
              <a:t>руйнівних</a:t>
            </a:r>
            <a:r>
              <a:rPr lang="ru-RU" sz="1400" b="1" dirty="0"/>
              <a:t> злив.</a:t>
            </a:r>
          </a:p>
          <a:p>
            <a:pPr marL="0" indent="0" algn="ctr">
              <a:buNone/>
            </a:pPr>
            <a:r>
              <a:rPr lang="ru-RU" sz="1400" b="1" dirty="0"/>
              <a:t>У </a:t>
            </a:r>
            <a:r>
              <a:rPr lang="ru-RU" sz="1400" b="1" dirty="0" err="1"/>
              <a:t>Середземноморській</a:t>
            </a:r>
            <a:r>
              <a:rPr lang="ru-RU" sz="1400" b="1" dirty="0"/>
              <a:t> </a:t>
            </a:r>
            <a:r>
              <a:rPr lang="ru-RU" sz="1400" b="1" dirty="0" err="1"/>
              <a:t>Італії</a:t>
            </a:r>
            <a:r>
              <a:rPr lang="ru-RU" sz="1400" b="1" dirty="0"/>
              <a:t> </a:t>
            </a:r>
            <a:r>
              <a:rPr lang="ru-RU" sz="1400" b="1" dirty="0" err="1"/>
              <a:t>умови</a:t>
            </a:r>
            <a:r>
              <a:rPr lang="ru-RU" sz="1400" b="1" dirty="0"/>
              <a:t> є </a:t>
            </a:r>
            <a:r>
              <a:rPr lang="ru-RU" sz="1400" b="1" dirty="0" err="1"/>
              <a:t>несприятливими</a:t>
            </a:r>
            <a:r>
              <a:rPr lang="ru-RU" sz="1400" b="1" dirty="0"/>
              <a:t> для </a:t>
            </a:r>
            <a:r>
              <a:rPr lang="ru-RU" sz="1400" b="1" dirty="0" err="1"/>
              <a:t>розвитку</a:t>
            </a:r>
            <a:r>
              <a:rPr lang="ru-RU" sz="1400" b="1" dirty="0"/>
              <a:t> </a:t>
            </a:r>
            <a:r>
              <a:rPr lang="ru-RU" sz="1400" b="1" dirty="0" err="1"/>
              <a:t>сільського</a:t>
            </a:r>
            <a:r>
              <a:rPr lang="ru-RU" sz="1400" b="1" dirty="0"/>
              <a:t> </a:t>
            </a:r>
            <a:r>
              <a:rPr lang="ru-RU" sz="1400" b="1" dirty="0" err="1"/>
              <a:t>господарства</a:t>
            </a:r>
            <a:r>
              <a:rPr lang="ru-RU" sz="1400" b="1" dirty="0"/>
              <a:t> не </a:t>
            </a:r>
            <a:r>
              <a:rPr lang="ru-RU" sz="1400" b="1" dirty="0" err="1"/>
              <a:t>стільки</a:t>
            </a:r>
            <a:r>
              <a:rPr lang="ru-RU" sz="1400" b="1" dirty="0"/>
              <a:t> через </a:t>
            </a:r>
            <a:r>
              <a:rPr lang="ru-RU" sz="1400" b="1" dirty="0" err="1"/>
              <a:t>невеликі</a:t>
            </a:r>
            <a:r>
              <a:rPr lang="ru-RU" sz="1400" b="1" dirty="0"/>
              <a:t> </a:t>
            </a:r>
            <a:r>
              <a:rPr lang="ru-RU" sz="1400" b="1" dirty="0" err="1"/>
              <a:t>річні</a:t>
            </a:r>
            <a:r>
              <a:rPr lang="ru-RU" sz="1400" b="1" dirty="0"/>
              <a:t> </a:t>
            </a:r>
            <a:r>
              <a:rPr lang="ru-RU" sz="1400" b="1" dirty="0" err="1"/>
              <a:t>суми</a:t>
            </a:r>
            <a:r>
              <a:rPr lang="ru-RU" sz="1400" b="1" dirty="0"/>
              <a:t> </a:t>
            </a:r>
            <a:r>
              <a:rPr lang="ru-RU" sz="1400" b="1" dirty="0" err="1"/>
              <a:t>опадів</a:t>
            </a:r>
            <a:r>
              <a:rPr lang="ru-RU" sz="1400" b="1" dirty="0"/>
              <a:t>, </a:t>
            </a:r>
            <a:r>
              <a:rPr lang="ru-RU" sz="1400" b="1" dirty="0" err="1"/>
              <a:t>скільки</a:t>
            </a:r>
            <a:r>
              <a:rPr lang="ru-RU" sz="1400" b="1" dirty="0"/>
              <a:t> через </a:t>
            </a:r>
            <a:r>
              <a:rPr lang="ru-RU" sz="1400" b="1" dirty="0" err="1"/>
              <a:t>невизначеність</a:t>
            </a:r>
            <a:r>
              <a:rPr lang="ru-RU" sz="1400" b="1" dirty="0"/>
              <a:t> </a:t>
            </a:r>
            <a:r>
              <a:rPr lang="ru-RU" sz="1400" b="1" dirty="0" err="1"/>
              <a:t>термінів</a:t>
            </a:r>
            <a:r>
              <a:rPr lang="ru-RU" sz="1400" b="1" dirty="0"/>
              <a:t> </a:t>
            </a:r>
            <a:r>
              <a:rPr lang="ru-RU" sz="1400" b="1" dirty="0" err="1"/>
              <a:t>випадання</a:t>
            </a:r>
            <a:r>
              <a:rPr lang="ru-RU" sz="1400" b="1" dirty="0"/>
              <a:t> </a:t>
            </a:r>
            <a:r>
              <a:rPr lang="ru-RU" sz="1400" b="1" dirty="0" err="1"/>
              <a:t>опадів</a:t>
            </a:r>
            <a:r>
              <a:rPr lang="ru-RU" sz="1400" b="1" dirty="0"/>
              <a:t> і </a:t>
            </a:r>
            <a:r>
              <a:rPr lang="ru-RU" sz="1400" b="1" dirty="0" err="1"/>
              <a:t>їх</a:t>
            </a:r>
            <a:r>
              <a:rPr lang="ru-RU" sz="1400" b="1" dirty="0"/>
              <a:t> </a:t>
            </a:r>
            <a:r>
              <a:rPr lang="ru-RU" sz="1400" b="1" dirty="0" err="1"/>
              <a:t>зливовий</a:t>
            </a:r>
            <a:r>
              <a:rPr lang="ru-RU" sz="1400" b="1" dirty="0"/>
              <a:t> характер. </a:t>
            </a:r>
            <a:r>
              <a:rPr lang="ru-RU" sz="1400" b="1" dirty="0" err="1"/>
              <a:t>Крім</a:t>
            </a:r>
            <a:r>
              <a:rPr lang="ru-RU" sz="1400" b="1" dirty="0"/>
              <a:t> того, </a:t>
            </a:r>
            <a:r>
              <a:rPr lang="ru-RU" sz="1400" b="1" dirty="0" err="1"/>
              <a:t>найбільше</a:t>
            </a:r>
            <a:r>
              <a:rPr lang="ru-RU" sz="1400" b="1" dirty="0"/>
              <a:t> </a:t>
            </a:r>
            <a:r>
              <a:rPr lang="ru-RU" sz="1400" b="1" dirty="0" err="1"/>
              <a:t>опадів</a:t>
            </a:r>
            <a:r>
              <a:rPr lang="ru-RU" sz="1400" b="1" dirty="0"/>
              <a:t> </a:t>
            </a:r>
            <a:r>
              <a:rPr lang="ru-RU" sz="1400" b="1" dirty="0" err="1"/>
              <a:t>припадає</a:t>
            </a:r>
            <a:r>
              <a:rPr lang="ru-RU" sz="1400" b="1" dirty="0"/>
              <a:t> на зиму, коли </a:t>
            </a:r>
            <a:r>
              <a:rPr lang="ru-RU" sz="1400" b="1" dirty="0" err="1"/>
              <a:t>вегетація</a:t>
            </a:r>
            <a:r>
              <a:rPr lang="ru-RU" sz="1400" b="1" dirty="0"/>
              <a:t> </a:t>
            </a:r>
            <a:r>
              <a:rPr lang="ru-RU" sz="1400" b="1" dirty="0" err="1"/>
              <a:t>багатьох</a:t>
            </a:r>
            <a:r>
              <a:rPr lang="ru-RU" sz="1400" b="1" dirty="0"/>
              <a:t> </a:t>
            </a:r>
            <a:r>
              <a:rPr lang="ru-RU" sz="1400" b="1" dirty="0" err="1"/>
              <a:t>культурних</a:t>
            </a:r>
            <a:r>
              <a:rPr lang="ru-RU" sz="1400" b="1" dirty="0"/>
              <a:t> </a:t>
            </a:r>
            <a:r>
              <a:rPr lang="ru-RU" sz="1400" b="1" dirty="0" err="1"/>
              <a:t>рослин</a:t>
            </a:r>
            <a:r>
              <a:rPr lang="ru-RU" sz="1400" b="1" dirty="0"/>
              <a:t> </a:t>
            </a:r>
            <a:r>
              <a:rPr lang="ru-RU" sz="1400" b="1" dirty="0" err="1"/>
              <a:t>переривається</a:t>
            </a:r>
            <a:r>
              <a:rPr lang="ru-RU" sz="1400" b="1" dirty="0"/>
              <a:t>. А </a:t>
            </a:r>
            <a:r>
              <a:rPr lang="ru-RU" sz="1400" b="1" dirty="0" err="1"/>
              <a:t>розвиваються</a:t>
            </a:r>
            <a:r>
              <a:rPr lang="ru-RU" sz="1400" b="1" dirty="0"/>
              <a:t> вони в </a:t>
            </a:r>
            <a:r>
              <a:rPr lang="ru-RU" sz="1400" b="1" dirty="0" err="1"/>
              <a:t>період</a:t>
            </a:r>
            <a:r>
              <a:rPr lang="ru-RU" sz="1400" b="1" dirty="0"/>
              <a:t> </a:t>
            </a:r>
            <a:r>
              <a:rPr lang="ru-RU" sz="1400" b="1" dirty="0" err="1"/>
              <a:t>високих</a:t>
            </a:r>
            <a:r>
              <a:rPr lang="ru-RU" sz="1400" b="1" dirty="0"/>
              <a:t> температур, коли </a:t>
            </a:r>
            <a:r>
              <a:rPr lang="ru-RU" sz="1400" b="1" dirty="0" err="1"/>
              <a:t>зростає</a:t>
            </a:r>
            <a:r>
              <a:rPr lang="ru-RU" sz="1400" b="1" dirty="0"/>
              <a:t> і потреба у </a:t>
            </a:r>
            <a:r>
              <a:rPr lang="ru-RU" sz="1400" b="1" dirty="0" err="1"/>
              <a:t>волозі</a:t>
            </a:r>
            <a:r>
              <a:rPr lang="ru-RU" sz="1400" b="1" dirty="0"/>
              <a:t>. </a:t>
            </a:r>
            <a:r>
              <a:rPr lang="ru-RU" sz="1400" b="1" dirty="0" err="1"/>
              <a:t>Деревні</a:t>
            </a:r>
            <a:r>
              <a:rPr lang="ru-RU" sz="1400" b="1" dirty="0"/>
              <a:t> </a:t>
            </a:r>
            <a:r>
              <a:rPr lang="ru-RU" sz="1400" b="1" dirty="0" err="1"/>
              <a:t>культури</a:t>
            </a:r>
            <a:r>
              <a:rPr lang="ru-RU" sz="1400" b="1" dirty="0"/>
              <a:t> </a:t>
            </a:r>
            <a:r>
              <a:rPr lang="ru-RU" sz="1400" b="1" dirty="0" err="1"/>
              <a:t>можуть</a:t>
            </a:r>
            <a:r>
              <a:rPr lang="ru-RU" sz="1400" b="1" dirty="0"/>
              <a:t> </a:t>
            </a:r>
            <a:r>
              <a:rPr lang="ru-RU" sz="1400" b="1" dirty="0" err="1"/>
              <a:t>перехоплювати</a:t>
            </a:r>
            <a:r>
              <a:rPr lang="ru-RU" sz="1400" b="1" dirty="0"/>
              <a:t> </a:t>
            </a:r>
            <a:r>
              <a:rPr lang="ru-RU" sz="1400" b="1" dirty="0" err="1"/>
              <a:t>підземну</a:t>
            </a:r>
            <a:r>
              <a:rPr lang="ru-RU" sz="1400" b="1" dirty="0"/>
              <a:t> </a:t>
            </a:r>
            <a:r>
              <a:rPr lang="ru-RU" sz="1400" b="1" dirty="0" err="1"/>
              <a:t>вологу</a:t>
            </a:r>
            <a:r>
              <a:rPr lang="ru-RU" sz="1400" b="1" dirty="0"/>
              <a:t> </a:t>
            </a:r>
            <a:r>
              <a:rPr lang="ru-RU" sz="1400" b="1" dirty="0" err="1"/>
              <a:t>своїм</a:t>
            </a:r>
            <a:r>
              <a:rPr lang="ru-RU" sz="1400" b="1" dirty="0"/>
              <a:t> </a:t>
            </a:r>
            <a:r>
              <a:rPr lang="ru-RU" sz="1400" b="1" dirty="0" err="1"/>
              <a:t>довгим</a:t>
            </a:r>
            <a:r>
              <a:rPr lang="ru-RU" sz="1400" b="1" dirty="0"/>
              <a:t> </a:t>
            </a:r>
            <a:r>
              <a:rPr lang="ru-RU" sz="1400" b="1" dirty="0" err="1"/>
              <a:t>корінням</a:t>
            </a:r>
            <a:r>
              <a:rPr lang="ru-RU" sz="1400" b="1" dirty="0"/>
              <a:t>, але </a:t>
            </a:r>
            <a:r>
              <a:rPr lang="ru-RU" sz="1400" b="1" dirty="0" err="1"/>
              <a:t>польові</a:t>
            </a:r>
            <a:r>
              <a:rPr lang="ru-RU" sz="1400" b="1" dirty="0"/>
              <a:t> </a:t>
            </a:r>
            <a:r>
              <a:rPr lang="ru-RU" sz="1400" b="1" dirty="0" err="1"/>
              <a:t>культури</a:t>
            </a:r>
            <a:r>
              <a:rPr lang="ru-RU" sz="1400" b="1" dirty="0"/>
              <a:t> </a:t>
            </a:r>
            <a:r>
              <a:rPr lang="ru-RU" sz="1400" b="1" dirty="0" err="1"/>
              <a:t>потерпають</a:t>
            </a:r>
            <a:r>
              <a:rPr lang="ru-RU" sz="1400" b="1" dirty="0"/>
              <a:t> </a:t>
            </a:r>
            <a:r>
              <a:rPr lang="ru-RU" sz="1400" b="1" dirty="0" err="1"/>
              <a:t>від</a:t>
            </a:r>
            <a:r>
              <a:rPr lang="ru-RU" sz="1400" b="1" dirty="0"/>
              <a:t> </a:t>
            </a:r>
            <a:r>
              <a:rPr lang="ru-RU" sz="1400" b="1" dirty="0" err="1"/>
              <a:t>літньої</a:t>
            </a:r>
            <a:r>
              <a:rPr lang="ru-RU" sz="1400" b="1" dirty="0"/>
              <a:t> </a:t>
            </a:r>
            <a:r>
              <a:rPr lang="ru-RU" sz="1400" b="1" dirty="0" err="1"/>
              <a:t>посухи</a:t>
            </a:r>
            <a:r>
              <a:rPr lang="ru-RU" sz="1400" b="1" dirty="0"/>
              <a:t>.</a:t>
            </a:r>
          </a:p>
          <a:p>
            <a:pPr algn="ctr"/>
            <a:endParaRPr lang="ru-RU" sz="2100" b="1" dirty="0"/>
          </a:p>
        </p:txBody>
      </p:sp>
    </p:spTree>
    <p:extLst>
      <p:ext uri="{BB962C8B-B14F-4D97-AF65-F5344CB8AC3E}">
        <p14:creationId xmlns:p14="http://schemas.microsoft.com/office/powerpoint/2010/main" val="343166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55776" y="1484784"/>
            <a:ext cx="4038600" cy="4525963"/>
          </a:xfrm>
        </p:spPr>
        <p:txBody>
          <a:bodyPr>
            <a:normAutofit fontScale="55000" lnSpcReduction="20000"/>
          </a:bodyPr>
          <a:lstStyle/>
          <a:p>
            <a:pPr marL="0" indent="0" algn="ctr" fontAlgn="base">
              <a:buNone/>
            </a:pPr>
            <a:r>
              <a:rPr lang="ru-RU" b="1" dirty="0"/>
              <a:t>За </a:t>
            </a:r>
            <a:r>
              <a:rPr lang="ru-RU" b="1" dirty="0" err="1"/>
              <a:t>винятком</a:t>
            </a:r>
            <a:r>
              <a:rPr lang="ru-RU" b="1" dirty="0"/>
              <a:t> Альп, де </a:t>
            </a:r>
            <a:r>
              <a:rPr lang="ru-RU" b="1" dirty="0" err="1"/>
              <a:t>зосереджені</a:t>
            </a:r>
            <a:r>
              <a:rPr lang="ru-RU" b="1" dirty="0"/>
              <a:t> </a:t>
            </a:r>
            <a:r>
              <a:rPr lang="ru-RU" b="1" dirty="0" err="1"/>
              <a:t>великі</a:t>
            </a:r>
            <a:r>
              <a:rPr lang="ru-RU" b="1" dirty="0"/>
              <a:t> </a:t>
            </a:r>
            <a:r>
              <a:rPr lang="ru-RU" b="1" dirty="0" err="1"/>
              <a:t>масиви</a:t>
            </a:r>
            <a:r>
              <a:rPr lang="ru-RU" b="1" dirty="0"/>
              <a:t> </a:t>
            </a:r>
            <a:r>
              <a:rPr lang="ru-RU" b="1" dirty="0" err="1"/>
              <a:t>хвойних</a:t>
            </a:r>
            <a:r>
              <a:rPr lang="ru-RU" b="1" dirty="0"/>
              <a:t> </a:t>
            </a:r>
            <a:r>
              <a:rPr lang="ru-RU" b="1" dirty="0" err="1"/>
              <a:t>порід</a:t>
            </a:r>
            <a:r>
              <a:rPr lang="ru-RU" b="1" dirty="0"/>
              <a:t> — </a:t>
            </a:r>
            <a:r>
              <a:rPr lang="ru-RU" b="1" dirty="0" err="1"/>
              <a:t>ялиці</a:t>
            </a:r>
            <a:r>
              <a:rPr lang="ru-RU" b="1" dirty="0"/>
              <a:t>, сосни і </a:t>
            </a:r>
            <a:r>
              <a:rPr lang="ru-RU" b="1" dirty="0" err="1"/>
              <a:t>модрини</a:t>
            </a:r>
            <a:r>
              <a:rPr lang="ru-RU" b="1" dirty="0"/>
              <a:t>, </a:t>
            </a:r>
            <a:r>
              <a:rPr lang="ru-RU" b="1" dirty="0" smtClean="0"/>
              <a:t>в </a:t>
            </a:r>
            <a:r>
              <a:rPr lang="uk-UA" b="1" dirty="0" smtClean="0"/>
              <a:t>Італії </a:t>
            </a:r>
            <a:r>
              <a:rPr lang="ru-RU" b="1" dirty="0" err="1" smtClean="0"/>
              <a:t>збереглися</a:t>
            </a:r>
            <a:r>
              <a:rPr lang="ru-RU" b="1" dirty="0" smtClean="0"/>
              <a:t> </a:t>
            </a:r>
            <a:r>
              <a:rPr lang="ru-RU" b="1" dirty="0" err="1"/>
              <a:t>лише</a:t>
            </a:r>
            <a:r>
              <a:rPr lang="ru-RU" b="1" dirty="0"/>
              <a:t> </a:t>
            </a:r>
            <a:r>
              <a:rPr lang="ru-RU" b="1" dirty="0" err="1"/>
              <a:t>невеликі</a:t>
            </a:r>
            <a:r>
              <a:rPr lang="ru-RU" b="1" dirty="0"/>
              <a:t> </a:t>
            </a:r>
            <a:r>
              <a:rPr lang="ru-RU" b="1" dirty="0" err="1"/>
              <a:t>залишки</a:t>
            </a:r>
            <a:r>
              <a:rPr lang="ru-RU" b="1" dirty="0"/>
              <a:t> </a:t>
            </a:r>
            <a:r>
              <a:rPr lang="ru-RU" b="1" dirty="0" err="1"/>
              <a:t>лісів</a:t>
            </a:r>
            <a:r>
              <a:rPr lang="ru-RU" b="1" dirty="0"/>
              <a:t> (20%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території</a:t>
            </a:r>
            <a:r>
              <a:rPr lang="ru-RU" b="1" dirty="0"/>
              <a:t>), </a:t>
            </a:r>
            <a:r>
              <a:rPr lang="ru-RU" b="1" dirty="0" err="1"/>
              <a:t>які</a:t>
            </a:r>
            <a:r>
              <a:rPr lang="ru-RU" b="1" dirty="0"/>
              <a:t> в </a:t>
            </a:r>
            <a:r>
              <a:rPr lang="ru-RU" b="1" dirty="0" err="1"/>
              <a:t>минулому</a:t>
            </a:r>
            <a:r>
              <a:rPr lang="ru-RU" b="1" dirty="0"/>
              <a:t> </a:t>
            </a:r>
            <a:r>
              <a:rPr lang="ru-RU" b="1" dirty="0" err="1"/>
              <a:t>вкривали</a:t>
            </a:r>
            <a:r>
              <a:rPr lang="ru-RU" b="1" dirty="0"/>
              <a:t> </a:t>
            </a:r>
            <a:r>
              <a:rPr lang="ru-RU" b="1" dirty="0" err="1"/>
              <a:t>майже</a:t>
            </a:r>
            <a:r>
              <a:rPr lang="ru-RU" b="1" dirty="0"/>
              <a:t> всю </a:t>
            </a:r>
            <a:r>
              <a:rPr lang="ru-RU" b="1" dirty="0" err="1"/>
              <a:t>площу</a:t>
            </a:r>
            <a:r>
              <a:rPr lang="ru-RU" b="1" dirty="0"/>
              <a:t> </a:t>
            </a:r>
            <a:r>
              <a:rPr lang="ru-RU" b="1" dirty="0" err="1"/>
              <a:t>країни</a:t>
            </a:r>
            <a:r>
              <a:rPr lang="ru-RU" b="1" dirty="0"/>
              <a:t>. </a:t>
            </a:r>
            <a:r>
              <a:rPr lang="ru-RU" b="1" dirty="0" err="1"/>
              <a:t>Листяні</a:t>
            </a:r>
            <a:r>
              <a:rPr lang="ru-RU" b="1" dirty="0"/>
              <a:t> </a:t>
            </a:r>
            <a:r>
              <a:rPr lang="ru-RU" b="1" dirty="0" err="1"/>
              <a:t>ліси</a:t>
            </a:r>
            <a:r>
              <a:rPr lang="ru-RU" b="1" dirty="0"/>
              <a:t> з дуба, </a:t>
            </a:r>
            <a:r>
              <a:rPr lang="ru-RU" b="1" dirty="0" err="1"/>
              <a:t>в'яза</a:t>
            </a:r>
            <a:r>
              <a:rPr lang="ru-RU" b="1" dirty="0"/>
              <a:t>, </a:t>
            </a:r>
            <a:r>
              <a:rPr lang="ru-RU" b="1" dirty="0" err="1"/>
              <a:t>тополі</a:t>
            </a:r>
            <a:r>
              <a:rPr lang="ru-RU" b="1" dirty="0"/>
              <a:t> і </a:t>
            </a:r>
            <a:r>
              <a:rPr lang="ru-RU" b="1" dirty="0" err="1"/>
              <a:t>верби</a:t>
            </a:r>
            <a:r>
              <a:rPr lang="ru-RU" b="1" dirty="0"/>
              <a:t> </a:t>
            </a:r>
            <a:r>
              <a:rPr lang="ru-RU" b="1" dirty="0" smtClean="0"/>
              <a:t>давно </a:t>
            </a:r>
            <a:r>
              <a:rPr lang="ru-RU" b="1" dirty="0" err="1"/>
              <a:t>вирубані</a:t>
            </a:r>
            <a:r>
              <a:rPr lang="ru-RU" b="1" dirty="0"/>
              <a:t> для </a:t>
            </a:r>
            <a:r>
              <a:rPr lang="ru-RU" b="1" dirty="0" err="1"/>
              <a:t>розширення</a:t>
            </a:r>
            <a:r>
              <a:rPr lang="ru-RU" b="1" dirty="0"/>
              <a:t> </a:t>
            </a:r>
            <a:r>
              <a:rPr lang="ru-RU" b="1" dirty="0" err="1"/>
              <a:t>площ</a:t>
            </a:r>
            <a:r>
              <a:rPr lang="ru-RU" b="1" dirty="0"/>
              <a:t> </a:t>
            </a:r>
            <a:r>
              <a:rPr lang="ru-RU" b="1" dirty="0" err="1"/>
              <a:t>орних</a:t>
            </a:r>
            <a:r>
              <a:rPr lang="ru-RU" b="1" dirty="0"/>
              <a:t> земель. </a:t>
            </a:r>
            <a:r>
              <a:rPr lang="ru-RU" b="1" dirty="0" err="1"/>
              <a:t>Така</a:t>
            </a:r>
            <a:r>
              <a:rPr lang="ru-RU" b="1" dirty="0"/>
              <a:t> ж доля </a:t>
            </a:r>
            <a:r>
              <a:rPr lang="ru-RU" b="1" dirty="0" err="1"/>
              <a:t>спіткала</a:t>
            </a:r>
            <a:r>
              <a:rPr lang="ru-RU" b="1" dirty="0"/>
              <a:t> </a:t>
            </a:r>
            <a:r>
              <a:rPr lang="ru-RU" b="1" dirty="0" err="1"/>
              <a:t>засухостійкі</a:t>
            </a:r>
            <a:r>
              <a:rPr lang="ru-RU" b="1" dirty="0"/>
              <a:t> </a:t>
            </a:r>
            <a:r>
              <a:rPr lang="ru-RU" b="1" dirty="0" err="1"/>
              <a:t>вічнозелені</a:t>
            </a:r>
            <a:r>
              <a:rPr lang="ru-RU" b="1" dirty="0"/>
              <a:t> </a:t>
            </a:r>
            <a:r>
              <a:rPr lang="ru-RU" b="1" dirty="0" err="1"/>
              <a:t>дубові</a:t>
            </a:r>
            <a:r>
              <a:rPr lang="ru-RU" b="1" dirty="0"/>
              <a:t> </a:t>
            </a:r>
            <a:r>
              <a:rPr lang="ru-RU" b="1" dirty="0" err="1"/>
              <a:t>ліси</a:t>
            </a:r>
            <a:r>
              <a:rPr lang="ru-RU" b="1" dirty="0"/>
              <a:t> на </a:t>
            </a:r>
            <a:r>
              <a:rPr lang="ru-RU" b="1" dirty="0" err="1"/>
              <a:t>середземноморських</a:t>
            </a:r>
            <a:r>
              <a:rPr lang="ru-RU" b="1" dirty="0"/>
              <a:t> </a:t>
            </a:r>
            <a:r>
              <a:rPr lang="ru-RU" b="1" dirty="0" err="1"/>
              <a:t>прибережних</a:t>
            </a:r>
            <a:r>
              <a:rPr lang="ru-RU" b="1" dirty="0"/>
              <a:t> </a:t>
            </a:r>
            <a:r>
              <a:rPr lang="ru-RU" b="1" dirty="0" err="1"/>
              <a:t>рівнинах</a:t>
            </a:r>
            <a:r>
              <a:rPr lang="ru-RU" b="1" dirty="0"/>
              <a:t>.</a:t>
            </a:r>
          </a:p>
          <a:p>
            <a:pPr marL="0" indent="0" algn="ctr" fontAlgn="base">
              <a:buNone/>
            </a:pPr>
            <a:r>
              <a:rPr lang="ru-RU" b="1" dirty="0" err="1"/>
              <a:t>Місцями</a:t>
            </a:r>
            <a:r>
              <a:rPr lang="ru-RU" b="1" dirty="0"/>
              <a:t> </a:t>
            </a:r>
            <a:r>
              <a:rPr lang="ru-RU" b="1" dirty="0" err="1"/>
              <a:t>ці</a:t>
            </a:r>
            <a:r>
              <a:rPr lang="ru-RU" b="1" dirty="0"/>
              <a:t> </a:t>
            </a:r>
            <a:r>
              <a:rPr lang="ru-RU" b="1" dirty="0" err="1"/>
              <a:t>ліси</a:t>
            </a:r>
            <a:r>
              <a:rPr lang="ru-RU" b="1" dirty="0"/>
              <a:t> </a:t>
            </a:r>
            <a:r>
              <a:rPr lang="ru-RU" b="1" dirty="0" err="1"/>
              <a:t>збереглися</a:t>
            </a:r>
            <a:r>
              <a:rPr lang="ru-RU" b="1" dirty="0"/>
              <a:t> у </a:t>
            </a:r>
            <a:r>
              <a:rPr lang="ru-RU" b="1" dirty="0" err="1"/>
              <a:t>вигляді</a:t>
            </a:r>
            <a:r>
              <a:rPr lang="ru-RU" b="1" dirty="0"/>
              <a:t> </a:t>
            </a:r>
            <a:r>
              <a:rPr lang="ru-RU" b="1" dirty="0" err="1"/>
              <a:t>чагарників</a:t>
            </a:r>
            <a:r>
              <a:rPr lang="ru-RU" b="1" dirty="0"/>
              <a:t>, </a:t>
            </a:r>
            <a:r>
              <a:rPr lang="ru-RU" b="1" dirty="0" err="1"/>
              <a:t>відомих</a:t>
            </a:r>
            <a:r>
              <a:rPr lang="ru-RU" b="1" dirty="0"/>
              <a:t> </a:t>
            </a:r>
            <a:r>
              <a:rPr lang="ru-RU" b="1" dirty="0" err="1"/>
              <a:t>під</a:t>
            </a:r>
            <a:r>
              <a:rPr lang="ru-RU" b="1" dirty="0"/>
              <a:t> </a:t>
            </a:r>
            <a:r>
              <a:rPr lang="ru-RU" b="1" dirty="0" err="1"/>
              <a:t>назвою</a:t>
            </a:r>
            <a:r>
              <a:rPr lang="ru-RU" b="1" dirty="0"/>
              <a:t> </a:t>
            </a:r>
            <a:r>
              <a:rPr lang="ru-RU" b="1" dirty="0" err="1"/>
              <a:t>маквіс</a:t>
            </a:r>
            <a:r>
              <a:rPr lang="ru-RU" b="1" dirty="0"/>
              <a:t>,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макк'я</a:t>
            </a:r>
            <a:r>
              <a:rPr lang="ru-RU" b="1" dirty="0"/>
              <a:t>, але на </a:t>
            </a:r>
            <a:r>
              <a:rPr lang="ru-RU" b="1" dirty="0" err="1"/>
              <a:t>вапнякових</a:t>
            </a:r>
            <a:r>
              <a:rPr lang="ru-RU" b="1" dirty="0"/>
              <a:t> </a:t>
            </a:r>
            <a:r>
              <a:rPr lang="ru-RU" b="1" dirty="0" err="1"/>
              <a:t>ґрунтах</a:t>
            </a:r>
            <a:r>
              <a:rPr lang="ru-RU" b="1" dirty="0"/>
              <a:t> вони </a:t>
            </a:r>
            <a:r>
              <a:rPr lang="ru-RU" b="1" dirty="0" err="1"/>
              <a:t>поступилися</a:t>
            </a:r>
            <a:r>
              <a:rPr lang="ru-RU" b="1" dirty="0"/>
              <a:t> </a:t>
            </a:r>
            <a:r>
              <a:rPr lang="ru-RU" b="1" dirty="0" err="1"/>
              <a:t>місцем</a:t>
            </a:r>
            <a:r>
              <a:rPr lang="ru-RU" b="1" dirty="0"/>
              <a:t> </a:t>
            </a:r>
            <a:r>
              <a:rPr lang="ru-RU" b="1" dirty="0" err="1"/>
              <a:t>середземноморським</a:t>
            </a:r>
            <a:r>
              <a:rPr lang="ru-RU" b="1" dirty="0"/>
              <a:t> </a:t>
            </a:r>
            <a:r>
              <a:rPr lang="ru-RU" b="1" dirty="0" err="1"/>
              <a:t>верещатникам</a:t>
            </a:r>
            <a:r>
              <a:rPr lang="ru-RU" b="1" dirty="0"/>
              <a:t> — </a:t>
            </a:r>
            <a:r>
              <a:rPr lang="ru-RU" b="1" dirty="0" err="1"/>
              <a:t>гаріга</a:t>
            </a:r>
            <a:r>
              <a:rPr lang="ru-RU" b="1" dirty="0"/>
              <a:t>. У </a:t>
            </a:r>
            <a:r>
              <a:rPr lang="ru-RU" b="1" dirty="0" err="1"/>
              <a:t>деяких</a:t>
            </a:r>
            <a:r>
              <a:rPr lang="ru-RU" b="1" dirty="0"/>
              <a:t> </a:t>
            </a:r>
            <a:r>
              <a:rPr lang="ru-RU" b="1" dirty="0" err="1"/>
              <a:t>більш</a:t>
            </a:r>
            <a:r>
              <a:rPr lang="ru-RU" b="1" dirty="0"/>
              <a:t> </a:t>
            </a:r>
            <a:r>
              <a:rPr lang="ru-RU" b="1" dirty="0" err="1"/>
              <a:t>високих</a:t>
            </a:r>
            <a:r>
              <a:rPr lang="ru-RU" b="1" dirty="0"/>
              <a:t> і </a:t>
            </a:r>
            <a:r>
              <a:rPr lang="ru-RU" b="1" dirty="0" err="1"/>
              <a:t>зволожених</a:t>
            </a:r>
            <a:r>
              <a:rPr lang="ru-RU" b="1" dirty="0"/>
              <a:t> </a:t>
            </a:r>
            <a:r>
              <a:rPr lang="ru-RU" b="1" dirty="0" err="1"/>
              <a:t>місцевостях</a:t>
            </a:r>
            <a:r>
              <a:rPr lang="ru-RU" b="1" dirty="0"/>
              <a:t> </a:t>
            </a:r>
            <a:r>
              <a:rPr lang="ru-RU" b="1" dirty="0" err="1"/>
              <a:t>Апеннін</a:t>
            </a:r>
            <a:r>
              <a:rPr lang="ru-RU" b="1" dirty="0"/>
              <a:t> </a:t>
            </a:r>
            <a:r>
              <a:rPr lang="ru-RU" b="1" dirty="0" err="1"/>
              <a:t>вціліли</a:t>
            </a:r>
            <a:r>
              <a:rPr lang="ru-RU" b="1" dirty="0"/>
              <a:t> </a:t>
            </a:r>
            <a:r>
              <a:rPr lang="ru-RU" b="1" dirty="0" err="1"/>
              <a:t>древостої</a:t>
            </a:r>
            <a:r>
              <a:rPr lang="ru-RU" b="1" dirty="0"/>
              <a:t> з дуба, каштана, бука і сосни. </a:t>
            </a:r>
            <a:r>
              <a:rPr lang="ru-RU" b="1" dirty="0" err="1"/>
              <a:t>Багато</a:t>
            </a:r>
            <a:r>
              <a:rPr lang="ru-RU" b="1" dirty="0"/>
              <a:t> </a:t>
            </a:r>
            <a:r>
              <a:rPr lang="ru-RU" b="1" dirty="0" err="1"/>
              <a:t>підвищених</a:t>
            </a:r>
            <a:r>
              <a:rPr lang="ru-RU" b="1" dirty="0"/>
              <a:t> </a:t>
            </a:r>
            <a:r>
              <a:rPr lang="ru-RU" b="1" dirty="0" err="1"/>
              <a:t>територій</a:t>
            </a:r>
            <a:r>
              <a:rPr lang="ru-RU" b="1" dirty="0"/>
              <a:t> </a:t>
            </a:r>
            <a:r>
              <a:rPr lang="ru-RU" b="1" dirty="0" err="1"/>
              <a:t>використовувалося</a:t>
            </a:r>
            <a:r>
              <a:rPr lang="ru-RU" b="1" dirty="0"/>
              <a:t> для </a:t>
            </a:r>
            <a:r>
              <a:rPr lang="ru-RU" b="1" dirty="0" err="1"/>
              <a:t>лісовідтворення</a:t>
            </a:r>
            <a:r>
              <a:rPr lang="ru-RU" b="1" dirty="0"/>
              <a:t>, там в основному </a:t>
            </a:r>
            <a:r>
              <a:rPr lang="ru-RU" b="1" dirty="0" err="1"/>
              <a:t>висаджувалися</a:t>
            </a:r>
            <a:r>
              <a:rPr lang="ru-RU" b="1" dirty="0"/>
              <a:t> </a:t>
            </a:r>
            <a:r>
              <a:rPr lang="ru-RU" b="1" dirty="0" err="1"/>
              <a:t>європейські</a:t>
            </a:r>
            <a:r>
              <a:rPr lang="ru-RU" b="1" dirty="0"/>
              <a:t> </a:t>
            </a:r>
            <a:r>
              <a:rPr lang="ru-RU" b="1" dirty="0" err="1"/>
              <a:t>засухостійкі</a:t>
            </a:r>
            <a:r>
              <a:rPr lang="ru-RU" b="1" dirty="0"/>
              <a:t> </a:t>
            </a:r>
            <a:r>
              <a:rPr lang="ru-RU" b="1" dirty="0" err="1"/>
              <a:t>вічнозелені</a:t>
            </a:r>
            <a:r>
              <a:rPr lang="ru-RU" b="1" dirty="0"/>
              <a:t> породи та </a:t>
            </a:r>
            <a:r>
              <a:rPr lang="ru-RU" b="1" dirty="0" err="1"/>
              <a:t>австралійські</a:t>
            </a:r>
            <a:r>
              <a:rPr lang="ru-RU" b="1" dirty="0"/>
              <a:t> </a:t>
            </a:r>
            <a:r>
              <a:rPr lang="ru-RU" b="1" dirty="0" err="1"/>
              <a:t>евкаліпти</a:t>
            </a:r>
            <a:r>
              <a:rPr lang="ru-RU" b="1" dirty="0"/>
              <a:t>. На </a:t>
            </a:r>
            <a:r>
              <a:rPr lang="ru-RU" b="1" dirty="0" err="1"/>
              <a:t>високогір'ях</a:t>
            </a:r>
            <a:r>
              <a:rPr lang="ru-RU" b="1" dirty="0"/>
              <a:t> </a:t>
            </a:r>
            <a:r>
              <a:rPr lang="ru-RU" b="1" dirty="0" err="1"/>
              <a:t>поширені</a:t>
            </a:r>
            <a:r>
              <a:rPr lang="ru-RU" b="1" dirty="0"/>
              <a:t> </a:t>
            </a:r>
            <a:r>
              <a:rPr lang="ru-RU" b="1" dirty="0" err="1"/>
              <a:t>Альпійські</a:t>
            </a:r>
            <a:r>
              <a:rPr lang="ru-RU" b="1" dirty="0"/>
              <a:t> луки.</a:t>
            </a:r>
          </a:p>
          <a:p>
            <a:pPr marL="0" indent="0" algn="ctr" fontAlgn="base">
              <a:buNone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19139" y="260648"/>
            <a:ext cx="4713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94EE2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Рослинний</a:t>
            </a:r>
            <a:r>
              <a:rPr lang="ru-RU" sz="5400" b="1" cap="none" spc="0" dirty="0" smtClean="0">
                <a:ln w="1905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94EE2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905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94EE2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світ</a:t>
            </a:r>
            <a:endParaRPr lang="ru-RU" sz="5400" b="1" cap="none" spc="0" dirty="0">
              <a:ln w="1905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94EE2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Users\Alex\Desktop\510px-Edelkastanie_(Castanea_sativa)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3" y="93812"/>
            <a:ext cx="2223559" cy="2615952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ex\Desktop\file687xh3rokid1azpdwcke_800_4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48236"/>
            <a:ext cx="1984772" cy="132134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ex\Desktop\6a4b2_101050447_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58" y="2132856"/>
            <a:ext cx="2251135" cy="223672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lex\Desktop\maqui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20476"/>
            <a:ext cx="3436703" cy="229113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lex\Desktop\807fafb02e5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3" y="4720476"/>
            <a:ext cx="2960712" cy="222053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lex\Desktop\main_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293" y="116632"/>
            <a:ext cx="1344841" cy="194421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65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327994"/>
            <a:ext cx="8507288" cy="20448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Фауна </a:t>
            </a:r>
            <a:r>
              <a:rPr lang="ru-RU" dirty="0" err="1" smtClean="0"/>
              <a:t>Італії</a:t>
            </a:r>
            <a:r>
              <a:rPr lang="ru-RU" dirty="0"/>
              <a:t> </a:t>
            </a:r>
            <a:r>
              <a:rPr lang="ru-RU" dirty="0" err="1"/>
              <a:t>небагата</a:t>
            </a:r>
            <a:r>
              <a:rPr lang="ru-RU" dirty="0"/>
              <a:t> — для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характерні</a:t>
            </a:r>
            <a:r>
              <a:rPr lang="ru-RU" dirty="0"/>
              <a:t> </a:t>
            </a:r>
            <a:r>
              <a:rPr lang="ru-RU" dirty="0" err="1"/>
              <a:t>вовк</a:t>
            </a:r>
            <a:r>
              <a:rPr lang="ru-RU" dirty="0"/>
              <a:t>, дикий кабан, </a:t>
            </a:r>
            <a:r>
              <a:rPr lang="ru-RU" dirty="0" err="1"/>
              <a:t>сарна</a:t>
            </a:r>
            <a:r>
              <a:rPr lang="ru-RU" dirty="0"/>
              <a:t>, дика </a:t>
            </a:r>
            <a:r>
              <a:rPr lang="ru-RU" dirty="0" err="1"/>
              <a:t>кішка</a:t>
            </a:r>
            <a:r>
              <a:rPr lang="ru-RU" dirty="0"/>
              <a:t>, </a:t>
            </a:r>
            <a:r>
              <a:rPr lang="ru-RU" dirty="0" err="1"/>
              <a:t>зайці</a:t>
            </a:r>
            <a:r>
              <a:rPr lang="ru-RU" dirty="0"/>
              <a:t>, орел, </a:t>
            </a:r>
            <a:r>
              <a:rPr lang="ru-RU" dirty="0" err="1"/>
              <a:t>сокіл</a:t>
            </a:r>
            <a:r>
              <a:rPr lang="ru-RU" dirty="0"/>
              <a:t>, </a:t>
            </a:r>
            <a:r>
              <a:rPr lang="ru-RU" dirty="0" err="1"/>
              <a:t>стерв'ятник</a:t>
            </a:r>
            <a:r>
              <a:rPr lang="ru-RU" dirty="0"/>
              <a:t>, </a:t>
            </a:r>
            <a:r>
              <a:rPr lang="ru-RU" dirty="0" err="1"/>
              <a:t>яструб</a:t>
            </a:r>
            <a:r>
              <a:rPr lang="ru-RU" dirty="0"/>
              <a:t>, </a:t>
            </a:r>
            <a:r>
              <a:rPr lang="ru-RU" dirty="0" err="1"/>
              <a:t>куріпка</a:t>
            </a:r>
            <a:r>
              <a:rPr lang="ru-RU" dirty="0"/>
              <a:t>, </a:t>
            </a:r>
            <a:r>
              <a:rPr lang="ru-RU" dirty="0" err="1"/>
              <a:t>перепілка</a:t>
            </a:r>
            <a:r>
              <a:rPr lang="ru-RU" dirty="0"/>
              <a:t>, </a:t>
            </a:r>
            <a:r>
              <a:rPr lang="ru-RU" dirty="0" err="1"/>
              <a:t>сарич</a:t>
            </a:r>
            <a:r>
              <a:rPr lang="ru-RU" dirty="0"/>
              <a:t>,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плазунів</a:t>
            </a:r>
            <a:r>
              <a:rPr lang="ru-RU" dirty="0"/>
              <a:t> і </a:t>
            </a:r>
            <a:r>
              <a:rPr lang="ru-RU" dirty="0" err="1"/>
              <a:t>риб</a:t>
            </a:r>
            <a:r>
              <a:rPr lang="ru-RU" dirty="0"/>
              <a:t>.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мешкають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чином в горах. У </a:t>
            </a:r>
            <a:r>
              <a:rPr lang="ru-RU" dirty="0" err="1"/>
              <a:t>Центральних</a:t>
            </a:r>
            <a:r>
              <a:rPr lang="ru-RU" dirty="0"/>
              <a:t> </a:t>
            </a:r>
            <a:r>
              <a:rPr lang="ru-RU" dirty="0" err="1"/>
              <a:t>Апеннінах</a:t>
            </a:r>
            <a:r>
              <a:rPr lang="ru-RU" dirty="0"/>
              <a:t> водиться </a:t>
            </a:r>
            <a:r>
              <a:rPr lang="ru-RU" dirty="0" err="1"/>
              <a:t>бурий</a:t>
            </a:r>
            <a:r>
              <a:rPr lang="ru-RU" dirty="0"/>
              <a:t> </a:t>
            </a:r>
            <a:r>
              <a:rPr lang="ru-RU" dirty="0" err="1"/>
              <a:t>ведмідь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404664"/>
            <a:ext cx="4687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Тваринний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світ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C:\Users\Alex\Desktop\af2caeb6-8306-4450-b73d-abf0affeeb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47387"/>
            <a:ext cx="2315529" cy="15436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</p:pic>
      <p:pic>
        <p:nvPicPr>
          <p:cNvPr id="2051" name="Picture 3" descr="C:\Users\Alex\Desktop\d16bf47f07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60626"/>
            <a:ext cx="2427534" cy="1517209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ex\Desktop\0_1fc09_6a70719e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85184"/>
            <a:ext cx="2320020" cy="1615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pic>
        <p:nvPicPr>
          <p:cNvPr id="2053" name="Picture 5" descr="C:\Users\Alex\Desktop\37dd98c285f25b25ec3ec7c286db7dd1_3337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085184"/>
            <a:ext cx="1800200" cy="16153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lex\Desktop\26239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519" y="3360626"/>
            <a:ext cx="2183577" cy="151720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25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1731</Words>
  <Application>Microsoft Office PowerPoint</Application>
  <PresentationFormat>Экран (4:3)</PresentationFormat>
  <Paragraphs>98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ЗАГАЛЬНІ ВІДОМОСТІ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36</cp:revision>
  <dcterms:created xsi:type="dcterms:W3CDTF">2014-02-13T17:15:15Z</dcterms:created>
  <dcterms:modified xsi:type="dcterms:W3CDTF">2014-03-05T21:11:41Z</dcterms:modified>
</cp:coreProperties>
</file>