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8" r:id="rId4"/>
    <p:sldId id="260" r:id="rId5"/>
    <p:sldId id="288" r:id="rId6"/>
    <p:sldId id="270" r:id="rId7"/>
    <p:sldId id="289" r:id="rId8"/>
    <p:sldId id="290" r:id="rId9"/>
    <p:sldId id="295" r:id="rId10"/>
    <p:sldId id="291" r:id="rId11"/>
    <p:sldId id="292" r:id="rId12"/>
    <p:sldId id="293" r:id="rId13"/>
    <p:sldId id="296" r:id="rId14"/>
    <p:sldId id="28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/>
          <p:cNvSpPr>
            <a:spLocks noChangeArrowheads="1"/>
          </p:cNvSpPr>
          <p:nvPr/>
        </p:nvSpPr>
        <p:spPr bwMode="gray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152400" y="381000"/>
            <a:ext cx="6838950" cy="3365500"/>
            <a:chOff x="664" y="1951"/>
            <a:chExt cx="4308" cy="2120"/>
          </a:xfrm>
        </p:grpSpPr>
        <p:sp>
          <p:nvSpPr>
            <p:cNvPr id="4112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rotWithShape="0">
                      <a:srgbClr val="FEFEFE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>
                <a:gd name="T0" fmla="*/ 0 w 416"/>
                <a:gd name="T1" fmla="*/ 1 h 282"/>
                <a:gd name="T2" fmla="*/ 20 w 416"/>
                <a:gd name="T3" fmla="*/ 37 h 282"/>
                <a:gd name="T4" fmla="*/ 28 w 416"/>
                <a:gd name="T5" fmla="*/ 49 h 282"/>
                <a:gd name="T6" fmla="*/ 84 w 416"/>
                <a:gd name="T7" fmla="*/ 89 h 282"/>
                <a:gd name="T8" fmla="*/ 120 w 416"/>
                <a:gd name="T9" fmla="*/ 113 h 282"/>
                <a:gd name="T10" fmla="*/ 132 w 416"/>
                <a:gd name="T11" fmla="*/ 121 h 282"/>
                <a:gd name="T12" fmla="*/ 136 w 416"/>
                <a:gd name="T13" fmla="*/ 169 h 282"/>
                <a:gd name="T14" fmla="*/ 116 w 416"/>
                <a:gd name="T15" fmla="*/ 201 h 282"/>
                <a:gd name="T16" fmla="*/ 136 w 416"/>
                <a:gd name="T17" fmla="*/ 197 h 282"/>
                <a:gd name="T18" fmla="*/ 148 w 416"/>
                <a:gd name="T19" fmla="*/ 189 h 282"/>
                <a:gd name="T20" fmla="*/ 160 w 416"/>
                <a:gd name="T21" fmla="*/ 201 h 282"/>
                <a:gd name="T22" fmla="*/ 184 w 416"/>
                <a:gd name="T23" fmla="*/ 217 h 282"/>
                <a:gd name="T24" fmla="*/ 208 w 416"/>
                <a:gd name="T25" fmla="*/ 233 h 282"/>
                <a:gd name="T26" fmla="*/ 240 w 416"/>
                <a:gd name="T27" fmla="*/ 221 h 282"/>
                <a:gd name="T28" fmla="*/ 248 w 416"/>
                <a:gd name="T29" fmla="*/ 197 h 282"/>
                <a:gd name="T30" fmla="*/ 268 w 416"/>
                <a:gd name="T31" fmla="*/ 201 h 282"/>
                <a:gd name="T32" fmla="*/ 292 w 416"/>
                <a:gd name="T33" fmla="*/ 209 h 282"/>
                <a:gd name="T34" fmla="*/ 340 w 416"/>
                <a:gd name="T35" fmla="*/ 281 h 282"/>
                <a:gd name="T36" fmla="*/ 356 w 416"/>
                <a:gd name="T37" fmla="*/ 277 h 282"/>
                <a:gd name="T38" fmla="*/ 352 w 416"/>
                <a:gd name="T39" fmla="*/ 253 h 282"/>
                <a:gd name="T40" fmla="*/ 316 w 416"/>
                <a:gd name="T41" fmla="*/ 197 h 282"/>
                <a:gd name="T42" fmla="*/ 360 w 416"/>
                <a:gd name="T43" fmla="*/ 173 h 282"/>
                <a:gd name="T44" fmla="*/ 408 w 416"/>
                <a:gd name="T45" fmla="*/ 145 h 282"/>
                <a:gd name="T46" fmla="*/ 409 w 416"/>
                <a:gd name="T47" fmla="*/ 120 h 282"/>
                <a:gd name="T48" fmla="*/ 367 w 416"/>
                <a:gd name="T49" fmla="*/ 138 h 282"/>
                <a:gd name="T50" fmla="*/ 308 w 416"/>
                <a:gd name="T51" fmla="*/ 137 h 282"/>
                <a:gd name="T52" fmla="*/ 264 w 416"/>
                <a:gd name="T53" fmla="*/ 97 h 282"/>
                <a:gd name="T54" fmla="*/ 180 w 416"/>
                <a:gd name="T55" fmla="*/ 61 h 282"/>
                <a:gd name="T56" fmla="*/ 132 w 416"/>
                <a:gd name="T57" fmla="*/ 33 h 282"/>
                <a:gd name="T58" fmla="*/ 92 w 416"/>
                <a:gd name="T59" fmla="*/ 41 h 282"/>
                <a:gd name="T60" fmla="*/ 76 w 416"/>
                <a:gd name="T61" fmla="*/ 57 h 282"/>
                <a:gd name="T62" fmla="*/ 56 w 416"/>
                <a:gd name="T63" fmla="*/ 17 h 282"/>
                <a:gd name="T64" fmla="*/ 0 w 416"/>
                <a:gd name="T65" fmla="*/ 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1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9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0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2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3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5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6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9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770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705600" y="6477000"/>
            <a:ext cx="2286000" cy="16827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657600" y="6477000"/>
            <a:ext cx="2133600" cy="168275"/>
          </a:xfrm>
        </p:spPr>
        <p:txBody>
          <a:bodyPr/>
          <a:lstStyle>
            <a:lvl1pPr algn="ctr">
              <a:defRPr/>
            </a:lvl1pPr>
          </a:lstStyle>
          <a:p>
            <a:fld id="{FF6AAC17-1387-496F-914B-26D74EC862B7}" type="slidenum">
              <a:rPr lang="en-US" altLang="ru-RU"/>
              <a:pPr/>
              <a:t>‹#›</a:t>
            </a:fld>
            <a:endParaRPr lang="en-US" altLang="ru-RU"/>
          </a:p>
        </p:txBody>
      </p:sp>
      <p:pic>
        <p:nvPicPr>
          <p:cNvPr id="4103" name="Picture 7" descr="artplus_nature_naturalcity42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3167063"/>
            <a:ext cx="4425950" cy="29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artplus_nature_naturalcity42_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3352800"/>
            <a:ext cx="1654175" cy="8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rtplus_nature_naturalcity42_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895600"/>
            <a:ext cx="1112838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artplus_nature_naturalcity42_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4594225"/>
            <a:ext cx="4911725" cy="18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419600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15000"/>
            <a:ext cx="6400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4222" name="Text Box 126"/>
          <p:cNvSpPr txBox="1">
            <a:spLocks noChangeArrowheads="1"/>
          </p:cNvSpPr>
          <p:nvPr/>
        </p:nvSpPr>
        <p:spPr bwMode="auto">
          <a:xfrm>
            <a:off x="8007350" y="152400"/>
            <a:ext cx="98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ru-RU" sz="2000" b="1">
                <a:solidFill>
                  <a:srgbClr val="000000"/>
                </a:solidFill>
                <a:latin typeface="Verdana" pitchFamily="34" charset="0"/>
              </a:rPr>
              <a:t>LOGO</a:t>
            </a:r>
          </a:p>
        </p:txBody>
      </p:sp>
      <p:pic>
        <p:nvPicPr>
          <p:cNvPr id="4105" name="Picture 9" descr="artplus_nature_naturalcity42_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097213"/>
            <a:ext cx="2971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rtplus_nature_naturalcity42_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93900"/>
            <a:ext cx="1546225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artplus_nature_naturalcity42_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2862263"/>
            <a:ext cx="623888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4" name="Picture 128" descr="a1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95250"/>
            <a:ext cx="18034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5" name="Picture 129" descr="b_1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450" y="1968500"/>
            <a:ext cx="10795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8" y="238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65" y="2018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33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3" grpId="0" animBg="1"/>
      <p:bldP spid="4098" grpId="0"/>
      <p:bldP spid="40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63662-23C3-4590-88CF-E2CE50A823B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3545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3AEC5-ED84-4A0F-A1F7-710A159BC06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53998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B3DC8337-FD3C-4D04-820B-68281C72F05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2722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D0B5D-1499-4E53-9148-155D2A3DED4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0372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0EE13-DCD4-4FB4-9B5E-B10A04FE334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F64EE-C288-4D51-A984-487AF62ABB5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5168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9DC12-51E5-47E2-B923-38519DC89EF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1475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FC188-1DD9-4EA0-9C2F-B10CE9192C9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667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A1A36-912F-4572-A598-9C740D24070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1143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40EE0-7288-41FB-80BB-4FD21A3B0A4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9295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DA36D-7E36-4DF3-9875-ACDA25D6ECF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3536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1"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C96C9F5-880D-4892-9CB3-4A18D27805C5}" type="slidenum">
              <a:rPr lang="en-US" altLang="ru-RU"/>
              <a:pPr/>
              <a:t>‹#›</a:t>
            </a:fld>
            <a:endParaRPr lang="en-US" altLang="ru-RU"/>
          </a:p>
        </p:txBody>
      </p:sp>
      <p:pic>
        <p:nvPicPr>
          <p:cNvPr id="1033" name="Picture 9" descr="artplus_nature_naturalcity42_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5935663"/>
            <a:ext cx="1235075" cy="83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tplus_nature_naturalcity42_b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5916613"/>
            <a:ext cx="828675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artplus_nature_naturalcity42_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5608638"/>
            <a:ext cx="430212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rtplus_nature_naturalcity42_d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5849938"/>
            <a:ext cx="173038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artplus_nature_naturalcity42_i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5969000"/>
            <a:ext cx="461962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tplus_nature_naturalcity42_c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5943600"/>
            <a:ext cx="309563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6334125"/>
            <a:ext cx="1370012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pic>
        <p:nvPicPr>
          <p:cNvPr id="1044" name="Picture 20" descr="a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328613"/>
            <a:ext cx="942975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b_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371600"/>
            <a:ext cx="825500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9045 -0.01597 -0.36945 -0.08727 -0.54306 -0.09537 C -0.71667 -0.10347 -0.93785 -0.05879 -1.04167 -0.0490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5949 C 0.00625 0.0581 0.04097 0.0574 0.05399 0.05324 C 0.06701 0.04907 0.06632 0.04907 0.07638 0.03379 C 0.08628 0.01898 0.10538 -0.02269 0.11319 -0.03727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483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0528" y="2852936"/>
            <a:ext cx="4680520" cy="2880320"/>
          </a:xfrm>
        </p:spPr>
        <p:txBody>
          <a:bodyPr/>
          <a:lstStyle/>
          <a:p>
            <a:pPr algn="ctr"/>
            <a:r>
              <a:rPr lang="ru-RU" alt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uk-UA" altLang="ru-RU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есурси</a:t>
            </a:r>
            <a:r>
              <a:rPr lang="uk-UA" alt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uk-UA" alt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alt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світового </a:t>
            </a:r>
            <a:br>
              <a:rPr lang="uk-UA" alt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alt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океану</a:t>
            </a:r>
            <a:endParaRPr lang="en-US" alt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91200"/>
            <a:ext cx="6400800" cy="381000"/>
          </a:xfrm>
        </p:spPr>
        <p:txBody>
          <a:bodyPr/>
          <a:lstStyle/>
          <a:p>
            <a:r>
              <a:rPr lang="uk-UA" altLang="ru-RU" dirty="0" smtClean="0"/>
              <a:t>Підготувала: </a:t>
            </a:r>
            <a:r>
              <a:rPr lang="uk-UA" altLang="ru-RU" dirty="0" err="1" smtClean="0"/>
              <a:t>Ляпун</a:t>
            </a:r>
            <a:r>
              <a:rPr lang="uk-UA" altLang="ru-RU" dirty="0" smtClean="0"/>
              <a:t> Олена</a:t>
            </a:r>
            <a:endParaRPr lang="en-US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476672"/>
            <a:ext cx="4824536" cy="6552728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err="1">
                <a:solidFill>
                  <a:srgbClr val="222222"/>
                </a:solidFill>
              </a:rPr>
              <a:t>Біологічні</a:t>
            </a:r>
            <a:r>
              <a:rPr lang="ru-RU" sz="2800" b="1" dirty="0">
                <a:solidFill>
                  <a:srgbClr val="222222"/>
                </a:solidFill>
              </a:rPr>
              <a:t> </a:t>
            </a:r>
            <a:r>
              <a:rPr lang="ru-RU" sz="2800" b="1" dirty="0" err="1">
                <a:solidFill>
                  <a:srgbClr val="222222"/>
                </a:solidFill>
              </a:rPr>
              <a:t>ресурси</a:t>
            </a:r>
            <a:r>
              <a:rPr lang="ru-RU" sz="2800" b="1" dirty="0">
                <a:solidFill>
                  <a:srgbClr val="222222"/>
                </a:solidFill>
              </a:rPr>
              <a:t> </a:t>
            </a:r>
            <a:r>
              <a:rPr lang="ru-RU" sz="2800" b="1" dirty="0" err="1">
                <a:solidFill>
                  <a:srgbClr val="222222"/>
                </a:solidFill>
              </a:rPr>
              <a:t>океанів</a:t>
            </a:r>
            <a:r>
              <a:rPr lang="ru-RU" sz="2800" b="1" dirty="0">
                <a:solidFill>
                  <a:srgbClr val="222222"/>
                </a:solidFill>
              </a:rPr>
              <a:t> </a:t>
            </a:r>
            <a:r>
              <a:rPr lang="ru-RU" sz="2800" dirty="0">
                <a:solidFill>
                  <a:srgbClr val="222222"/>
                </a:solidFill>
              </a:rPr>
              <a:t>- </a:t>
            </a:r>
            <a:r>
              <a:rPr lang="ru-RU" sz="2800" dirty="0" err="1">
                <a:solidFill>
                  <a:srgbClr val="222222"/>
                </a:solidFill>
              </a:rPr>
              <a:t>риби</a:t>
            </a:r>
            <a:r>
              <a:rPr lang="ru-RU" sz="2800" dirty="0">
                <a:solidFill>
                  <a:srgbClr val="222222"/>
                </a:solidFill>
              </a:rPr>
              <a:t>, </a:t>
            </a:r>
            <a:r>
              <a:rPr lang="ru-RU" sz="2800" dirty="0" err="1">
                <a:solidFill>
                  <a:srgbClr val="222222"/>
                </a:solidFill>
              </a:rPr>
              <a:t>кити</a:t>
            </a:r>
            <a:r>
              <a:rPr lang="ru-RU" sz="2800" dirty="0">
                <a:solidFill>
                  <a:srgbClr val="222222"/>
                </a:solidFill>
              </a:rPr>
              <a:t>, </a:t>
            </a:r>
            <a:r>
              <a:rPr lang="ru-RU" sz="2800" dirty="0" err="1">
                <a:solidFill>
                  <a:srgbClr val="222222"/>
                </a:solidFill>
              </a:rPr>
              <a:t>молюски</a:t>
            </a:r>
            <a:r>
              <a:rPr lang="ru-RU" sz="2800" dirty="0">
                <a:solidFill>
                  <a:srgbClr val="222222"/>
                </a:solidFill>
              </a:rPr>
              <a:t> (</a:t>
            </a:r>
            <a:r>
              <a:rPr lang="ru-RU" sz="2800" dirty="0" err="1">
                <a:solidFill>
                  <a:srgbClr val="222222"/>
                </a:solidFill>
              </a:rPr>
              <a:t>кальмари</a:t>
            </a:r>
            <a:r>
              <a:rPr lang="ru-RU" sz="2800" dirty="0">
                <a:solidFill>
                  <a:srgbClr val="222222"/>
                </a:solidFill>
              </a:rPr>
              <a:t>, </a:t>
            </a:r>
            <a:r>
              <a:rPr lang="ru-RU" sz="2800" dirty="0" err="1">
                <a:solidFill>
                  <a:srgbClr val="222222"/>
                </a:solidFill>
              </a:rPr>
              <a:t>мідії</a:t>
            </a:r>
            <a:r>
              <a:rPr lang="ru-RU" sz="2800" dirty="0">
                <a:solidFill>
                  <a:srgbClr val="222222"/>
                </a:solidFill>
              </a:rPr>
              <a:t> </a:t>
            </a:r>
            <a:r>
              <a:rPr lang="ru-RU" sz="2800" dirty="0" err="1">
                <a:solidFill>
                  <a:srgbClr val="222222"/>
                </a:solidFill>
              </a:rPr>
              <a:t>тощо</a:t>
            </a:r>
            <a:r>
              <a:rPr lang="ru-RU" sz="2800" dirty="0">
                <a:solidFill>
                  <a:srgbClr val="222222"/>
                </a:solidFill>
              </a:rPr>
              <a:t>), </a:t>
            </a:r>
            <a:r>
              <a:rPr lang="ru-RU" sz="2800" dirty="0" err="1">
                <a:solidFill>
                  <a:srgbClr val="222222"/>
                </a:solidFill>
              </a:rPr>
              <a:t>ракоподібні</a:t>
            </a:r>
            <a:r>
              <a:rPr lang="ru-RU" sz="2800" dirty="0">
                <a:solidFill>
                  <a:srgbClr val="222222"/>
                </a:solidFill>
              </a:rPr>
              <a:t> (</a:t>
            </a:r>
            <a:r>
              <a:rPr lang="ru-RU" sz="2800" dirty="0" err="1">
                <a:solidFill>
                  <a:srgbClr val="222222"/>
                </a:solidFill>
              </a:rPr>
              <a:t>краби</a:t>
            </a:r>
            <a:r>
              <a:rPr lang="ru-RU" sz="2800" dirty="0">
                <a:solidFill>
                  <a:srgbClr val="222222"/>
                </a:solidFill>
              </a:rPr>
              <a:t>, креветки, </a:t>
            </a:r>
            <a:r>
              <a:rPr lang="ru-RU" sz="2800" dirty="0" err="1">
                <a:solidFill>
                  <a:srgbClr val="222222"/>
                </a:solidFill>
              </a:rPr>
              <a:t>кріль</a:t>
            </a:r>
            <a:r>
              <a:rPr lang="ru-RU" sz="2800" dirty="0">
                <a:solidFill>
                  <a:srgbClr val="222222"/>
                </a:solidFill>
              </a:rPr>
              <a:t> </a:t>
            </a:r>
            <a:r>
              <a:rPr lang="ru-RU" sz="2800" dirty="0" err="1">
                <a:solidFill>
                  <a:srgbClr val="222222"/>
                </a:solidFill>
              </a:rPr>
              <a:t>тощо</a:t>
            </a:r>
            <a:r>
              <a:rPr lang="ru-RU" sz="2800" dirty="0">
                <a:solidFill>
                  <a:srgbClr val="222222"/>
                </a:solidFill>
              </a:rPr>
              <a:t>), </a:t>
            </a:r>
            <a:r>
              <a:rPr lang="ru-RU" sz="2800" dirty="0" err="1">
                <a:solidFill>
                  <a:srgbClr val="222222"/>
                </a:solidFill>
              </a:rPr>
              <a:t>деякі</a:t>
            </a:r>
            <a:r>
              <a:rPr lang="ru-RU" sz="2800" dirty="0">
                <a:solidFill>
                  <a:srgbClr val="222222"/>
                </a:solidFill>
              </a:rPr>
              <a:t> </a:t>
            </a:r>
            <a:r>
              <a:rPr lang="ru-RU" sz="2800" dirty="0" err="1">
                <a:solidFill>
                  <a:srgbClr val="222222"/>
                </a:solidFill>
              </a:rPr>
              <a:t>види</a:t>
            </a:r>
            <a:r>
              <a:rPr lang="ru-RU" sz="2800" dirty="0">
                <a:solidFill>
                  <a:srgbClr val="222222"/>
                </a:solidFill>
              </a:rPr>
              <a:t> </a:t>
            </a:r>
            <a:r>
              <a:rPr lang="ru-RU" sz="2800" dirty="0" err="1">
                <a:solidFill>
                  <a:srgbClr val="222222"/>
                </a:solidFill>
              </a:rPr>
              <a:t>водоростей</a:t>
            </a:r>
            <a:r>
              <a:rPr lang="ru-RU" sz="2800" dirty="0">
                <a:solidFill>
                  <a:srgbClr val="222222"/>
                </a:solidFill>
              </a:rPr>
              <a:t>, </a:t>
            </a:r>
            <a:r>
              <a:rPr lang="ru-RU" sz="2800" dirty="0" err="1">
                <a:solidFill>
                  <a:srgbClr val="222222"/>
                </a:solidFill>
              </a:rPr>
              <a:t>що</a:t>
            </a:r>
            <a:r>
              <a:rPr lang="ru-RU" sz="2800" dirty="0">
                <a:solidFill>
                  <a:srgbClr val="222222"/>
                </a:solidFill>
              </a:rPr>
              <a:t> </a:t>
            </a:r>
            <a:r>
              <a:rPr lang="ru-RU" sz="2800" dirty="0" err="1">
                <a:solidFill>
                  <a:srgbClr val="222222"/>
                </a:solidFill>
              </a:rPr>
              <a:t>використовуються</a:t>
            </a:r>
            <a:r>
              <a:rPr lang="ru-RU" sz="2800" dirty="0">
                <a:solidFill>
                  <a:srgbClr val="222222"/>
                </a:solidFill>
              </a:rPr>
              <a:t> для </a:t>
            </a:r>
            <a:r>
              <a:rPr lang="ru-RU" sz="2800" dirty="0" err="1">
                <a:solidFill>
                  <a:srgbClr val="222222"/>
                </a:solidFill>
              </a:rPr>
              <a:t>виробництва</a:t>
            </a:r>
            <a:r>
              <a:rPr lang="ru-RU" sz="2800" dirty="0">
                <a:solidFill>
                  <a:srgbClr val="222222"/>
                </a:solidFill>
              </a:rPr>
              <a:t> </a:t>
            </a:r>
            <a:r>
              <a:rPr lang="ru-RU" sz="2800" dirty="0" err="1">
                <a:solidFill>
                  <a:srgbClr val="222222"/>
                </a:solidFill>
              </a:rPr>
              <a:t>продуктів</a:t>
            </a:r>
            <a:r>
              <a:rPr lang="ru-RU" sz="2800" dirty="0">
                <a:solidFill>
                  <a:srgbClr val="222222"/>
                </a:solidFill>
              </a:rPr>
              <a:t> </a:t>
            </a:r>
            <a:r>
              <a:rPr lang="ru-RU" sz="2800" dirty="0" err="1">
                <a:solidFill>
                  <a:srgbClr val="222222"/>
                </a:solidFill>
              </a:rPr>
              <a:t>харчування</a:t>
            </a:r>
            <a:r>
              <a:rPr lang="ru-RU" sz="2800" dirty="0">
                <a:solidFill>
                  <a:srgbClr val="222222"/>
                </a:solidFill>
              </a:rPr>
              <a:t> і </a:t>
            </a:r>
            <a:r>
              <a:rPr lang="ru-RU" sz="2800" dirty="0" err="1">
                <a:solidFill>
                  <a:srgbClr val="222222"/>
                </a:solidFill>
              </a:rPr>
              <a:t>одержання</a:t>
            </a:r>
            <a:r>
              <a:rPr lang="ru-RU" sz="2800" dirty="0">
                <a:solidFill>
                  <a:srgbClr val="222222"/>
                </a:solidFill>
              </a:rPr>
              <a:t> </a:t>
            </a:r>
            <a:r>
              <a:rPr lang="ru-RU" sz="2800" dirty="0" err="1">
                <a:solidFill>
                  <a:srgbClr val="222222"/>
                </a:solidFill>
              </a:rPr>
              <a:t>цінних</a:t>
            </a:r>
            <a:r>
              <a:rPr lang="ru-RU" sz="2800" dirty="0">
                <a:solidFill>
                  <a:srgbClr val="222222"/>
                </a:solidFill>
              </a:rPr>
              <a:t> </a:t>
            </a:r>
            <a:r>
              <a:rPr lang="ru-RU" sz="2800" dirty="0" err="1">
                <a:solidFill>
                  <a:srgbClr val="222222"/>
                </a:solidFill>
              </a:rPr>
              <a:t>речовин</a:t>
            </a:r>
            <a:r>
              <a:rPr lang="ru-RU" sz="2800" dirty="0">
                <a:solidFill>
                  <a:srgbClr val="222222"/>
                </a:solidFill>
              </a:rPr>
              <a:t> для </a:t>
            </a:r>
            <a:r>
              <a:rPr lang="ru-RU" sz="2800" dirty="0" err="1">
                <a:solidFill>
                  <a:srgbClr val="222222"/>
                </a:solidFill>
              </a:rPr>
              <a:t>різних</a:t>
            </a:r>
            <a:r>
              <a:rPr lang="ru-RU" sz="2800" dirty="0">
                <a:solidFill>
                  <a:srgbClr val="222222"/>
                </a:solidFill>
              </a:rPr>
              <a:t> </a:t>
            </a:r>
            <a:r>
              <a:rPr lang="ru-RU" sz="2800" dirty="0" err="1">
                <a:solidFill>
                  <a:srgbClr val="222222"/>
                </a:solidFill>
              </a:rPr>
              <a:t>галузей</a:t>
            </a:r>
            <a:r>
              <a:rPr lang="ru-RU" sz="2800" dirty="0">
                <a:solidFill>
                  <a:srgbClr val="222222"/>
                </a:solidFill>
              </a:rPr>
              <a:t> </a:t>
            </a:r>
            <a:r>
              <a:rPr lang="ru-RU" sz="2800" dirty="0" err="1">
                <a:solidFill>
                  <a:srgbClr val="222222"/>
                </a:solidFill>
              </a:rPr>
              <a:t>промисловості</a:t>
            </a:r>
            <a:r>
              <a:rPr lang="ru-RU" sz="2800" dirty="0">
                <a:solidFill>
                  <a:srgbClr val="222222"/>
                </a:solidFill>
              </a:rPr>
              <a:t>, </a:t>
            </a:r>
            <a:r>
              <a:rPr lang="ru-RU" sz="2800" dirty="0" err="1">
                <a:solidFill>
                  <a:srgbClr val="222222"/>
                </a:solidFill>
              </a:rPr>
              <a:t>сільського</a:t>
            </a:r>
            <a:r>
              <a:rPr lang="ru-RU" sz="2800" dirty="0">
                <a:solidFill>
                  <a:srgbClr val="222222"/>
                </a:solidFill>
              </a:rPr>
              <a:t> </a:t>
            </a:r>
            <a:r>
              <a:rPr lang="ru-RU" sz="2800" dirty="0" err="1">
                <a:solidFill>
                  <a:srgbClr val="222222"/>
                </a:solidFill>
              </a:rPr>
              <a:t>господарства</a:t>
            </a:r>
            <a:r>
              <a:rPr lang="ru-RU" sz="2800" dirty="0">
                <a:solidFill>
                  <a:srgbClr val="222222"/>
                </a:solidFill>
              </a:rPr>
              <a:t>, </a:t>
            </a:r>
            <a:r>
              <a:rPr lang="ru-RU" sz="2800" dirty="0" err="1">
                <a:solidFill>
                  <a:srgbClr val="222222"/>
                </a:solidFill>
              </a:rPr>
              <a:t>медицини</a:t>
            </a:r>
            <a:r>
              <a:rPr lang="ru-RU" sz="2800" dirty="0">
                <a:solidFill>
                  <a:srgbClr val="222222"/>
                </a:solidFill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3888432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78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20796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err="1">
                <a:solidFill>
                  <a:srgbClr val="222222"/>
                </a:solidFill>
              </a:rPr>
              <a:t>Мінеральні</a:t>
            </a:r>
            <a:r>
              <a:rPr lang="ru-RU" sz="3600" b="1" dirty="0">
                <a:solidFill>
                  <a:srgbClr val="222222"/>
                </a:solidFill>
              </a:rPr>
              <a:t> </a:t>
            </a:r>
            <a:r>
              <a:rPr lang="ru-RU" sz="3600" b="1" dirty="0" err="1">
                <a:solidFill>
                  <a:srgbClr val="222222"/>
                </a:solidFill>
              </a:rPr>
              <a:t>ресурси</a:t>
            </a:r>
            <a:r>
              <a:rPr lang="ru-RU" sz="3600" b="1" dirty="0">
                <a:solidFill>
                  <a:srgbClr val="222222"/>
                </a:solidFill>
              </a:rPr>
              <a:t> океану </a:t>
            </a:r>
            <a:r>
              <a:rPr lang="ru-RU" sz="3600" b="1" dirty="0" err="1">
                <a:solidFill>
                  <a:srgbClr val="222222"/>
                </a:solidFill>
              </a:rPr>
              <a:t>поділяються</a:t>
            </a:r>
            <a:r>
              <a:rPr lang="ru-RU" sz="3600" b="1" dirty="0">
                <a:solidFill>
                  <a:srgbClr val="222222"/>
                </a:solidFill>
              </a:rPr>
              <a:t> на:</a:t>
            </a:r>
          </a:p>
          <a:p>
            <a:pPr>
              <a:buFont typeface="Arial"/>
              <a:buChar char="•"/>
            </a:pP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ресурси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 вод (у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морській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воді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 є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майже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всі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хімічні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елементи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;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крім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 того, з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неї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щорічно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видобувають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мільйони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 куб. м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прісної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 води);</a:t>
            </a:r>
          </a:p>
          <a:p>
            <a:pPr>
              <a:buFont typeface="Arial"/>
              <a:buChar char="•"/>
            </a:pP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ресурси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 дна: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залізомарганцеві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конкреції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,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рудоносні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мули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,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донні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розсипи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;</a:t>
            </a:r>
          </a:p>
          <a:p>
            <a:pPr>
              <a:buFont typeface="Arial"/>
              <a:buChar char="•"/>
            </a:pP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ресурси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надр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: 90%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усіх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корисних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копалин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,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що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видобуваються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 з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морського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 дна,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становлять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нафта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 і газ. У 1990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році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їхня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частка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наблизилася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 до 1/3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від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загальносвітового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видобутку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. Прикладом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морської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нафтоіндустрії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 є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Перська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,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Венесуельська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,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Мексиканська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 затоки, шельф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inherit"/>
              </a:rPr>
              <a:t>Північного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inherit"/>
              </a:rPr>
              <a:t> моря.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2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72" y="836713"/>
            <a:ext cx="6912769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233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548680"/>
            <a:ext cx="4546848" cy="5029200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Океан -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це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також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«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легені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»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планети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Він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забезпечує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основну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частину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регенерації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кисню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(на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суходолі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таку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я роль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відіграють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ліси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) і 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своєрідним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регулятором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температури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земній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кулі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76573" y="1376774"/>
            <a:ext cx="5760641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7527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gray">
          <a:xfrm>
            <a:off x="457200" y="4819650"/>
            <a:ext cx="4495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uk-UA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Дякую за увагу</a:t>
            </a:r>
            <a:endParaRPr lang="ru-RU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dirty="0" err="1">
                <a:solidFill>
                  <a:srgbClr val="222222"/>
                </a:solidFill>
              </a:rPr>
              <a:t>Світовий</a:t>
            </a:r>
            <a:r>
              <a:rPr lang="ru-RU" sz="4000" dirty="0">
                <a:solidFill>
                  <a:srgbClr val="222222"/>
                </a:solidFill>
              </a:rPr>
              <a:t> океан - </a:t>
            </a:r>
            <a:r>
              <a:rPr lang="ru-RU" sz="4000" dirty="0" err="1">
                <a:solidFill>
                  <a:srgbClr val="222222"/>
                </a:solidFill>
              </a:rPr>
              <a:t>неперервна</a:t>
            </a:r>
            <a:r>
              <a:rPr lang="ru-RU" sz="4000" dirty="0">
                <a:solidFill>
                  <a:srgbClr val="222222"/>
                </a:solidFill>
              </a:rPr>
              <a:t> </a:t>
            </a:r>
            <a:r>
              <a:rPr lang="ru-RU" sz="4000" dirty="0" err="1">
                <a:solidFill>
                  <a:srgbClr val="222222"/>
                </a:solidFill>
              </a:rPr>
              <a:t>водна</a:t>
            </a:r>
            <a:r>
              <a:rPr lang="ru-RU" sz="4000" dirty="0">
                <a:solidFill>
                  <a:srgbClr val="222222"/>
                </a:solidFill>
              </a:rPr>
              <a:t> </a:t>
            </a:r>
            <a:r>
              <a:rPr lang="ru-RU" sz="4000" dirty="0" err="1">
                <a:solidFill>
                  <a:srgbClr val="222222"/>
                </a:solidFill>
              </a:rPr>
              <a:t>оболонка</a:t>
            </a:r>
            <a:r>
              <a:rPr lang="ru-RU" sz="4000" dirty="0">
                <a:solidFill>
                  <a:srgbClr val="222222"/>
                </a:solidFill>
              </a:rPr>
              <a:t> </a:t>
            </a:r>
            <a:r>
              <a:rPr lang="ru-RU" sz="4000" dirty="0" err="1">
                <a:solidFill>
                  <a:srgbClr val="222222"/>
                </a:solidFill>
              </a:rPr>
              <a:t>Землі</a:t>
            </a:r>
            <a:r>
              <a:rPr lang="ru-RU" sz="4000" dirty="0">
                <a:solidFill>
                  <a:srgbClr val="222222"/>
                </a:solidFill>
              </a:rPr>
              <a:t>, </a:t>
            </a:r>
            <a:r>
              <a:rPr lang="ru-RU" sz="4000" dirty="0" err="1">
                <a:solidFill>
                  <a:srgbClr val="222222"/>
                </a:solidFill>
              </a:rPr>
              <a:t>що</a:t>
            </a:r>
            <a:r>
              <a:rPr lang="ru-RU" sz="4000" dirty="0">
                <a:solidFill>
                  <a:srgbClr val="222222"/>
                </a:solidFill>
              </a:rPr>
              <a:t> </a:t>
            </a:r>
            <a:r>
              <a:rPr lang="ru-RU" sz="4000" dirty="0" err="1">
                <a:solidFill>
                  <a:srgbClr val="222222"/>
                </a:solidFill>
              </a:rPr>
              <a:t>оточує</a:t>
            </a:r>
            <a:r>
              <a:rPr lang="ru-RU" sz="4000" dirty="0">
                <a:solidFill>
                  <a:srgbClr val="222222"/>
                </a:solidFill>
              </a:rPr>
              <a:t> материки й </a:t>
            </a:r>
            <a:r>
              <a:rPr lang="ru-RU" sz="4000" dirty="0" err="1">
                <a:solidFill>
                  <a:srgbClr val="222222"/>
                </a:solidFill>
              </a:rPr>
              <a:t>острови</a:t>
            </a:r>
            <a:r>
              <a:rPr lang="ru-RU" sz="4000" dirty="0">
                <a:solidFill>
                  <a:srgbClr val="222222"/>
                </a:solidFill>
              </a:rPr>
              <a:t>. </a:t>
            </a:r>
            <a:r>
              <a:rPr lang="ru-RU" sz="4000" dirty="0" err="1">
                <a:solidFill>
                  <a:srgbClr val="222222"/>
                </a:solidFill>
              </a:rPr>
              <a:t>Площа</a:t>
            </a:r>
            <a:r>
              <a:rPr lang="ru-RU" sz="4000" dirty="0">
                <a:solidFill>
                  <a:srgbClr val="222222"/>
                </a:solidFill>
              </a:rPr>
              <a:t> </a:t>
            </a:r>
            <a:r>
              <a:rPr lang="ru-RU" sz="4000" dirty="0" err="1">
                <a:solidFill>
                  <a:srgbClr val="222222"/>
                </a:solidFill>
              </a:rPr>
              <a:t>Світового</a:t>
            </a:r>
            <a:r>
              <a:rPr lang="ru-RU" sz="4000" dirty="0">
                <a:solidFill>
                  <a:srgbClr val="222222"/>
                </a:solidFill>
              </a:rPr>
              <a:t> океану становить 361 млн</a:t>
            </a:r>
            <a:r>
              <a:rPr lang="ru-RU" sz="4000" dirty="0" smtClean="0">
                <a:solidFill>
                  <a:srgbClr val="222222"/>
                </a:solidFill>
              </a:rPr>
              <a:t>.</a:t>
            </a:r>
            <a:r>
              <a:rPr lang="ru-RU" sz="4000" dirty="0" smtClean="0">
                <a:effectLst/>
                <a:latin typeface="Calibri"/>
                <a:ea typeface="Calibri"/>
                <a:cs typeface="Times New Roman"/>
              </a:rPr>
              <a:t> км</a:t>
            </a:r>
            <a:r>
              <a:rPr lang="ru-RU" sz="4000" baseline="30000" dirty="0" smtClean="0">
                <a:effectLst/>
                <a:latin typeface="Calibri"/>
                <a:ea typeface="Calibri"/>
                <a:cs typeface="Times New Roman"/>
              </a:rPr>
              <a:t>3</a:t>
            </a:r>
            <a:r>
              <a:rPr lang="ru-RU" sz="4000" dirty="0" smtClean="0">
                <a:solidFill>
                  <a:srgbClr val="222222"/>
                </a:solidFill>
              </a:rPr>
              <a:t>, </a:t>
            </a:r>
            <a:r>
              <a:rPr lang="ru-RU" sz="4000" dirty="0">
                <a:solidFill>
                  <a:srgbClr val="222222"/>
                </a:solidFill>
              </a:rPr>
              <a:t>(71 % </a:t>
            </a:r>
            <a:r>
              <a:rPr lang="ru-RU" sz="4000" dirty="0" err="1">
                <a:solidFill>
                  <a:srgbClr val="222222"/>
                </a:solidFill>
              </a:rPr>
              <a:t>земної</a:t>
            </a:r>
            <a:r>
              <a:rPr lang="ru-RU" sz="4000" dirty="0">
                <a:solidFill>
                  <a:srgbClr val="222222"/>
                </a:solidFill>
              </a:rPr>
              <a:t> </a:t>
            </a:r>
            <a:r>
              <a:rPr lang="ru-RU" sz="4000" dirty="0" err="1">
                <a:solidFill>
                  <a:srgbClr val="222222"/>
                </a:solidFill>
              </a:rPr>
              <a:t>поверхні</a:t>
            </a:r>
            <a:r>
              <a:rPr lang="ru-RU" sz="4000" dirty="0">
                <a:solidFill>
                  <a:srgbClr val="222222"/>
                </a:solidFill>
              </a:rPr>
              <a:t>). В </a:t>
            </a:r>
            <a:r>
              <a:rPr lang="ru-RU" sz="4000" dirty="0" err="1">
                <a:solidFill>
                  <a:srgbClr val="222222"/>
                </a:solidFill>
              </a:rPr>
              <a:t>ньому</a:t>
            </a:r>
            <a:r>
              <a:rPr lang="ru-RU" sz="4000" dirty="0">
                <a:solidFill>
                  <a:srgbClr val="222222"/>
                </a:solidFill>
              </a:rPr>
              <a:t> </a:t>
            </a:r>
            <a:r>
              <a:rPr lang="ru-RU" sz="4000" dirty="0" err="1">
                <a:solidFill>
                  <a:srgbClr val="222222"/>
                </a:solidFill>
              </a:rPr>
              <a:t>зосереджено</a:t>
            </a:r>
            <a:r>
              <a:rPr lang="ru-RU" sz="4000" dirty="0">
                <a:solidFill>
                  <a:srgbClr val="222222"/>
                </a:solidFill>
              </a:rPr>
              <a:t> </a:t>
            </a:r>
            <a:r>
              <a:rPr lang="ru-RU" sz="4000" dirty="0" err="1">
                <a:solidFill>
                  <a:srgbClr val="222222"/>
                </a:solidFill>
              </a:rPr>
              <a:t>понад</a:t>
            </a:r>
            <a:r>
              <a:rPr lang="ru-RU" sz="4000" dirty="0">
                <a:solidFill>
                  <a:srgbClr val="222222"/>
                </a:solidFill>
              </a:rPr>
              <a:t> 1370 млн. </a:t>
            </a:r>
            <a:r>
              <a:rPr lang="ru-RU" sz="4000" dirty="0" smtClean="0">
                <a:effectLst/>
                <a:latin typeface="Calibri"/>
                <a:ea typeface="Calibri"/>
                <a:cs typeface="Times New Roman"/>
              </a:rPr>
              <a:t>км</a:t>
            </a:r>
            <a:r>
              <a:rPr lang="ru-RU" sz="4000" baseline="30000" dirty="0" smtClean="0">
                <a:effectLst/>
                <a:latin typeface="Calibri"/>
                <a:ea typeface="Calibri"/>
                <a:cs typeface="Times New Roman"/>
              </a:rPr>
              <a:t>3</a:t>
            </a:r>
            <a:r>
              <a:rPr lang="ru-RU" sz="4000" dirty="0" smtClean="0">
                <a:solidFill>
                  <a:srgbClr val="222222"/>
                </a:solidFill>
              </a:rPr>
              <a:t> </a:t>
            </a:r>
            <a:r>
              <a:rPr lang="ru-RU" sz="4000" dirty="0">
                <a:solidFill>
                  <a:srgbClr val="222222"/>
                </a:solidFill>
              </a:rPr>
              <a:t>води, </a:t>
            </a:r>
            <a:r>
              <a:rPr lang="ru-RU" sz="4000" dirty="0" err="1">
                <a:solidFill>
                  <a:srgbClr val="222222"/>
                </a:solidFill>
              </a:rPr>
              <a:t>тобто</a:t>
            </a:r>
            <a:r>
              <a:rPr lang="ru-RU" sz="4000" dirty="0">
                <a:solidFill>
                  <a:srgbClr val="222222"/>
                </a:solidFill>
              </a:rPr>
              <a:t> 96,5% </a:t>
            </a:r>
            <a:r>
              <a:rPr lang="ru-RU" sz="4000" dirty="0" err="1">
                <a:solidFill>
                  <a:srgbClr val="222222"/>
                </a:solidFill>
              </a:rPr>
              <a:t>об'єму</a:t>
            </a:r>
            <a:r>
              <a:rPr lang="ru-RU" sz="4000" dirty="0">
                <a:solidFill>
                  <a:srgbClr val="222222"/>
                </a:solidFill>
              </a:rPr>
              <a:t> </a:t>
            </a:r>
            <a:r>
              <a:rPr lang="ru-RU" sz="4000" dirty="0" err="1">
                <a:solidFill>
                  <a:srgbClr val="222222"/>
                </a:solidFill>
              </a:rPr>
              <a:t>гідросфери</a:t>
            </a:r>
            <a:r>
              <a:rPr lang="ru-RU" sz="4000" dirty="0">
                <a:solidFill>
                  <a:srgbClr val="222222"/>
                </a:solidFill>
              </a:rPr>
              <a:t>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0365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 flipV="1">
            <a:off x="2368550" y="2057400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2292350" y="4724400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2749550" y="2057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2749550" y="50292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2603326" y="3037584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V="1">
            <a:off x="2749550" y="391509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300" dirty="0" smtClean="0"/>
              <a:t>Складові Світового океану</a:t>
            </a:r>
            <a:endParaRPr lang="en-US" altLang="ru-RU" sz="4300" dirty="0"/>
          </a:p>
        </p:txBody>
      </p:sp>
      <p:sp>
        <p:nvSpPr>
          <p:cNvPr id="7188" name="AutoShape 20"/>
          <p:cNvSpPr>
            <a:spLocks noChangeArrowheads="1"/>
          </p:cNvSpPr>
          <p:nvPr/>
        </p:nvSpPr>
        <p:spPr bwMode="gray">
          <a:xfrm>
            <a:off x="3352800" y="18288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5144923" y="1841326"/>
            <a:ext cx="12242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uk-UA" altLang="ru-RU" sz="2800" dirty="0">
                <a:solidFill>
                  <a:srgbClr val="000000"/>
                </a:solidFill>
              </a:rPr>
              <a:t>О</a:t>
            </a:r>
            <a:r>
              <a:rPr lang="uk-UA" altLang="ru-RU" sz="2800" dirty="0" smtClean="0">
                <a:solidFill>
                  <a:srgbClr val="000000"/>
                </a:solidFill>
              </a:rPr>
              <a:t>кеан</a:t>
            </a:r>
            <a:endParaRPr lang="en-US" altLang="ru-RU" sz="2800" dirty="0">
              <a:solidFill>
                <a:srgbClr val="000000"/>
              </a:solidFill>
            </a:endParaRPr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gray">
          <a:xfrm>
            <a:off x="3378200" y="2776538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5167416" y="2759208"/>
            <a:ext cx="10791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uk-UA" altLang="ru-RU" sz="2800" dirty="0">
                <a:solidFill>
                  <a:srgbClr val="000000"/>
                </a:solidFill>
              </a:rPr>
              <a:t>М</a:t>
            </a:r>
            <a:r>
              <a:rPr lang="uk-UA" altLang="ru-RU" sz="2800" dirty="0" smtClean="0">
                <a:solidFill>
                  <a:srgbClr val="000000"/>
                </a:solidFill>
              </a:rPr>
              <a:t>оря</a:t>
            </a:r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gray">
          <a:xfrm>
            <a:off x="3263900" y="19462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5" name="Oval 27"/>
          <p:cNvSpPr>
            <a:spLocks noChangeArrowheads="1"/>
          </p:cNvSpPr>
          <p:nvPr/>
        </p:nvSpPr>
        <p:spPr bwMode="gray">
          <a:xfrm>
            <a:off x="3289126" y="2923284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7" name="AutoShape 29"/>
          <p:cNvSpPr>
            <a:spLocks noChangeArrowheads="1"/>
          </p:cNvSpPr>
          <p:nvPr/>
        </p:nvSpPr>
        <p:spPr bwMode="gray">
          <a:xfrm>
            <a:off x="3390900" y="3712368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5050749" y="3730298"/>
            <a:ext cx="13124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uk-UA" altLang="ru-RU" sz="2800" dirty="0" smtClean="0">
                <a:solidFill>
                  <a:srgbClr val="000000"/>
                </a:solidFill>
              </a:rPr>
              <a:t>Затоки</a:t>
            </a:r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7199" name="Oval 31"/>
          <p:cNvSpPr>
            <a:spLocks noChangeArrowheads="1"/>
          </p:cNvSpPr>
          <p:nvPr/>
        </p:nvSpPr>
        <p:spPr bwMode="gray">
          <a:xfrm>
            <a:off x="3321050" y="380079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200" name="AutoShape 32"/>
          <p:cNvSpPr>
            <a:spLocks noChangeArrowheads="1"/>
          </p:cNvSpPr>
          <p:nvPr/>
        </p:nvSpPr>
        <p:spPr bwMode="gray">
          <a:xfrm>
            <a:off x="3352800" y="4841875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4929722" y="4843963"/>
            <a:ext cx="15545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uk-UA" altLang="ru-RU" sz="2800" dirty="0">
                <a:solidFill>
                  <a:srgbClr val="000000"/>
                </a:solidFill>
              </a:rPr>
              <a:t>П</a:t>
            </a:r>
            <a:r>
              <a:rPr lang="uk-UA" altLang="ru-RU" sz="2800" dirty="0" smtClean="0">
                <a:solidFill>
                  <a:srgbClr val="000000"/>
                </a:solidFill>
              </a:rPr>
              <a:t>ротоки</a:t>
            </a:r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gray">
          <a:xfrm>
            <a:off x="3276600" y="4975225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4" b="89724" l="4167" r="97500">
                        <a14:foregroundMark x1="46833" y1="18098" x2="51167" y2="6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073275"/>
            <a:ext cx="3054350" cy="32781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822325" y="1876425"/>
            <a:ext cx="1912938" cy="3605213"/>
            <a:chOff x="513" y="998"/>
            <a:chExt cx="1109" cy="2271"/>
          </a:xfrm>
        </p:grpSpPr>
        <p:sp>
          <p:nvSpPr>
            <p:cNvPr id="9220" name="Freeform 4"/>
            <p:cNvSpPr>
              <a:spLocks/>
            </p:cNvSpPr>
            <p:nvPr/>
          </p:nvSpPr>
          <p:spPr bwMode="gray">
            <a:xfrm flipV="1">
              <a:off x="683" y="2087"/>
              <a:ext cx="933" cy="1182"/>
            </a:xfrm>
            <a:custGeom>
              <a:avLst/>
              <a:gdLst>
                <a:gd name="T0" fmla="*/ 118 w 933"/>
                <a:gd name="T1" fmla="*/ 1044 h 1182"/>
                <a:gd name="T2" fmla="*/ 128 w 933"/>
                <a:gd name="T3" fmla="*/ 340 h 1182"/>
                <a:gd name="T4" fmla="*/ 264 w 933"/>
                <a:gd name="T5" fmla="*/ 210 h 1182"/>
                <a:gd name="T6" fmla="*/ 720 w 933"/>
                <a:gd name="T7" fmla="*/ 202 h 1182"/>
                <a:gd name="T8" fmla="*/ 720 w 933"/>
                <a:gd name="T9" fmla="*/ 320 h 1182"/>
                <a:gd name="T10" fmla="*/ 933 w 933"/>
                <a:gd name="T11" fmla="*/ 153 h 1182"/>
                <a:gd name="T12" fmla="*/ 712 w 933"/>
                <a:gd name="T13" fmla="*/ 0 h 1182"/>
                <a:gd name="T14" fmla="*/ 714 w 933"/>
                <a:gd name="T15" fmla="*/ 92 h 1182"/>
                <a:gd name="T16" fmla="*/ 234 w 933"/>
                <a:gd name="T17" fmla="*/ 94 h 1182"/>
                <a:gd name="T18" fmla="*/ 0 w 933"/>
                <a:gd name="T19" fmla="*/ 298 h 1182"/>
                <a:gd name="T20" fmla="*/ 0 w 933"/>
                <a:gd name="T21" fmla="*/ 1058 h 1182"/>
                <a:gd name="T22" fmla="*/ 118 w 933"/>
                <a:gd name="T23" fmla="*/ 1044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gray">
            <a:xfrm rot="-5400000">
              <a:off x="917" y="1548"/>
              <a:ext cx="301" cy="1109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gray">
            <a:xfrm>
              <a:off x="677" y="998"/>
              <a:ext cx="933" cy="1182"/>
            </a:xfrm>
            <a:custGeom>
              <a:avLst/>
              <a:gdLst>
                <a:gd name="T0" fmla="*/ 118 w 933"/>
                <a:gd name="T1" fmla="*/ 1044 h 1182"/>
                <a:gd name="T2" fmla="*/ 128 w 933"/>
                <a:gd name="T3" fmla="*/ 340 h 1182"/>
                <a:gd name="T4" fmla="*/ 264 w 933"/>
                <a:gd name="T5" fmla="*/ 210 h 1182"/>
                <a:gd name="T6" fmla="*/ 720 w 933"/>
                <a:gd name="T7" fmla="*/ 202 h 1182"/>
                <a:gd name="T8" fmla="*/ 720 w 933"/>
                <a:gd name="T9" fmla="*/ 320 h 1182"/>
                <a:gd name="T10" fmla="*/ 933 w 933"/>
                <a:gd name="T11" fmla="*/ 153 h 1182"/>
                <a:gd name="T12" fmla="*/ 712 w 933"/>
                <a:gd name="T13" fmla="*/ 0 h 1182"/>
                <a:gd name="T14" fmla="*/ 714 w 933"/>
                <a:gd name="T15" fmla="*/ 92 h 1182"/>
                <a:gd name="T16" fmla="*/ 234 w 933"/>
                <a:gd name="T17" fmla="*/ 94 h 1182"/>
                <a:gd name="T18" fmla="*/ 0 w 933"/>
                <a:gd name="T19" fmla="*/ 298 h 1182"/>
                <a:gd name="T20" fmla="*/ 0 w 933"/>
                <a:gd name="T21" fmla="*/ 1058 h 1182"/>
                <a:gd name="T22" fmla="*/ 118 w 933"/>
                <a:gd name="T23" fmla="*/ 1044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23" name="AutoShape 7"/>
          <p:cNvSpPr>
            <a:spLocks noChangeArrowheads="1"/>
          </p:cNvSpPr>
          <p:nvPr/>
        </p:nvSpPr>
        <p:spPr bwMode="gray">
          <a:xfrm>
            <a:off x="3446463" y="2202570"/>
            <a:ext cx="5457825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gray">
          <a:xfrm>
            <a:off x="4287838" y="3476625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ltGray">
          <a:xfrm>
            <a:off x="3481388" y="3697320"/>
            <a:ext cx="5422900" cy="131445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gray">
          <a:xfrm>
            <a:off x="4260850" y="5018088"/>
            <a:ext cx="376238" cy="347662"/>
          </a:xfrm>
          <a:prstGeom prst="rightArrow">
            <a:avLst>
              <a:gd name="adj1" fmla="val 50000"/>
              <a:gd name="adj2" fmla="val 45091"/>
            </a:avLst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gray">
          <a:xfrm>
            <a:off x="3446463" y="699413"/>
            <a:ext cx="5457825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gray">
          <a:xfrm>
            <a:off x="4268788" y="1981200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gray">
          <a:xfrm>
            <a:off x="2483643" y="690185"/>
            <a:ext cx="1628775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0" name="Freeform 14"/>
          <p:cNvSpPr>
            <a:spLocks/>
          </p:cNvSpPr>
          <p:nvPr/>
        </p:nvSpPr>
        <p:spPr bwMode="gray">
          <a:xfrm>
            <a:off x="2889250" y="1584325"/>
            <a:ext cx="811213" cy="649288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48627"/>
                  <a:invGamma/>
                </a:schemeClr>
              </a:gs>
              <a:gs pos="50000">
                <a:schemeClr val="hlink">
                  <a:alpha val="0"/>
                </a:schemeClr>
              </a:gs>
              <a:gs pos="100000">
                <a:schemeClr val="hlink">
                  <a:gamma/>
                  <a:tint val="48627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gray">
          <a:xfrm>
            <a:off x="2537826" y="2144191"/>
            <a:ext cx="1628775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2" name="Freeform 16"/>
          <p:cNvSpPr>
            <a:spLocks/>
          </p:cNvSpPr>
          <p:nvPr/>
        </p:nvSpPr>
        <p:spPr bwMode="gray">
          <a:xfrm>
            <a:off x="2892425" y="3086100"/>
            <a:ext cx="811213" cy="649288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50000">
                <a:schemeClr val="folHlink">
                  <a:alpha val="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gray">
          <a:xfrm>
            <a:off x="2470666" y="3697320"/>
            <a:ext cx="1682960" cy="125892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9234" name="Freeform 18"/>
          <p:cNvSpPr>
            <a:spLocks/>
          </p:cNvSpPr>
          <p:nvPr/>
        </p:nvSpPr>
        <p:spPr bwMode="gray">
          <a:xfrm>
            <a:off x="2873375" y="4598988"/>
            <a:ext cx="811213" cy="649287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50000">
                <a:schemeClr val="accent2">
                  <a:alpha val="0"/>
                </a:schemeClr>
              </a:gs>
              <a:gs pos="100000">
                <a:schemeClr val="accent2">
                  <a:gamma/>
                  <a:tint val="48627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67" l="30000" r="90000">
                        <a14:foregroundMark x1="57000" y1="55667" x2="52500" y2="34000"/>
                        <a14:foregroundMark x1="50500" y1="22500" x2="53000" y2="11000"/>
                        <a14:foregroundMark x1="51500" y1="23167" x2="54500" y2="14833"/>
                        <a14:foregroundMark x1="47750" y1="4583" x2="49750" y2="6833"/>
                        <a14:foregroundMark x1="52500" y1="11917" x2="50250" y2="6833"/>
                        <a14:foregroundMark x1="50250" y1="6250" x2="53500" y2="1083"/>
                        <a14:foregroundMark x1="47000" y1="4000" x2="47000" y2="4000"/>
                        <a14:foregroundMark x1="65250" y1="35583" x2="59750" y2="18000"/>
                        <a14:foregroundMark x1="63500" y1="22167" x2="63500" y2="22167"/>
                        <a14:foregroundMark x1="59000" y1="26333" x2="59000" y2="26333"/>
                        <a14:foregroundMark x1="65750" y1="22500" x2="65750" y2="22500"/>
                        <a14:foregroundMark x1="66750" y1="29500" x2="66750" y2="29500"/>
                        <a14:foregroundMark x1="32750" y1="75167" x2="36500" y2="8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9668" y="1811999"/>
            <a:ext cx="3663932" cy="2872051"/>
          </a:xfrm>
          <a:prstGeom prst="rect">
            <a:avLst/>
          </a:prstGeom>
        </p:spPr>
      </p:pic>
      <p:sp>
        <p:nvSpPr>
          <p:cNvPr id="31" name="AutoShape 11"/>
          <p:cNvSpPr>
            <a:spLocks noChangeArrowheads="1"/>
          </p:cNvSpPr>
          <p:nvPr/>
        </p:nvSpPr>
        <p:spPr bwMode="gray">
          <a:xfrm>
            <a:off x="3703638" y="5218112"/>
            <a:ext cx="5457825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gray">
          <a:xfrm>
            <a:off x="2516891" y="5191918"/>
            <a:ext cx="1628775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gray">
          <a:xfrm>
            <a:off x="3757821" y="9719846"/>
            <a:ext cx="5457825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83643" y="1214993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Тихий океан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84951" y="2470312"/>
            <a:ext cx="1581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Атлантичний океан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21968" y="5365750"/>
            <a:ext cx="1644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Північно-льодовитий океан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6891" y="3952657"/>
            <a:ext cx="160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Індійській океан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05436" y="890210"/>
            <a:ext cx="4977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 err="1" smtClean="0">
                <a:solidFill>
                  <a:srgbClr val="222222"/>
                </a:solidFill>
                <a:effectLst/>
                <a:latin typeface="Arial"/>
              </a:rPr>
              <a:t>складає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/>
              </a:rPr>
              <a:t>майже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/>
              </a:rPr>
              <a:t> половину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/>
              </a:rPr>
              <a:t>площі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/>
              </a:rPr>
              <a:t>Світового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/>
              </a:rPr>
              <a:t> океану (178,7 млн. км2) і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/>
              </a:rPr>
              <a:t>понад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/>
              </a:rPr>
              <a:t>половини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/>
              </a:rPr>
              <a:t>його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/>
              </a:rPr>
              <a:t>об'єму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/>
              </a:rPr>
              <a:t> (740 млн. км3);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10878" y="2393367"/>
            <a:ext cx="4693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 err="1" smtClean="0">
                <a:solidFill>
                  <a:srgbClr val="222222"/>
                </a:solidFill>
                <a:effectLst/>
                <a:latin typeface="Arial"/>
              </a:rPr>
              <a:t>складає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/>
              </a:rPr>
              <a:t>приблизно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/>
              </a:rPr>
              <a:t> 1/4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/>
              </a:rPr>
              <a:t>частину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/>
              </a:rPr>
              <a:t>Світового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/>
              </a:rPr>
              <a:t> океану за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/>
              </a:rPr>
              <a:t>площею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/>
              </a:rPr>
              <a:t> (91,6 млн. км2) і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/>
              </a:rPr>
              <a:t>об'ємом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/>
              </a:rPr>
              <a:t> (330 млн. км3);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192598" y="3952657"/>
            <a:ext cx="4711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 err="1" smtClean="0">
                <a:solidFill>
                  <a:srgbClr val="222222"/>
                </a:solidFill>
                <a:effectLst/>
                <a:latin typeface="Arial"/>
              </a:rPr>
              <a:t>складає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/>
              </a:rPr>
              <a:t>дещо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/>
              </a:rPr>
              <a:t>більше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/>
              </a:rPr>
              <a:t> 1/5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/>
              </a:rPr>
              <a:t>частини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/>
              </a:rPr>
              <a:t>Світового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/>
              </a:rPr>
              <a:t> океану за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/>
              </a:rPr>
              <a:t>площею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/>
              </a:rPr>
              <a:t> (76,2 млн. км2) і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/>
              </a:rPr>
              <a:t>об'ємом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/>
              </a:rPr>
              <a:t> (283 млн. км3);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10878" y="5365750"/>
            <a:ext cx="5004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 smtClean="0">
                <a:solidFill>
                  <a:srgbClr val="222222"/>
                </a:solidFill>
                <a:effectLst/>
                <a:latin typeface="Arial"/>
              </a:rPr>
              <a:t> 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/>
              </a:rPr>
              <a:t>складає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/>
              </a:rPr>
              <a:t>лише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/>
              </a:rPr>
              <a:t> 1/25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/>
              </a:rPr>
              <a:t>частину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/>
              </a:rPr>
              <a:t>Світового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/>
              </a:rPr>
              <a:t> океану за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/>
              </a:rPr>
              <a:t>площею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/>
              </a:rPr>
              <a:t> (14,7 млн. км2) і 1/75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/>
              </a:rPr>
              <a:t>його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/>
              </a:rPr>
              <a:t>частину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/>
              </a:rPr>
              <a:t> за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/>
              </a:rPr>
              <a:t>об'ємом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/>
              </a:rPr>
              <a:t> (18 млн. км3).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err="1">
                <a:solidFill>
                  <a:srgbClr val="222222"/>
                </a:solidFill>
              </a:rPr>
              <a:t>Світовий</a:t>
            </a:r>
            <a:r>
              <a:rPr lang="ru-RU" sz="4400" dirty="0">
                <a:solidFill>
                  <a:srgbClr val="222222"/>
                </a:solidFill>
              </a:rPr>
              <a:t> океан - </a:t>
            </a:r>
            <a:r>
              <a:rPr lang="ru-RU" sz="4400" dirty="0" err="1">
                <a:solidFill>
                  <a:srgbClr val="222222"/>
                </a:solidFill>
              </a:rPr>
              <a:t>джерело</a:t>
            </a:r>
            <a:r>
              <a:rPr lang="ru-RU" sz="4400" dirty="0">
                <a:solidFill>
                  <a:srgbClr val="222222"/>
                </a:solidFill>
              </a:rPr>
              <a:t> </a:t>
            </a:r>
            <a:r>
              <a:rPr lang="ru-RU" sz="4400" dirty="0" err="1">
                <a:solidFill>
                  <a:srgbClr val="222222"/>
                </a:solidFill>
              </a:rPr>
              <a:t>важливих</a:t>
            </a:r>
            <a:r>
              <a:rPr lang="ru-RU" sz="4400" dirty="0">
                <a:solidFill>
                  <a:srgbClr val="222222"/>
                </a:solidFill>
              </a:rPr>
              <a:t> для </a:t>
            </a:r>
            <a:r>
              <a:rPr lang="ru-RU" sz="4400" dirty="0" err="1">
                <a:solidFill>
                  <a:srgbClr val="222222"/>
                </a:solidFill>
              </a:rPr>
              <a:t>людства</a:t>
            </a:r>
            <a:r>
              <a:rPr lang="ru-RU" sz="4400" dirty="0">
                <a:solidFill>
                  <a:srgbClr val="222222"/>
                </a:solidFill>
              </a:rPr>
              <a:t> </a:t>
            </a:r>
            <a:r>
              <a:rPr lang="ru-RU" sz="4400" dirty="0" err="1">
                <a:solidFill>
                  <a:srgbClr val="222222"/>
                </a:solidFill>
              </a:rPr>
              <a:t>ресурсів</a:t>
            </a:r>
            <a:r>
              <a:rPr lang="ru-RU" sz="4400" dirty="0">
                <a:solidFill>
                  <a:srgbClr val="222222"/>
                </a:solidFill>
              </a:rPr>
              <a:t>. У </a:t>
            </a:r>
            <a:r>
              <a:rPr lang="ru-RU" sz="4400" dirty="0" err="1">
                <a:solidFill>
                  <a:srgbClr val="222222"/>
                </a:solidFill>
              </a:rPr>
              <a:t>ньому</a:t>
            </a:r>
            <a:r>
              <a:rPr lang="ru-RU" sz="4400" dirty="0">
                <a:solidFill>
                  <a:srgbClr val="222222"/>
                </a:solidFill>
              </a:rPr>
              <a:t> </a:t>
            </a:r>
            <a:r>
              <a:rPr lang="ru-RU" sz="4400" dirty="0" err="1">
                <a:solidFill>
                  <a:srgbClr val="222222"/>
                </a:solidFill>
              </a:rPr>
              <a:t>мешкають</a:t>
            </a:r>
            <a:r>
              <a:rPr lang="ru-RU" sz="4400" dirty="0">
                <a:solidFill>
                  <a:srgbClr val="222222"/>
                </a:solidFill>
              </a:rPr>
              <a:t> </a:t>
            </a:r>
            <a:r>
              <a:rPr lang="ru-RU" sz="4400" dirty="0" err="1">
                <a:solidFill>
                  <a:srgbClr val="222222"/>
                </a:solidFill>
              </a:rPr>
              <a:t>численні</a:t>
            </a:r>
            <a:r>
              <a:rPr lang="ru-RU" sz="4400" dirty="0">
                <a:solidFill>
                  <a:srgbClr val="222222"/>
                </a:solidFill>
              </a:rPr>
              <a:t> </a:t>
            </a:r>
            <a:r>
              <a:rPr lang="ru-RU" sz="4400" dirty="0" err="1">
                <a:solidFill>
                  <a:srgbClr val="222222"/>
                </a:solidFill>
              </a:rPr>
              <a:t>види</a:t>
            </a:r>
            <a:r>
              <a:rPr lang="ru-RU" sz="4400" dirty="0">
                <a:solidFill>
                  <a:srgbClr val="222222"/>
                </a:solidFill>
              </a:rPr>
              <a:t> </a:t>
            </a:r>
            <a:r>
              <a:rPr lang="ru-RU" sz="4400" dirty="0" err="1">
                <a:solidFill>
                  <a:srgbClr val="222222"/>
                </a:solidFill>
              </a:rPr>
              <a:t>тварин</a:t>
            </a:r>
            <a:r>
              <a:rPr lang="ru-RU" sz="4400" dirty="0">
                <a:solidFill>
                  <a:srgbClr val="222222"/>
                </a:solidFill>
              </a:rPr>
              <a:t>, а </a:t>
            </a:r>
            <a:r>
              <a:rPr lang="ru-RU" sz="4400" dirty="0" err="1">
                <a:solidFill>
                  <a:srgbClr val="222222"/>
                </a:solidFill>
              </a:rPr>
              <a:t>його</a:t>
            </a:r>
            <a:r>
              <a:rPr lang="ru-RU" sz="4400" dirty="0">
                <a:solidFill>
                  <a:srgbClr val="222222"/>
                </a:solidFill>
              </a:rPr>
              <a:t> води, дно і </a:t>
            </a:r>
            <a:r>
              <a:rPr lang="ru-RU" sz="4400" dirty="0" err="1">
                <a:solidFill>
                  <a:srgbClr val="222222"/>
                </a:solidFill>
              </a:rPr>
              <a:t>надра</a:t>
            </a:r>
            <a:r>
              <a:rPr lang="ru-RU" sz="4400" dirty="0">
                <a:solidFill>
                  <a:srgbClr val="222222"/>
                </a:solidFill>
              </a:rPr>
              <a:t> </a:t>
            </a:r>
            <a:r>
              <a:rPr lang="ru-RU" sz="4400" dirty="0" err="1">
                <a:solidFill>
                  <a:srgbClr val="222222"/>
                </a:solidFill>
              </a:rPr>
              <a:t>багаті</a:t>
            </a:r>
            <a:r>
              <a:rPr lang="ru-RU" sz="4400" dirty="0">
                <a:solidFill>
                  <a:srgbClr val="222222"/>
                </a:solidFill>
              </a:rPr>
              <a:t> на </a:t>
            </a:r>
            <a:r>
              <a:rPr lang="ru-RU" sz="4400" dirty="0" err="1">
                <a:solidFill>
                  <a:srgbClr val="222222"/>
                </a:solidFill>
              </a:rPr>
              <a:t>мінеральну</a:t>
            </a:r>
            <a:r>
              <a:rPr lang="ru-RU" sz="4400" dirty="0">
                <a:solidFill>
                  <a:srgbClr val="222222"/>
                </a:solidFill>
              </a:rPr>
              <a:t> </a:t>
            </a:r>
            <a:r>
              <a:rPr lang="ru-RU" sz="4400" dirty="0" err="1">
                <a:solidFill>
                  <a:srgbClr val="222222"/>
                </a:solidFill>
              </a:rPr>
              <a:t>сировину</a:t>
            </a:r>
            <a:r>
              <a:rPr lang="ru-RU" sz="4400" dirty="0">
                <a:solidFill>
                  <a:srgbClr val="222222"/>
                </a:solidFill>
              </a:rPr>
              <a:t>. </a:t>
            </a:r>
            <a:r>
              <a:rPr lang="ru-RU" sz="4400" dirty="0" err="1">
                <a:solidFill>
                  <a:srgbClr val="222222"/>
                </a:solidFill>
              </a:rPr>
              <a:t>Величезним</a:t>
            </a:r>
            <a:r>
              <a:rPr lang="ru-RU" sz="4400" dirty="0">
                <a:solidFill>
                  <a:srgbClr val="222222"/>
                </a:solidFill>
              </a:rPr>
              <a:t> є </a:t>
            </a:r>
            <a:r>
              <a:rPr lang="ru-RU" sz="4400" dirty="0" err="1">
                <a:solidFill>
                  <a:srgbClr val="222222"/>
                </a:solidFill>
              </a:rPr>
              <a:t>значення</a:t>
            </a:r>
            <a:r>
              <a:rPr lang="ru-RU" sz="4400" dirty="0">
                <a:solidFill>
                  <a:srgbClr val="222222"/>
                </a:solidFill>
              </a:rPr>
              <a:t> океану для транспорту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585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300" dirty="0" smtClean="0"/>
              <a:t>Ресурси світового океану</a:t>
            </a:r>
            <a:endParaRPr lang="en-US" altLang="ru-RU" sz="4300" dirty="0"/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gray">
          <a:xfrm>
            <a:off x="2744788" y="1893888"/>
            <a:ext cx="3956050" cy="3881437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gray">
          <a:xfrm>
            <a:off x="2962275" y="2100263"/>
            <a:ext cx="3490913" cy="3490912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gray">
          <a:xfrm>
            <a:off x="3178175" y="2427288"/>
            <a:ext cx="2973388" cy="2973387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gray">
          <a:xfrm rot="30644363">
            <a:off x="2420938" y="3725863"/>
            <a:ext cx="1871662" cy="1855787"/>
          </a:xfrm>
          <a:prstGeom prst="chevron">
            <a:avLst>
              <a:gd name="adj" fmla="val 28655"/>
            </a:avLst>
          </a:prstGeom>
          <a:solidFill>
            <a:srgbClr val="99CC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99CC00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kx="-2453608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gray">
          <a:xfrm rot="16200000">
            <a:off x="3698875" y="1531938"/>
            <a:ext cx="1871663" cy="1855787"/>
          </a:xfrm>
          <a:prstGeom prst="chevron">
            <a:avLst>
              <a:gd name="adj" fmla="val 28655"/>
            </a:avLst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163500" prstMaterial="legacyPlastic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kx="-2453608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gray">
          <a:xfrm rot="1788254">
            <a:off x="4972121" y="3725862"/>
            <a:ext cx="1871662" cy="1855787"/>
          </a:xfrm>
          <a:prstGeom prst="chevron">
            <a:avLst>
              <a:gd name="adj" fmla="val 28655"/>
            </a:avLst>
          </a:prstGeom>
          <a:solidFill>
            <a:schemeClr val="hlink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gray">
          <a:xfrm>
            <a:off x="3691731" y="3375372"/>
            <a:ext cx="19462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altLang="ru-RU" sz="3200" dirty="0" smtClean="0">
                <a:solidFill>
                  <a:srgbClr val="1C1C1C"/>
                </a:solidFill>
              </a:rPr>
              <a:t>Світовий океан</a:t>
            </a:r>
            <a:endParaRPr lang="en-US" altLang="ru-RU" sz="3200" dirty="0">
              <a:solidFill>
                <a:srgbClr val="1C1C1C"/>
              </a:solidFill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gray">
          <a:xfrm rot="3651734">
            <a:off x="2373473" y="4113959"/>
            <a:ext cx="219291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altLang="ru-RU" sz="2800" spc="-150" dirty="0" smtClean="0">
                <a:solidFill>
                  <a:srgbClr val="FFFBFC"/>
                </a:solidFill>
              </a:rPr>
              <a:t>Енергетичні</a:t>
            </a:r>
            <a:r>
              <a:rPr lang="uk-UA" altLang="ru-RU" sz="2800" dirty="0" smtClean="0">
                <a:solidFill>
                  <a:srgbClr val="FFFBFC"/>
                </a:solidFill>
              </a:rPr>
              <a:t> ресурси</a:t>
            </a:r>
            <a:endParaRPr lang="en-US" altLang="ru-RU" sz="2800" dirty="0">
              <a:solidFill>
                <a:srgbClr val="FFFBFC"/>
              </a:solidFill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gray">
          <a:xfrm rot="18116150">
            <a:off x="4961925" y="4216716"/>
            <a:ext cx="18920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altLang="ru-RU" sz="2400" dirty="0" smtClean="0">
                <a:solidFill>
                  <a:srgbClr val="FFFBFC"/>
                </a:solidFill>
              </a:rPr>
              <a:t>Мінеральні ресурси</a:t>
            </a:r>
            <a:endParaRPr lang="en-US" altLang="ru-RU" sz="2400" dirty="0">
              <a:solidFill>
                <a:srgbClr val="FFFBF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29434" y="1944688"/>
            <a:ext cx="1870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Біологічні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ресурси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512168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kumimoji="0" lang="ru-RU" sz="4000" i="0" u="none" strike="noStrike" kern="0" cap="none" spc="0" normalizeH="0" baseline="0" noProof="0" dirty="0" err="1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Енергетичні</a:t>
            </a:r>
            <a:r>
              <a:rPr kumimoji="0" lang="ru-RU" sz="4000" i="0" u="none" strike="noStrike" kern="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sz="4000" i="0" u="none" strike="noStrike" kern="0" cap="none" spc="0" normalizeH="0" baseline="0" noProof="0" dirty="0" err="1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ресурси</a:t>
            </a:r>
            <a:r>
              <a:rPr kumimoji="0" lang="ru-RU" sz="4000" i="0" u="none" strike="noStrike" kern="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sz="4000" i="0" u="none" strike="noStrike" kern="0" cap="none" spc="0" normalizeH="0" baseline="0" noProof="0" dirty="0" err="1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Світового</a:t>
            </a:r>
            <a:r>
              <a:rPr kumimoji="0" lang="ru-RU" sz="4000" i="0" u="none" strike="noStrike" kern="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 океану:</a:t>
            </a:r>
            <a:br>
              <a:rPr kumimoji="0" lang="ru-RU" sz="4000" i="0" u="none" strike="noStrike" kern="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/>
          <a:p>
            <a:r>
              <a:rPr lang="ru-RU" sz="4400" b="0" i="0" dirty="0" err="1" smtClean="0">
                <a:solidFill>
                  <a:srgbClr val="575757"/>
                </a:solidFill>
                <a:effectLst/>
                <a:latin typeface="arial"/>
              </a:rPr>
              <a:t>енергія</a:t>
            </a:r>
            <a:r>
              <a:rPr lang="ru-RU" sz="4400" b="0" i="0" dirty="0" smtClean="0">
                <a:solidFill>
                  <a:srgbClr val="575757"/>
                </a:solidFill>
                <a:effectLst/>
                <a:latin typeface="arial"/>
              </a:rPr>
              <a:t> </a:t>
            </a:r>
            <a:r>
              <a:rPr lang="ru-RU" sz="4400" b="0" i="0" dirty="0" err="1" smtClean="0">
                <a:solidFill>
                  <a:srgbClr val="575757"/>
                </a:solidFill>
                <a:effectLst/>
                <a:latin typeface="arial"/>
              </a:rPr>
              <a:t>припливів</a:t>
            </a:r>
            <a:r>
              <a:rPr lang="ru-RU" sz="4400" b="0" i="0" dirty="0" smtClean="0">
                <a:solidFill>
                  <a:srgbClr val="575757"/>
                </a:solidFill>
                <a:effectLst/>
                <a:latin typeface="arial"/>
              </a:rPr>
              <a:t> і </a:t>
            </a:r>
            <a:r>
              <a:rPr lang="ru-RU" sz="4400" b="0" i="0" dirty="0" err="1" smtClean="0">
                <a:solidFill>
                  <a:srgbClr val="575757"/>
                </a:solidFill>
                <a:effectLst/>
                <a:latin typeface="arial"/>
              </a:rPr>
              <a:t>відливів</a:t>
            </a:r>
            <a:r>
              <a:rPr lang="ru-RU" sz="4400" b="0" i="0" dirty="0" smtClean="0">
                <a:solidFill>
                  <a:srgbClr val="575757"/>
                </a:solidFill>
                <a:effectLst/>
                <a:latin typeface="arial"/>
              </a:rPr>
              <a:t>;</a:t>
            </a:r>
          </a:p>
          <a:p>
            <a:r>
              <a:rPr lang="ru-RU" sz="4400" b="0" i="0" dirty="0" err="1" smtClean="0">
                <a:solidFill>
                  <a:srgbClr val="575757"/>
                </a:solidFill>
                <a:effectLst/>
                <a:latin typeface="arial"/>
              </a:rPr>
              <a:t>енергія</a:t>
            </a:r>
            <a:r>
              <a:rPr lang="ru-RU" sz="4400" b="0" i="0" dirty="0" smtClean="0">
                <a:solidFill>
                  <a:srgbClr val="575757"/>
                </a:solidFill>
                <a:effectLst/>
                <a:latin typeface="arial"/>
              </a:rPr>
              <a:t> </a:t>
            </a:r>
            <a:r>
              <a:rPr lang="ru-RU" sz="4400" b="0" i="0" dirty="0" err="1" smtClean="0">
                <a:solidFill>
                  <a:srgbClr val="575757"/>
                </a:solidFill>
                <a:effectLst/>
                <a:latin typeface="arial"/>
              </a:rPr>
              <a:t>океанічних</a:t>
            </a:r>
            <a:r>
              <a:rPr lang="ru-RU" sz="4400" b="0" i="0" dirty="0" smtClean="0">
                <a:solidFill>
                  <a:srgbClr val="575757"/>
                </a:solidFill>
                <a:effectLst/>
                <a:latin typeface="arial"/>
              </a:rPr>
              <a:t> </a:t>
            </a:r>
            <a:r>
              <a:rPr lang="ru-RU" sz="4400" b="0" i="0" dirty="0" err="1" smtClean="0">
                <a:solidFill>
                  <a:srgbClr val="575757"/>
                </a:solidFill>
                <a:effectLst/>
                <a:latin typeface="arial"/>
              </a:rPr>
              <a:t>течій</a:t>
            </a:r>
            <a:r>
              <a:rPr lang="ru-RU" sz="4400" b="0" i="0" dirty="0" smtClean="0">
                <a:solidFill>
                  <a:srgbClr val="575757"/>
                </a:solidFill>
                <a:effectLst/>
                <a:latin typeface="arial"/>
              </a:rPr>
              <a:t>;</a:t>
            </a:r>
          </a:p>
          <a:p>
            <a:r>
              <a:rPr lang="ru-RU" sz="4400" b="0" i="0" dirty="0" err="1" smtClean="0">
                <a:solidFill>
                  <a:srgbClr val="575757"/>
                </a:solidFill>
                <a:effectLst/>
                <a:latin typeface="arial"/>
              </a:rPr>
              <a:t>енергія</a:t>
            </a:r>
            <a:r>
              <a:rPr lang="ru-RU" sz="4400" b="0" i="0" dirty="0" smtClean="0">
                <a:solidFill>
                  <a:srgbClr val="575757"/>
                </a:solidFill>
                <a:effectLst/>
                <a:latin typeface="arial"/>
              </a:rPr>
              <a:t> </a:t>
            </a:r>
            <a:r>
              <a:rPr lang="ru-RU" sz="4400" b="0" i="0" dirty="0" err="1" smtClean="0">
                <a:solidFill>
                  <a:srgbClr val="575757"/>
                </a:solidFill>
                <a:effectLst/>
                <a:latin typeface="arial"/>
              </a:rPr>
              <a:t>морського</a:t>
            </a:r>
            <a:r>
              <a:rPr lang="ru-RU" sz="4400" b="0" i="0" dirty="0" smtClean="0">
                <a:solidFill>
                  <a:srgbClr val="575757"/>
                </a:solidFill>
                <a:effectLst/>
                <a:latin typeface="arial"/>
              </a:rPr>
              <a:t> прибою;</a:t>
            </a:r>
          </a:p>
          <a:p>
            <a:r>
              <a:rPr lang="ru-RU" sz="4400" b="0" i="0" dirty="0" err="1" smtClean="0">
                <a:solidFill>
                  <a:srgbClr val="575757"/>
                </a:solidFill>
                <a:effectLst/>
                <a:latin typeface="arial"/>
              </a:rPr>
              <a:t>енергія</a:t>
            </a:r>
            <a:r>
              <a:rPr lang="ru-RU" sz="4400" b="0" i="0" dirty="0" smtClean="0">
                <a:solidFill>
                  <a:srgbClr val="575757"/>
                </a:solidFill>
                <a:effectLst/>
                <a:latin typeface="arial"/>
              </a:rPr>
              <a:t> </a:t>
            </a:r>
            <a:r>
              <a:rPr lang="ru-RU" sz="4400" b="0" i="0" dirty="0" err="1" smtClean="0">
                <a:solidFill>
                  <a:srgbClr val="575757"/>
                </a:solidFill>
                <a:effectLst/>
                <a:latin typeface="arial"/>
              </a:rPr>
              <a:t>різниці</a:t>
            </a:r>
            <a:r>
              <a:rPr lang="ru-RU" sz="4400" b="0" i="0" dirty="0" smtClean="0">
                <a:solidFill>
                  <a:srgbClr val="575757"/>
                </a:solidFill>
                <a:effectLst/>
                <a:latin typeface="arial"/>
              </a:rPr>
              <a:t> температур </a:t>
            </a:r>
            <a:r>
              <a:rPr lang="ru-RU" sz="4400" b="0" i="0" dirty="0" err="1" smtClean="0">
                <a:solidFill>
                  <a:srgbClr val="575757"/>
                </a:solidFill>
                <a:effectLst/>
                <a:latin typeface="arial"/>
              </a:rPr>
              <a:t>поверхневих</a:t>
            </a:r>
            <a:r>
              <a:rPr lang="ru-RU" sz="4400" b="0" i="0" dirty="0" smtClean="0">
                <a:solidFill>
                  <a:srgbClr val="575757"/>
                </a:solidFill>
                <a:effectLst/>
                <a:latin typeface="arial"/>
              </a:rPr>
              <a:t> і </a:t>
            </a:r>
            <a:r>
              <a:rPr lang="ru-RU" sz="4400" b="0" i="0" dirty="0" err="1" smtClean="0">
                <a:solidFill>
                  <a:srgbClr val="575757"/>
                </a:solidFill>
                <a:effectLst/>
                <a:latin typeface="arial"/>
              </a:rPr>
              <a:t>глибинних</a:t>
            </a:r>
            <a:r>
              <a:rPr lang="ru-RU" sz="4400" b="0" i="0" dirty="0" smtClean="0">
                <a:solidFill>
                  <a:srgbClr val="575757"/>
                </a:solidFill>
                <a:effectLst/>
                <a:latin typeface="arial"/>
              </a:rPr>
              <a:t> вод.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673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Clr>
                <a:srgbClr val="5BBE4E"/>
              </a:buClr>
              <a:buNone/>
            </a:pP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Серед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енергетичних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ресурсів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найбільше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використовується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енергія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припливів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 і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відливів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.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Будівництво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приливних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електростанцій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 (ПЕС)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можливе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 у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вузьких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 і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довгих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 затоках, де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висота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приливних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хвиль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досягає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 десяти і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більше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метрів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 (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Франція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,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Великобританія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,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Росія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, Канада, США,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Норвегія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, Аргентина та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інші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приморські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країни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8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0"/>
          <a:stretch/>
        </p:blipFill>
        <p:spPr>
          <a:xfrm>
            <a:off x="1403648" y="923380"/>
            <a:ext cx="6552728" cy="499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42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alcity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globalcity</Template>
  <TotalTime>838</TotalTime>
  <Words>431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Wingdings</vt:lpstr>
      <vt:lpstr>Verdana</vt:lpstr>
      <vt:lpstr>globalcity</vt:lpstr>
      <vt:lpstr>Ресурси  світового  океану</vt:lpstr>
      <vt:lpstr>Презентация PowerPoint</vt:lpstr>
      <vt:lpstr>Складові Світового океану</vt:lpstr>
      <vt:lpstr>Презентация PowerPoint</vt:lpstr>
      <vt:lpstr>Презентация PowerPoint</vt:lpstr>
      <vt:lpstr>Ресурси світового океану</vt:lpstr>
      <vt:lpstr>Енергетичні ресурси Світового океану: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Ресурси  світового  океану</dc:title>
  <dc:creator>pc</dc:creator>
  <cp:lastModifiedBy>pc</cp:lastModifiedBy>
  <cp:revision>10</cp:revision>
  <dcterms:created xsi:type="dcterms:W3CDTF">2013-12-16T15:09:03Z</dcterms:created>
  <dcterms:modified xsi:type="dcterms:W3CDTF">2013-12-17T05:08:00Z</dcterms:modified>
</cp:coreProperties>
</file>