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1"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9" d="100"/>
          <a:sy n="89" d="100"/>
        </p:scale>
        <p:origin x="-120"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17EEB1D0-825D-4749-AA47-90E96FF5B473}" type="datetimeFigureOut">
              <a:rPr lang="ru-RU" smtClean="0"/>
              <a:t>26.01.2014</a:t>
            </a:fld>
            <a:endParaRPr lang="ru-RU"/>
          </a:p>
        </p:txBody>
      </p:sp>
      <p:sp>
        <p:nvSpPr>
          <p:cNvPr id="16" name="Номер слайда 15"/>
          <p:cNvSpPr>
            <a:spLocks noGrp="1"/>
          </p:cNvSpPr>
          <p:nvPr>
            <p:ph type="sldNum" sz="quarter" idx="11"/>
          </p:nvPr>
        </p:nvSpPr>
        <p:spPr/>
        <p:txBody>
          <a:bodyPr/>
          <a:lstStyle/>
          <a:p>
            <a:fld id="{347B26B5-1B5E-4C3B-AD99-953D4224BCE8}"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7EEB1D0-825D-4749-AA47-90E96FF5B473}" type="datetimeFigureOut">
              <a:rPr lang="ru-RU" smtClean="0"/>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7B26B5-1B5E-4C3B-AD99-953D4224BCE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7EEB1D0-825D-4749-AA47-90E96FF5B473}" type="datetimeFigureOut">
              <a:rPr lang="ru-RU" smtClean="0"/>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7B26B5-1B5E-4C3B-AD99-953D4224BCE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17EEB1D0-825D-4749-AA47-90E96FF5B473}" type="datetimeFigureOut">
              <a:rPr lang="ru-RU" smtClean="0"/>
              <a:t>26.01.2014</a:t>
            </a:fld>
            <a:endParaRPr lang="ru-RU"/>
          </a:p>
        </p:txBody>
      </p:sp>
      <p:sp>
        <p:nvSpPr>
          <p:cNvPr id="15" name="Номер слайда 14"/>
          <p:cNvSpPr>
            <a:spLocks noGrp="1"/>
          </p:cNvSpPr>
          <p:nvPr>
            <p:ph type="sldNum" sz="quarter" idx="15"/>
          </p:nvPr>
        </p:nvSpPr>
        <p:spPr/>
        <p:txBody>
          <a:bodyPr/>
          <a:lstStyle>
            <a:lvl1pPr algn="ctr">
              <a:defRPr/>
            </a:lvl1pPr>
          </a:lstStyle>
          <a:p>
            <a:fld id="{347B26B5-1B5E-4C3B-AD99-953D4224BCE8}"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17EEB1D0-825D-4749-AA47-90E96FF5B473}" type="datetimeFigureOut">
              <a:rPr lang="ru-RU" smtClean="0"/>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7B26B5-1B5E-4C3B-AD99-953D4224BCE8}"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17EEB1D0-825D-4749-AA47-90E96FF5B473}" type="datetimeFigureOut">
              <a:rPr lang="ru-RU" smtClean="0"/>
              <a:t>26.01.2014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7B26B5-1B5E-4C3B-AD99-953D4224BCE8}"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347B26B5-1B5E-4C3B-AD99-953D4224BCE8}"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17EEB1D0-825D-4749-AA47-90E96FF5B473}" type="datetimeFigureOut">
              <a:rPr lang="ru-RU" smtClean="0"/>
              <a:t>26.01.2014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7EEB1D0-825D-4749-AA47-90E96FF5B473}" type="datetimeFigureOut">
              <a:rPr lang="ru-RU" smtClean="0"/>
              <a:t>26.01.2014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47B26B5-1B5E-4C3B-AD99-953D4224BCE8}"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EEB1D0-825D-4749-AA47-90E96FF5B473}" type="datetimeFigureOut">
              <a:rPr lang="ru-RU" smtClean="0"/>
              <a:t>26.01.2014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47B26B5-1B5E-4C3B-AD99-953D4224BCE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17EEB1D0-825D-4749-AA47-90E96FF5B473}" type="datetimeFigureOut">
              <a:rPr lang="ru-RU" smtClean="0"/>
              <a:t>26.01.2014</a:t>
            </a:fld>
            <a:endParaRPr lang="ru-RU"/>
          </a:p>
        </p:txBody>
      </p:sp>
      <p:sp>
        <p:nvSpPr>
          <p:cNvPr id="9" name="Номер слайда 8"/>
          <p:cNvSpPr>
            <a:spLocks noGrp="1"/>
          </p:cNvSpPr>
          <p:nvPr>
            <p:ph type="sldNum" sz="quarter" idx="15"/>
          </p:nvPr>
        </p:nvSpPr>
        <p:spPr/>
        <p:txBody>
          <a:bodyPr/>
          <a:lstStyle/>
          <a:p>
            <a:fld id="{347B26B5-1B5E-4C3B-AD99-953D4224BCE8}"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17EEB1D0-825D-4749-AA47-90E96FF5B473}" type="datetimeFigureOut">
              <a:rPr lang="ru-RU" smtClean="0"/>
              <a:t>26.01.2014</a:t>
            </a:fld>
            <a:endParaRPr lang="ru-RU"/>
          </a:p>
        </p:txBody>
      </p:sp>
      <p:sp>
        <p:nvSpPr>
          <p:cNvPr id="9" name="Номер слайда 8"/>
          <p:cNvSpPr>
            <a:spLocks noGrp="1"/>
          </p:cNvSpPr>
          <p:nvPr>
            <p:ph type="sldNum" sz="quarter" idx="11"/>
          </p:nvPr>
        </p:nvSpPr>
        <p:spPr/>
        <p:txBody>
          <a:bodyPr/>
          <a:lstStyle/>
          <a:p>
            <a:fld id="{347B26B5-1B5E-4C3B-AD99-953D4224BCE8}"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7EEB1D0-825D-4749-AA47-90E96FF5B473}" type="datetimeFigureOut">
              <a:rPr lang="ru-RU" smtClean="0"/>
              <a:t>26.01.2014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47B26B5-1B5E-4C3B-AD99-953D4224BCE8}"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161916"/>
            <a:ext cx="8305800" cy="1981200"/>
          </a:xfrm>
        </p:spPr>
        <p:txBody>
          <a:bodyPr/>
          <a:lstStyle/>
          <a:p>
            <a:r>
              <a:rPr smtClean="0">
                <a:solidFill>
                  <a:srgbClr val="FF0000"/>
                </a:solidFill>
              </a:rPr>
              <a:t>C</a:t>
            </a:r>
            <a:r>
              <a:rPr smtClean="0"/>
              <a:t>h</a:t>
            </a:r>
            <a:r>
              <a:rPr smtClean="0">
                <a:solidFill>
                  <a:srgbClr val="FF0000"/>
                </a:solidFill>
              </a:rPr>
              <a:t>r</a:t>
            </a:r>
            <a:r>
              <a:rPr smtClean="0"/>
              <a:t>i</a:t>
            </a:r>
            <a:r>
              <a:rPr smtClean="0">
                <a:solidFill>
                  <a:srgbClr val="FF0000"/>
                </a:solidFill>
              </a:rPr>
              <a:t>s</a:t>
            </a:r>
            <a:r>
              <a:rPr smtClean="0"/>
              <a:t>t</a:t>
            </a:r>
            <a:r>
              <a:rPr smtClean="0">
                <a:solidFill>
                  <a:srgbClr val="FF0000"/>
                </a:solidFill>
              </a:rPr>
              <a:t>m</a:t>
            </a:r>
            <a:r>
              <a:rPr smtClean="0"/>
              <a:t>a</a:t>
            </a:r>
            <a:r>
              <a:rPr smtClean="0">
                <a:solidFill>
                  <a:srgbClr val="FF0000"/>
                </a:solidFill>
              </a:rPr>
              <a:t>s</a:t>
            </a:r>
            <a:r>
              <a:rPr smtClean="0"/>
              <a:t> t</a:t>
            </a:r>
            <a:r>
              <a:rPr smtClean="0">
                <a:solidFill>
                  <a:srgbClr val="FF0000"/>
                </a:solidFill>
              </a:rPr>
              <a:t>r</a:t>
            </a:r>
            <a:r>
              <a:rPr smtClean="0"/>
              <a:t>a</a:t>
            </a:r>
            <a:r>
              <a:rPr smtClean="0">
                <a:solidFill>
                  <a:srgbClr val="FF0000"/>
                </a:solidFill>
              </a:rPr>
              <a:t>d</a:t>
            </a:r>
            <a:r>
              <a:rPr smtClean="0"/>
              <a:t>i</a:t>
            </a:r>
            <a:r>
              <a:rPr smtClean="0">
                <a:solidFill>
                  <a:srgbClr val="FF0000"/>
                </a:solidFill>
              </a:rPr>
              <a:t>t</a:t>
            </a:r>
            <a:r>
              <a:rPr smtClean="0"/>
              <a:t>i</a:t>
            </a:r>
            <a:r>
              <a:rPr smtClean="0">
                <a:solidFill>
                  <a:srgbClr val="FF0000"/>
                </a:solidFill>
              </a:rPr>
              <a:t>o</a:t>
            </a:r>
            <a:r>
              <a:rPr smtClean="0"/>
              <a:t>n</a:t>
            </a:r>
            <a:r>
              <a:rPr smtClean="0">
                <a:solidFill>
                  <a:srgbClr val="FF0000"/>
                </a:solidFill>
              </a:rPr>
              <a:t>s</a:t>
            </a:r>
            <a:r>
              <a:rPr smtClean="0"/>
              <a:t> i</a:t>
            </a:r>
            <a:r>
              <a:rPr smtClean="0">
                <a:solidFill>
                  <a:srgbClr val="FF0000"/>
                </a:solidFill>
              </a:rPr>
              <a:t>n</a:t>
            </a:r>
            <a:r>
              <a:rPr smtClean="0"/>
              <a:t> E</a:t>
            </a:r>
            <a:r>
              <a:rPr smtClean="0">
                <a:solidFill>
                  <a:srgbClr val="FF0000"/>
                </a:solidFill>
              </a:rPr>
              <a:t>n</a:t>
            </a:r>
            <a:r>
              <a:rPr smtClean="0"/>
              <a:t>g</a:t>
            </a:r>
            <a:r>
              <a:rPr smtClean="0">
                <a:solidFill>
                  <a:srgbClr val="FF0000"/>
                </a:solidFill>
              </a:rPr>
              <a:t>l</a:t>
            </a:r>
            <a:r>
              <a:rPr smtClean="0"/>
              <a:t>a</a:t>
            </a:r>
            <a:r>
              <a:rPr smtClean="0">
                <a:solidFill>
                  <a:srgbClr val="FF0000"/>
                </a:solidFill>
              </a:rPr>
              <a:t>n</a:t>
            </a:r>
            <a:r>
              <a:rPr smtClean="0"/>
              <a:t>d </a:t>
            </a:r>
            <a:endParaRPr lang="ru-RU" dirty="0"/>
          </a:p>
        </p:txBody>
      </p:sp>
      <p:pic>
        <p:nvPicPr>
          <p:cNvPr id="4" name="Рисунок 3" descr="national-portrait-gallery-and-trafalgar-square-at-christmas-london-england-photographic-print-19784812.jpg"/>
          <p:cNvPicPr>
            <a:picLocks noChangeAspect="1"/>
          </p:cNvPicPr>
          <p:nvPr/>
        </p:nvPicPr>
        <p:blipFill>
          <a:blip r:embed="rId2"/>
          <a:stretch>
            <a:fillRect/>
          </a:stretch>
        </p:blipFill>
        <p:spPr>
          <a:xfrm rot="20657235">
            <a:off x="1374954" y="2748504"/>
            <a:ext cx="3810000" cy="2857500"/>
          </a:xfrm>
          <a:prstGeom prst="rect">
            <a:avLst/>
          </a:prstGeom>
        </p:spPr>
      </p:pic>
      <p:pic>
        <p:nvPicPr>
          <p:cNvPr id="5" name="Рисунок 4" descr="balls-christmas-christmas-tree-england-sparkle-Favim.com-118769.jpg"/>
          <p:cNvPicPr>
            <a:picLocks noChangeAspect="1"/>
          </p:cNvPicPr>
          <p:nvPr/>
        </p:nvPicPr>
        <p:blipFill>
          <a:blip r:embed="rId3"/>
          <a:stretch>
            <a:fillRect/>
          </a:stretch>
        </p:blipFill>
        <p:spPr>
          <a:xfrm rot="1025158">
            <a:off x="4638043" y="3116740"/>
            <a:ext cx="3220697" cy="23922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8686800" cy="4572000"/>
          </a:xfrm>
        </p:spPr>
        <p:txBody>
          <a:bodyPr/>
          <a:lstStyle/>
          <a:p>
            <a:r>
              <a:rPr lang="en-US" dirty="0" smtClean="0"/>
              <a:t>Christmas in </a:t>
            </a:r>
            <a:r>
              <a:rPr lang="en-US" dirty="0" smtClean="0"/>
              <a:t>England</a:t>
            </a:r>
          </a:p>
          <a:p>
            <a:r>
              <a:rPr lang="en-US" dirty="0" smtClean="0"/>
              <a:t>Boxing day</a:t>
            </a:r>
          </a:p>
        </p:txBody>
      </p:sp>
      <p:sp>
        <p:nvSpPr>
          <p:cNvPr id="3" name="Заголовок 2"/>
          <p:cNvSpPr>
            <a:spLocks noGrp="1"/>
          </p:cNvSpPr>
          <p:nvPr>
            <p:ph type="title"/>
          </p:nvPr>
        </p:nvSpPr>
        <p:spPr/>
        <p:txBody>
          <a:bodyPr/>
          <a:lstStyle/>
          <a:p>
            <a:pPr algn="ctr"/>
            <a:r>
              <a:rPr smtClean="0">
                <a:solidFill>
                  <a:srgbClr val="FF0000"/>
                </a:solidFill>
              </a:rPr>
              <a:t>C</a:t>
            </a:r>
            <a:r>
              <a:rPr smtClean="0">
                <a:solidFill>
                  <a:schemeClr val="tx1"/>
                </a:solidFill>
              </a:rPr>
              <a:t>o</a:t>
            </a:r>
            <a:r>
              <a:rPr smtClean="0">
                <a:solidFill>
                  <a:srgbClr val="FF0000"/>
                </a:solidFill>
              </a:rPr>
              <a:t>n</a:t>
            </a:r>
            <a:r>
              <a:rPr smtClean="0">
                <a:solidFill>
                  <a:schemeClr val="tx1"/>
                </a:solidFill>
              </a:rPr>
              <a:t>t</a:t>
            </a:r>
            <a:r>
              <a:rPr smtClean="0">
                <a:solidFill>
                  <a:srgbClr val="FF0000"/>
                </a:solidFill>
              </a:rPr>
              <a:t>e</a:t>
            </a:r>
            <a:r>
              <a:rPr smtClean="0">
                <a:solidFill>
                  <a:schemeClr val="tx1"/>
                </a:solidFill>
              </a:rPr>
              <a:t>n</a:t>
            </a:r>
            <a:r>
              <a:rPr smtClean="0">
                <a:solidFill>
                  <a:srgbClr val="FF0000"/>
                </a:solidFill>
              </a:rPr>
              <a:t>t</a:t>
            </a:r>
            <a:endParaRPr lang="ru-RU"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71612"/>
            <a:ext cx="4329114" cy="4833958"/>
          </a:xfrm>
        </p:spPr>
        <p:txBody>
          <a:bodyPr>
            <a:normAutofit fontScale="77500" lnSpcReduction="20000"/>
          </a:bodyPr>
          <a:lstStyle/>
          <a:p>
            <a:r>
              <a:rPr lang="en-US" b="1" dirty="0" smtClean="0">
                <a:solidFill>
                  <a:srgbClr val="FF0000"/>
                </a:solidFill>
              </a:rPr>
              <a:t>C</a:t>
            </a:r>
            <a:r>
              <a:rPr lang="en-US" b="1" dirty="0" smtClean="0"/>
              <a:t>hristmas </a:t>
            </a:r>
            <a:r>
              <a:rPr lang="en-US" b="1" dirty="0" smtClean="0"/>
              <a:t>is </a:t>
            </a:r>
            <a:r>
              <a:rPr lang="en-US" b="1" dirty="0" smtClean="0"/>
              <a:t>an annual commemoration of the birth of Jesus </a:t>
            </a:r>
            <a:r>
              <a:rPr lang="en-US" b="1" dirty="0" smtClean="0"/>
              <a:t>Christ and </a:t>
            </a:r>
            <a:r>
              <a:rPr lang="en-US" b="1" dirty="0" smtClean="0"/>
              <a:t>a widely observed cultural holiday, celebrated generally on December </a:t>
            </a:r>
            <a:r>
              <a:rPr lang="en-US" b="1" dirty="0" smtClean="0"/>
              <a:t>25 by </a:t>
            </a:r>
            <a:r>
              <a:rPr lang="en-US" b="1" dirty="0" smtClean="0"/>
              <a:t>millions of people around the world</a:t>
            </a:r>
            <a:br>
              <a:rPr lang="en-US" b="1" dirty="0" smtClean="0"/>
            </a:br>
            <a:r>
              <a:rPr lang="en-US" b="1" dirty="0" smtClean="0"/>
              <a:t> </a:t>
            </a:r>
            <a:endParaRPr lang="en-US" b="1" dirty="0" smtClean="0"/>
          </a:p>
          <a:p>
            <a:pPr>
              <a:buNone/>
            </a:pPr>
            <a:r>
              <a:rPr lang="en-US" b="1" dirty="0" smtClean="0"/>
              <a:t> </a:t>
            </a:r>
            <a:r>
              <a:rPr lang="en-US" b="1" dirty="0" smtClean="0"/>
              <a:t>     Christmas </a:t>
            </a:r>
            <a:r>
              <a:rPr lang="en-US" b="1" dirty="0" smtClean="0"/>
              <a:t>is a truly magical season, bringing families and friends together to share the much loved customs and traditions which have been around for centuries. Most people are on holiday in the UK and stay at home with their family on Christmas day, the main day for Christmas celebrations in Britai</a:t>
            </a:r>
            <a:r>
              <a:rPr lang="en-US" b="1" dirty="0" smtClean="0">
                <a:solidFill>
                  <a:srgbClr val="FF0000"/>
                </a:solidFill>
              </a:rPr>
              <a:t>n. </a:t>
            </a:r>
            <a:endParaRPr lang="ru-RU" b="1" dirty="0">
              <a:solidFill>
                <a:srgbClr val="FF0000"/>
              </a:solidFill>
            </a:endParaRPr>
          </a:p>
        </p:txBody>
      </p:sp>
      <p:sp>
        <p:nvSpPr>
          <p:cNvPr id="3" name="Заголовок 2"/>
          <p:cNvSpPr>
            <a:spLocks noGrp="1"/>
          </p:cNvSpPr>
          <p:nvPr>
            <p:ph type="title"/>
          </p:nvPr>
        </p:nvSpPr>
        <p:spPr/>
        <p:txBody>
          <a:bodyPr/>
          <a:lstStyle/>
          <a:p>
            <a:pPr algn="ctr"/>
            <a:r>
              <a:rPr smtClean="0"/>
              <a:t>C</a:t>
            </a:r>
            <a:r>
              <a:rPr smtClean="0">
                <a:solidFill>
                  <a:srgbClr val="FF0000"/>
                </a:solidFill>
              </a:rPr>
              <a:t>h</a:t>
            </a:r>
            <a:r>
              <a:rPr smtClean="0"/>
              <a:t>r</a:t>
            </a:r>
            <a:r>
              <a:rPr smtClean="0">
                <a:solidFill>
                  <a:srgbClr val="FF0000"/>
                </a:solidFill>
              </a:rPr>
              <a:t>i</a:t>
            </a:r>
            <a:r>
              <a:rPr smtClean="0"/>
              <a:t>s</a:t>
            </a:r>
            <a:r>
              <a:rPr smtClean="0">
                <a:solidFill>
                  <a:srgbClr val="FF0000"/>
                </a:solidFill>
              </a:rPr>
              <a:t>t</a:t>
            </a:r>
            <a:r>
              <a:rPr smtClean="0"/>
              <a:t>m</a:t>
            </a:r>
            <a:r>
              <a:rPr smtClean="0">
                <a:solidFill>
                  <a:srgbClr val="FF0000"/>
                </a:solidFill>
              </a:rPr>
              <a:t>a</a:t>
            </a:r>
            <a:r>
              <a:rPr smtClean="0"/>
              <a:t>s  i</a:t>
            </a:r>
            <a:r>
              <a:rPr smtClean="0">
                <a:solidFill>
                  <a:srgbClr val="FF0000"/>
                </a:solidFill>
              </a:rPr>
              <a:t>n</a:t>
            </a:r>
            <a:r>
              <a:rPr smtClean="0"/>
              <a:t> E</a:t>
            </a:r>
            <a:r>
              <a:rPr smtClean="0">
                <a:solidFill>
                  <a:srgbClr val="FF0000"/>
                </a:solidFill>
              </a:rPr>
              <a:t>n</a:t>
            </a:r>
            <a:r>
              <a:rPr smtClean="0"/>
              <a:t>g</a:t>
            </a:r>
            <a:r>
              <a:rPr smtClean="0">
                <a:solidFill>
                  <a:srgbClr val="FF0000"/>
                </a:solidFill>
              </a:rPr>
              <a:t>l</a:t>
            </a:r>
            <a:r>
              <a:rPr smtClean="0"/>
              <a:t>a</a:t>
            </a:r>
            <a:r>
              <a:rPr smtClean="0">
                <a:solidFill>
                  <a:srgbClr val="FF0000"/>
                </a:solidFill>
              </a:rPr>
              <a:t>n</a:t>
            </a:r>
            <a:r>
              <a:rPr smtClean="0"/>
              <a:t>d</a:t>
            </a:r>
            <a:endParaRPr lang="ru-RU" dirty="0"/>
          </a:p>
        </p:txBody>
      </p:sp>
      <p:pic>
        <p:nvPicPr>
          <p:cNvPr id="4" name="Рисунок 3" descr="London-Eye-at-Christmas-time-England.jpg"/>
          <p:cNvPicPr>
            <a:picLocks noChangeAspect="1"/>
          </p:cNvPicPr>
          <p:nvPr/>
        </p:nvPicPr>
        <p:blipFill>
          <a:blip r:embed="rId2"/>
          <a:stretch>
            <a:fillRect/>
          </a:stretch>
        </p:blipFill>
        <p:spPr>
          <a:xfrm>
            <a:off x="4738679" y="3857628"/>
            <a:ext cx="4119601" cy="2714644"/>
          </a:xfrm>
          <a:prstGeom prst="rect">
            <a:avLst/>
          </a:prstGeom>
        </p:spPr>
      </p:pic>
      <p:pic>
        <p:nvPicPr>
          <p:cNvPr id="5" name="Рисунок 4" descr="christmas_dest.jpg"/>
          <p:cNvPicPr>
            <a:picLocks noChangeAspect="1"/>
          </p:cNvPicPr>
          <p:nvPr/>
        </p:nvPicPr>
        <p:blipFill>
          <a:blip r:embed="rId3"/>
          <a:stretch>
            <a:fillRect/>
          </a:stretch>
        </p:blipFill>
        <p:spPr>
          <a:xfrm>
            <a:off x="4786314" y="1428736"/>
            <a:ext cx="4071966" cy="22860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500042"/>
            <a:ext cx="3857652" cy="5810272"/>
          </a:xfrm>
        </p:spPr>
        <p:txBody>
          <a:bodyPr>
            <a:normAutofit fontScale="85000" lnSpcReduction="20000"/>
          </a:bodyPr>
          <a:lstStyle/>
          <a:p>
            <a:r>
              <a:rPr lang="en-US" dirty="0" smtClean="0">
                <a:solidFill>
                  <a:srgbClr val="FF0000"/>
                </a:solidFill>
              </a:rPr>
              <a:t>M</a:t>
            </a:r>
            <a:r>
              <a:rPr lang="en-US" dirty="0" smtClean="0"/>
              <a:t>any of </a:t>
            </a:r>
            <a:r>
              <a:rPr lang="en-US" dirty="0" smtClean="0"/>
              <a:t>Christmas </a:t>
            </a:r>
            <a:r>
              <a:rPr lang="en-US" dirty="0" smtClean="0"/>
              <a:t>customs began long before Jesus was born. They came from earlier festivals which had nothing to do with the Christian church. Long time ago people had mid-winter festivals when the days were shortest and the sunlight weakest. They believed that their ceremonies would give the sun back its power. The Romans, for example, held the festival of Saturnalia around 25 December. They decorated their homes with evergreens to remind them of Saturn, their harvest god, to return the following sprin</a:t>
            </a:r>
            <a:r>
              <a:rPr lang="en-US" dirty="0" smtClean="0">
                <a:solidFill>
                  <a:srgbClr val="FF0000"/>
                </a:solidFill>
              </a:rPr>
              <a:t>g.</a:t>
            </a:r>
            <a:endParaRPr lang="ru-RU" dirty="0">
              <a:solidFill>
                <a:srgbClr val="FF0000"/>
              </a:solidFill>
            </a:endParaRPr>
          </a:p>
        </p:txBody>
      </p:sp>
      <p:pic>
        <p:nvPicPr>
          <p:cNvPr id="4" name="Рисунок 3" descr="VT160259_393high.jpg"/>
          <p:cNvPicPr>
            <a:picLocks noChangeAspect="1"/>
          </p:cNvPicPr>
          <p:nvPr/>
        </p:nvPicPr>
        <p:blipFill>
          <a:blip r:embed="rId2"/>
          <a:stretch>
            <a:fillRect/>
          </a:stretch>
        </p:blipFill>
        <p:spPr>
          <a:xfrm>
            <a:off x="4214810" y="214290"/>
            <a:ext cx="4572032" cy="2500330"/>
          </a:xfrm>
          <a:prstGeom prst="rect">
            <a:avLst/>
          </a:prstGeom>
        </p:spPr>
      </p:pic>
      <p:pic>
        <p:nvPicPr>
          <p:cNvPr id="5" name="Рисунок 4" descr="windsorcastle.jpg"/>
          <p:cNvPicPr>
            <a:picLocks noChangeAspect="1"/>
          </p:cNvPicPr>
          <p:nvPr/>
        </p:nvPicPr>
        <p:blipFill>
          <a:blip r:embed="rId3"/>
          <a:stretch>
            <a:fillRect/>
          </a:stretch>
        </p:blipFill>
        <p:spPr>
          <a:xfrm>
            <a:off x="4357686" y="2714620"/>
            <a:ext cx="3714776" cy="37147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261934"/>
            <a:ext cx="4500594" cy="5953148"/>
          </a:xfrm>
        </p:spPr>
        <p:txBody>
          <a:bodyPr>
            <a:noAutofit/>
          </a:bodyPr>
          <a:lstStyle/>
          <a:p>
            <a:endParaRPr lang="en-US" sz="3200" dirty="0" smtClean="0"/>
          </a:p>
          <a:p>
            <a:endParaRPr lang="en-US" sz="3200" dirty="0" smtClean="0"/>
          </a:p>
          <a:p>
            <a:endParaRPr lang="en-US" sz="3200" dirty="0" smtClean="0"/>
          </a:p>
          <a:p>
            <a:r>
              <a:rPr lang="en-US" sz="3200" dirty="0" smtClean="0">
                <a:solidFill>
                  <a:srgbClr val="FF0000"/>
                </a:solidFill>
              </a:rPr>
              <a:t>I</a:t>
            </a:r>
            <a:r>
              <a:rPr lang="en-US" sz="3200" dirty="0" smtClean="0"/>
              <a:t>n </a:t>
            </a:r>
            <a:r>
              <a:rPr lang="en-US" sz="3200" dirty="0" smtClean="0"/>
              <a:t>Victorian times some new ideas such as Father Christmas, Christmas cards and crackers were added to the celebration</a:t>
            </a:r>
            <a:r>
              <a:rPr lang="en-US" sz="3200" dirty="0" smtClean="0">
                <a:solidFill>
                  <a:srgbClr val="FF0000"/>
                </a:solidFill>
              </a:rPr>
              <a:t>s.</a:t>
            </a:r>
            <a:endParaRPr lang="ru-RU" sz="3200" dirty="0">
              <a:solidFill>
                <a:srgbClr val="FF0000"/>
              </a:solidFill>
            </a:endParaRPr>
          </a:p>
        </p:txBody>
      </p:sp>
      <p:pic>
        <p:nvPicPr>
          <p:cNvPr id="4" name="Рисунок 3" descr="victorian_christmas.jpg"/>
          <p:cNvPicPr>
            <a:picLocks noChangeAspect="1"/>
          </p:cNvPicPr>
          <p:nvPr/>
        </p:nvPicPr>
        <p:blipFill>
          <a:blip r:embed="rId2"/>
          <a:stretch>
            <a:fillRect/>
          </a:stretch>
        </p:blipFill>
        <p:spPr>
          <a:xfrm>
            <a:off x="4786314" y="1214422"/>
            <a:ext cx="3714776" cy="48577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642950"/>
            <a:ext cx="4114800" cy="5643570"/>
          </a:xfrm>
        </p:spPr>
        <p:txBody>
          <a:bodyPr>
            <a:normAutofit fontScale="92500" lnSpcReduction="20000"/>
          </a:bodyPr>
          <a:lstStyle/>
          <a:p>
            <a:r>
              <a:rPr lang="en-US" dirty="0" smtClean="0"/>
              <a:t>    </a:t>
            </a:r>
            <a:r>
              <a:rPr lang="en-US" dirty="0" smtClean="0">
                <a:solidFill>
                  <a:srgbClr val="FF0000"/>
                </a:solidFill>
              </a:rPr>
              <a:t>T</a:t>
            </a:r>
            <a:r>
              <a:rPr lang="en-US" dirty="0" smtClean="0"/>
              <a:t>he </a:t>
            </a:r>
            <a:r>
              <a:rPr lang="en-US" dirty="0" smtClean="0"/>
              <a:t>English gift giver is called Father Christmas. He wears a long red or green robe, and leaves presents in stockings on Christmas Eve. However, the gifts are not usually opened until the following afternoon</a:t>
            </a:r>
            <a:r>
              <a:rPr lang="en-US" dirty="0" smtClean="0"/>
              <a:t>.</a:t>
            </a:r>
          </a:p>
          <a:p>
            <a:pPr>
              <a:buNone/>
            </a:pPr>
            <a:r>
              <a:rPr lang="en-US" dirty="0" smtClean="0"/>
              <a:t>       Father </a:t>
            </a:r>
            <a:r>
              <a:rPr lang="en-US" dirty="0" smtClean="0"/>
              <a:t>Christmas delivers them during the night before Christmas. The Children leave an empty stocking or pillowcase hanging at the end of the bed. In the morning they hope it will be full of present</a:t>
            </a:r>
            <a:r>
              <a:rPr lang="en-US" dirty="0" smtClean="0">
                <a:solidFill>
                  <a:srgbClr val="FF0000"/>
                </a:solidFill>
              </a:rPr>
              <a:t>s.</a:t>
            </a:r>
            <a:endParaRPr lang="ru-RU" dirty="0">
              <a:solidFill>
                <a:srgbClr val="FF0000"/>
              </a:solidFill>
            </a:endParaRPr>
          </a:p>
        </p:txBody>
      </p:sp>
      <p:pic>
        <p:nvPicPr>
          <p:cNvPr id="4" name="Рисунок 3" descr="Santa.jpg"/>
          <p:cNvPicPr>
            <a:picLocks noChangeAspect="1"/>
          </p:cNvPicPr>
          <p:nvPr/>
        </p:nvPicPr>
        <p:blipFill>
          <a:blip r:embed="rId2"/>
          <a:stretch>
            <a:fillRect/>
          </a:stretch>
        </p:blipFill>
        <p:spPr>
          <a:xfrm>
            <a:off x="4572000" y="500042"/>
            <a:ext cx="3929090" cy="57150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571480"/>
            <a:ext cx="3500462" cy="5500726"/>
          </a:xfrm>
        </p:spPr>
        <p:txBody>
          <a:bodyPr/>
          <a:lstStyle/>
          <a:p>
            <a:r>
              <a:rPr lang="en-US" dirty="0" smtClean="0"/>
              <a:t>In England the traditional Christmas dinner is roast turkey with vegetables and sauces. For dessert it is rich, fruity Christmas pudding with brandy sauce. Mince pies, pastry cases filled with a mixture of chopped dried fruit.</a:t>
            </a:r>
            <a:endParaRPr lang="ru-RU" dirty="0"/>
          </a:p>
        </p:txBody>
      </p:sp>
      <p:pic>
        <p:nvPicPr>
          <p:cNvPr id="4" name="Рисунок 3" descr="xmaslunch2.jpg"/>
          <p:cNvPicPr>
            <a:picLocks noChangeAspect="1"/>
          </p:cNvPicPr>
          <p:nvPr/>
        </p:nvPicPr>
        <p:blipFill>
          <a:blip r:embed="rId2"/>
          <a:stretch>
            <a:fillRect/>
          </a:stretch>
        </p:blipFill>
        <p:spPr>
          <a:xfrm>
            <a:off x="3929058" y="1357298"/>
            <a:ext cx="4857784" cy="37147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idx="1"/>
          </p:nvPr>
        </p:nvSpPr>
        <p:spPr>
          <a:xfrm>
            <a:off x="142844" y="357198"/>
            <a:ext cx="4214842" cy="5929322"/>
          </a:xfrm>
        </p:spPr>
        <p:txBody>
          <a:bodyPr>
            <a:normAutofit fontScale="92500" lnSpcReduction="20000"/>
          </a:bodyPr>
          <a:lstStyle/>
          <a:p>
            <a:r>
              <a:rPr lang="en-US" dirty="0" smtClean="0">
                <a:solidFill>
                  <a:srgbClr val="FF0000"/>
                </a:solidFill>
              </a:rPr>
              <a:t>B</a:t>
            </a:r>
            <a:r>
              <a:rPr lang="en-US" dirty="0" smtClean="0"/>
              <a:t>oxing Day is traditionally the day following Christmas Day, when servants and tradesmen would receive gifts, known as a "Christmas box", from their bosses or </a:t>
            </a:r>
            <a:r>
              <a:rPr lang="en-US" dirty="0" smtClean="0"/>
              <a:t>employers</a:t>
            </a:r>
          </a:p>
          <a:p>
            <a:endParaRPr lang="en-US" dirty="0" smtClean="0"/>
          </a:p>
          <a:p>
            <a:pPr>
              <a:buNone/>
            </a:pPr>
            <a:r>
              <a:rPr lang="en-US" dirty="0" smtClean="0"/>
              <a:t>      Today</a:t>
            </a:r>
            <a:r>
              <a:rPr lang="en-US" dirty="0" smtClean="0"/>
              <a:t>, Boxing Day is the bank holiday that generally takes place on 26 December. It is observed in the United Kingdom, Canada, Hong Kong, Australia, New Zealand, Kenya, South Africa, Guyana, Trinidad and Tobago and other Commonwealth nation</a:t>
            </a:r>
            <a:r>
              <a:rPr lang="en-US" dirty="0" smtClean="0">
                <a:solidFill>
                  <a:srgbClr val="FF0000"/>
                </a:solidFill>
              </a:rPr>
              <a:t>s.</a:t>
            </a:r>
            <a:endParaRPr lang="en-US" dirty="0" smtClean="0">
              <a:solidFill>
                <a:srgbClr val="FF0000"/>
              </a:solidFill>
            </a:endParaRPr>
          </a:p>
          <a:p>
            <a:pPr>
              <a:buNone/>
            </a:pPr>
            <a:endParaRPr lang="en-US" dirty="0" smtClean="0"/>
          </a:p>
          <a:p>
            <a:pPr>
              <a:buNone/>
            </a:pPr>
            <a:endParaRPr lang="ru-RU" dirty="0"/>
          </a:p>
        </p:txBody>
      </p:sp>
      <p:pic>
        <p:nvPicPr>
          <p:cNvPr id="5" name="Рисунок 4" descr="Keswick_Boxing_Day_hunt_1962.jpg"/>
          <p:cNvPicPr>
            <a:picLocks noChangeAspect="1"/>
          </p:cNvPicPr>
          <p:nvPr/>
        </p:nvPicPr>
        <p:blipFill>
          <a:blip r:embed="rId2"/>
          <a:stretch>
            <a:fillRect/>
          </a:stretch>
        </p:blipFill>
        <p:spPr>
          <a:xfrm>
            <a:off x="4429124" y="1785926"/>
            <a:ext cx="4500562" cy="335758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2214554"/>
            <a:ext cx="8229600" cy="4572000"/>
          </a:xfrm>
        </p:spPr>
        <p:txBody>
          <a:bodyPr>
            <a:normAutofit/>
          </a:bodyPr>
          <a:lstStyle/>
          <a:p>
            <a:pPr algn="ctr">
              <a:buNone/>
            </a:pPr>
            <a:r>
              <a:rPr lang="en-US" sz="7200" dirty="0" smtClean="0">
                <a:solidFill>
                  <a:srgbClr val="FF0000"/>
                </a:solidFill>
              </a:rPr>
              <a:t>T</a:t>
            </a:r>
            <a:r>
              <a:rPr lang="en-US" sz="7200" dirty="0" smtClean="0"/>
              <a:t>hank </a:t>
            </a:r>
            <a:r>
              <a:rPr lang="en-US" sz="7200" dirty="0" smtClean="0">
                <a:solidFill>
                  <a:srgbClr val="FF0000"/>
                </a:solidFill>
              </a:rPr>
              <a:t>y</a:t>
            </a:r>
            <a:r>
              <a:rPr lang="en-US" sz="7200" dirty="0" smtClean="0"/>
              <a:t>ou</a:t>
            </a:r>
            <a:endParaRPr lang="ru-RU" sz="72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53</TotalTime>
  <Words>360</Words>
  <Application>Microsoft Office PowerPoint</Application>
  <PresentationFormat>Экран (4:3)</PresentationFormat>
  <Paragraphs>19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Бумажная</vt:lpstr>
      <vt:lpstr>Christmas traditions in England </vt:lpstr>
      <vt:lpstr>Content</vt:lpstr>
      <vt:lpstr>Christmas  in England</vt:lpstr>
      <vt:lpstr>Слайд 4</vt:lpstr>
      <vt:lpstr>Слайд 5</vt:lpstr>
      <vt:lpstr>Слайд 6</vt:lpstr>
      <vt:lpstr>Слайд 7</vt:lpstr>
      <vt:lpstr>Слайд 8</vt:lpstr>
      <vt:lpstr>Слайд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traditions in England </dc:title>
  <dc:creator>Admin</dc:creator>
  <cp:lastModifiedBy>Admin</cp:lastModifiedBy>
  <cp:revision>6</cp:revision>
  <dcterms:created xsi:type="dcterms:W3CDTF">2014-01-26T10:46:50Z</dcterms:created>
  <dcterms:modified xsi:type="dcterms:W3CDTF">2014-01-26T11:40:32Z</dcterms:modified>
</cp:coreProperties>
</file>