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9946-2905-49BB-BEE6-BD64DEA295B6}" type="datetimeFigureOut">
              <a:rPr lang="ru-RU" smtClean="0"/>
              <a:pPr/>
              <a:t>07.02.2013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B6F7-CB1E-4A70-BB53-363F7B74109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k.wikipedia.org/wiki/1_%D1%81%D1%96%D1%87%D0%BD%D1%8F" TargetMode="External"/><Relationship Id="rId7" Type="http://schemas.openxmlformats.org/officeDocument/2006/relationships/hyperlink" Target="http://uk.wikipedia.org/wiki/%D2%90%D0%BC%D1%96%D0%BD%D0%B0" TargetMode="External"/><Relationship Id="rId2" Type="http://schemas.openxmlformats.org/officeDocument/2006/relationships/hyperlink" Target="http://uk.wikipedia.org/wiki/%D0%9F%D0%BE%D0%BB%D1%8C%D1%89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2%D1%96%D1%82" TargetMode="External"/><Relationship Id="rId5" Type="http://schemas.openxmlformats.org/officeDocument/2006/relationships/hyperlink" Target="http://uk.wikipedia.org/wiki/%D0%90%D0%B4%D0%BC%D1%96%D0%BD%D1%96%D1%81%D1%82%D1%80%D0%B0%D1%82%D0%B8%D0%B2%D0%BD%D0%B0_%D1%80%D0%B5%D1%84%D0%BE%D1%80%D0%BC%D0%B0_%D0%9F%D0%BE%D0%BB%D1%8C%D1%89%D1%96" TargetMode="External"/><Relationship Id="rId4" Type="http://schemas.openxmlformats.org/officeDocument/2006/relationships/hyperlink" Target="http://uk.wikipedia.org/wiki/19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5%D1%85_%D0%92%D0%B0%D0%BB%D0%B5%D0%BD%D1%81%D0%B0" TargetMode="External"/><Relationship Id="rId2" Type="http://schemas.openxmlformats.org/officeDocument/2006/relationships/hyperlink" Target="http://uk.wikipedia.org/wiki/%D0%92%D0%BE%D0%B9%D1%86%D0%B5%D1%85_%D0%AF%D1%80%D1%83%D0%B7%D0%B5%D0%BB%D1%8C%D1%81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80%D0%BE%D0%BD%D1%96%D1%81%D0%BB%D0%B0%D0%B2_%D0%9A%D0%BE%D0%BC%D0%BE%D1%80%D0%BE%D0%B2%D1%81%D1%8C%D0%BA%D0%B8%D0%B9" TargetMode="External"/><Relationship Id="rId5" Type="http://schemas.openxmlformats.org/officeDocument/2006/relationships/hyperlink" Target="http://uk.wikipedia.org/wiki/%D0%9B%D0%B5%D1%85_%D0%9A%D0%B0%D1%87%D0%B8%D0%BD%D1%81%D1%8C%D0%BA%D0%B8%D0%B9" TargetMode="External"/><Relationship Id="rId4" Type="http://schemas.openxmlformats.org/officeDocument/2006/relationships/hyperlink" Target="http://uk.wikipedia.org/wiki/%D0%90%D0%BB%D0%B5%D0%BA%D1%81%D0%B0%D0%BD%D0%B4%D1%80_%D0%9A%D0%B2%D0%B0%D1%81%D0%BD%D0%B5%D0%B2%D1%81%D1%8C%D0%BA%D0%B8%D0%B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uk.wikipedia.org/wiki/%D0%A9%D0%B5%D1%86%D0%B8%D0%BD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uk.wikipedia.org/wiki/%D0%9F%D0%BE%D0%BB%D1%8C%D1%81%D1%8C%D0%BA%D1%96_%D0%B4%D0%B5%D1%80%D0%B6%D0%B0%D0%B2%D0%BD%D1%96_%D0%B7%D0%B0%D0%BB%D1%96%D0%B7%D0%BD%D0%B8%D1%86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4%D0%B8%D0%BD%D1%8F" TargetMode="External"/><Relationship Id="rId5" Type="http://schemas.openxmlformats.org/officeDocument/2006/relationships/hyperlink" Target="http://uk.wikipedia.org/wiki/%D0%93%D0%B4%D0%B0%D0%BD%D1%81%D1%8C%D0%BA" TargetMode="External"/><Relationship Id="rId4" Type="http://schemas.openxmlformats.org/officeDocument/2006/relationships/hyperlink" Target="http://uk.wikipedia.org/wiki/%D0%A1%D0%B2%D1%96%D0%BD%D0%BE%D1%83%D0%B9%D1%81%D1%8C%D1%86%D0%B5" TargetMode="Externa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3" TargetMode="External"/><Relationship Id="rId3" Type="http://schemas.openxmlformats.org/officeDocument/2006/relationships/hyperlink" Target="http://uk.wikipedia.org/wiki/1990" TargetMode="External"/><Relationship Id="rId7" Type="http://schemas.openxmlformats.org/officeDocument/2006/relationships/hyperlink" Target="http://uk.wikipedia.org/wiki/%D0%9D%D0%90%D0%A2%D0%9E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://uk.wikipedia.org/wiki/19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1%80%D1%88%D0%B0%D0%B2%D1%81%D1%8C%D0%BA%D0%B8%D0%B9_%D0%B4%D0%BE%D0%B3%D0%BE%D0%B2%D1%96%D1%80" TargetMode="External"/><Relationship Id="rId11" Type="http://schemas.openxmlformats.org/officeDocument/2006/relationships/hyperlink" Target="http://uk.wikipedia.org/wiki/%D0%84%D0%B2%D1%80%D0%BE%D0%BF%D0%B5%D0%B9%D1%81%D1%8C%D0%BA%D0%B8%D0%B9_%D0%A1%D0%BE%D1%8E%D0%B7" TargetMode="External"/><Relationship Id="rId5" Type="http://schemas.openxmlformats.org/officeDocument/2006/relationships/hyperlink" Target="http://uk.wikipedia.org/wiki/1991" TargetMode="External"/><Relationship Id="rId10" Type="http://schemas.openxmlformats.org/officeDocument/2006/relationships/hyperlink" Target="http://uk.wikipedia.org/wiki/2004" TargetMode="External"/><Relationship Id="rId4" Type="http://schemas.openxmlformats.org/officeDocument/2006/relationships/hyperlink" Target="http://uk.wikipedia.org/wiki/%D0%9A%D0%BE%D0%BD%D1%81%D1%82%D0%B8%D1%82%D1%83%D1%86%D1%96%D1%8F_%D0%9F%D0%BE%D0%BB%D1%8C%D1%89%D1%96" TargetMode="External"/><Relationship Id="rId9" Type="http://schemas.openxmlformats.org/officeDocument/2006/relationships/hyperlink" Target="http://uk.wikipedia.org/w/index.php?title=%D0%91%D0%B0%D0%BB%D0%B4%D0%B5%D0%BC%D0%B0%D1%80_%D0%9F%D0%B0%D0%B2%D0%BB%D1%8F%D0%BA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0%B0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uk.wikipedia.org/wiki/%D0%A1%D0%BF%D0%B8%D1%81%D0%BE%D0%BA_%D0%B4%D0%B5%D1%80%D0%B6%D0%B0%D0%B2_%D1%82%D0%B0_%D0%B7%D0%B0%D0%BB%D0%B5%D0%B6%D0%BD%D0%B8%D1%85_%D1%82%D0%B5%D1%80%D0%B8%D1%82%D0%BE%D1%80%D1%96%D0%B9_%D0%84%D0%B2%D1%80%D0%BE%D0%BF%D0%B8" TargetMode="External"/><Relationship Id="rId7" Type="http://schemas.openxmlformats.org/officeDocument/2006/relationships/hyperlink" Target="http://uk.wikipedia.org/wiki/%D0%91%D1%96%D0%BB%D0%BE%D1%80%D1%83%D1%81%D1%8C" TargetMode="External"/><Relationship Id="rId12" Type="http://schemas.openxmlformats.org/officeDocument/2006/relationships/hyperlink" Target="http://uk.wikipedia.org/wiki/%D0%91%D0%B0%D0%BB%D1%82%D1%96%D0%B9%D1%81%D1%8C%D0%BA%D0%B5_%D0%BC%D0%BE%D1%80%D0%B5" TargetMode="External"/><Relationship Id="rId2" Type="http://schemas.openxmlformats.org/officeDocument/2006/relationships/hyperlink" Target="http://uk.wikipedia.org/wiki/%D0%A6%D0%B5%D0%BD%D1%82%D1%80%D0%B0%D0%BB%D1%8C%D0%BD%D0%B0_%D0%84%D0%B2%D1%80%D0%BE%D0%BF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8%D1%82%D0%B2%D0%B0" TargetMode="External"/><Relationship Id="rId11" Type="http://schemas.openxmlformats.org/officeDocument/2006/relationships/hyperlink" Target="http://uk.wikipedia.org/wiki/%D0%9D%D1%96%D0%BC%D0%B5%D1%87%D1%87%D0%B8%D0%BD%D0%B0" TargetMode="External"/><Relationship Id="rId5" Type="http://schemas.openxmlformats.org/officeDocument/2006/relationships/hyperlink" Target="http://uk.wikipedia.org/wiki/%D0%9A%D0%B0%D0%BB%D1%96%D0%BD%D1%96%D0%BD%D0%B3%D1%80%D0%B0%D0%B4%D1%81%D1%8C%D0%BA%D0%B0_%D0%BE%D0%B1%D0%BB%D0%B0%D1%81%D1%82%D1%8C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://uk.wikipedia.org/wiki/%D0%A1%D0%BB%D0%BE%D0%B2%D0%B0%D1%87%D1%87%D0%B8%D0%BD%D0%B0" TargetMode="External"/><Relationship Id="rId4" Type="http://schemas.openxmlformats.org/officeDocument/2006/relationships/hyperlink" Target="http://uk.wikipedia.org/wiki/%D0%A0%D0%BE%D1%81%D1%96%D1%8F" TargetMode="External"/><Relationship Id="rId9" Type="http://schemas.openxmlformats.org/officeDocument/2006/relationships/hyperlink" Target="http://uk.wikipedia.org/wiki/%D0%A7%D0%B5%D1%85%D1%96%D1%8F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Польща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r>
              <a:rPr lang="uk-UA" dirty="0" smtClean="0"/>
              <a:t>Адміністративний поділ Польщі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357850" cy="432511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Сучасний</a:t>
            </a:r>
            <a:r>
              <a:rPr lang="ru-RU" dirty="0" smtClean="0"/>
              <a:t> </a:t>
            </a:r>
            <a:r>
              <a:rPr lang="ru-RU" b="1" dirty="0" err="1" smtClean="0"/>
              <a:t>адміністративний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поділ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2" tooltip="Польща"/>
              </a:rPr>
              <a:t>Польщі</a:t>
            </a:r>
            <a:r>
              <a:rPr lang="ru-RU" dirty="0" smtClean="0"/>
              <a:t> введено </a:t>
            </a:r>
            <a:r>
              <a:rPr lang="ru-RU" dirty="0" smtClean="0">
                <a:hlinkClick r:id="rId3" tooltip="1 січня"/>
              </a:rPr>
              <a:t>1 </a:t>
            </a:r>
            <a:r>
              <a:rPr lang="ru-RU" dirty="0" err="1" smtClean="0">
                <a:hlinkClick r:id="rId3" tooltip="1 січня"/>
              </a:rPr>
              <a:t>січня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999"/>
              </a:rPr>
              <a:t>1999</a:t>
            </a:r>
            <a:r>
              <a:rPr lang="ru-RU" dirty="0" smtClean="0"/>
              <a:t> року </a:t>
            </a:r>
            <a:r>
              <a:rPr lang="ru-RU" dirty="0" err="1" smtClean="0"/>
              <a:t>внаслідок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Адміністративна реформа Польщі"/>
              </a:rPr>
              <a:t>адміністративної</a:t>
            </a:r>
            <a:r>
              <a:rPr lang="ru-RU" dirty="0" smtClean="0">
                <a:hlinkClick r:id="rId5" tooltip="Адміністративна реформа Польщі"/>
              </a:rPr>
              <a:t> </a:t>
            </a:r>
            <a:r>
              <a:rPr lang="ru-RU" dirty="0" err="1" smtClean="0">
                <a:hlinkClick r:id="rId5" tooltip="Адміністративна реформа Польщі"/>
              </a:rPr>
              <a:t>реформи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воєводств</a:t>
            </a:r>
            <a:r>
              <a:rPr lang="ru-RU" dirty="0" smtClean="0"/>
              <a:t> </a:t>
            </a:r>
            <a:r>
              <a:rPr lang="ru-RU" dirty="0" err="1" smtClean="0"/>
              <a:t>скорочено</a:t>
            </a:r>
            <a:r>
              <a:rPr lang="ru-RU" dirty="0" smtClean="0"/>
              <a:t> до 16. </a:t>
            </a:r>
            <a:r>
              <a:rPr lang="ru-RU" dirty="0" err="1" smtClean="0"/>
              <a:t>Воєводства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308 </a:t>
            </a:r>
            <a:r>
              <a:rPr lang="ru-RU" dirty="0" err="1" smtClean="0">
                <a:hlinkClick r:id="rId6" tooltip="Повіт"/>
              </a:rPr>
              <a:t>повітів</a:t>
            </a:r>
            <a:r>
              <a:rPr lang="ru-RU" dirty="0" smtClean="0"/>
              <a:t> </a:t>
            </a:r>
            <a:r>
              <a:rPr lang="en-GB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65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статус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повітів</a:t>
            </a:r>
            <a:r>
              <a:rPr lang="ru-RU" dirty="0" smtClean="0"/>
              <a:t>. </a:t>
            </a:r>
            <a:r>
              <a:rPr lang="ru-RU" dirty="0" err="1" smtClean="0"/>
              <a:t>Повіти</a:t>
            </a:r>
            <a:r>
              <a:rPr lang="ru-RU" dirty="0" smtClean="0"/>
              <a:t> </a:t>
            </a:r>
            <a:r>
              <a:rPr lang="ru-RU" dirty="0" err="1" smtClean="0"/>
              <a:t>поділено</a:t>
            </a:r>
            <a:r>
              <a:rPr lang="ru-RU" dirty="0" smtClean="0"/>
              <a:t> на 2489 </a:t>
            </a:r>
            <a:r>
              <a:rPr lang="ru-RU" dirty="0" err="1" smtClean="0">
                <a:hlinkClick r:id="rId7" tooltip="Ґміна"/>
              </a:rPr>
              <a:t>ґмін</a:t>
            </a:r>
            <a:r>
              <a:rPr lang="ru-RU" dirty="0" smtClean="0"/>
              <a:t> </a:t>
            </a:r>
            <a:r>
              <a:rPr lang="en-GB" dirty="0" smtClean="0"/>
              <a:t>.</a:t>
            </a:r>
            <a:endParaRPr lang="uk-UA" dirty="0"/>
          </a:p>
        </p:txBody>
      </p:sp>
      <p:pic>
        <p:nvPicPr>
          <p:cNvPr id="8194" name="Picture 2" descr="D:\Юля\word\школа\история\Польша\350px-Амінінстративна_мапа_Польщі_українською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2143116"/>
            <a:ext cx="3639601" cy="340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Президенти</a:t>
            </a:r>
            <a:r>
              <a:rPr lang="ru-RU" dirty="0" smtClean="0"/>
              <a:t> </a:t>
            </a:r>
            <a:r>
              <a:rPr lang="en-GB" dirty="0" smtClean="0"/>
              <a:t>III-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Посполитої</a:t>
            </a:r>
            <a:r>
              <a:rPr lang="ru-RU" dirty="0" smtClean="0"/>
              <a:t> 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76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462"/>
                <a:gridCol w="4857784"/>
                <a:gridCol w="2900354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Ім'я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Термін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Войцех Ярузельський"/>
                        </a:rPr>
                        <a:t>Войцех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Войцех Ярузельський"/>
                        </a:rPr>
                        <a:t>Ярузельський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Wojciech</a:t>
                      </a:r>
                      <a:r>
                        <a:rPr kumimoji="0" lang="en-GB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Jaruzelski</a:t>
                      </a:r>
                      <a:r>
                        <a:rPr kumimoji="0" lang="en-GB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31.12.1989 — 22.12.1990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tooltip="Лех Валенса"/>
                        </a:rPr>
                        <a:t>Лех Валенса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GB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Lech 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Wałęsa</a:t>
                      </a:r>
                      <a:r>
                        <a:rPr kumimoji="0" lang="en-GB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22.12.1990 — 22.12.1995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tooltip="Александр Квасневський"/>
                        </a:rPr>
                        <a:t>Александр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tooltip="Александр Квасневський"/>
                        </a:rPr>
                        <a:t>Квасневський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Aleksander</a:t>
                      </a:r>
                      <a:r>
                        <a:rPr kumimoji="0" lang="en-GB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Kwaśniewski</a:t>
                      </a:r>
                      <a:r>
                        <a:rPr kumimoji="0" lang="uk-UA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22.12.1995 — 23.12.2005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tooltip="Лех Качинський"/>
                        </a:rPr>
                        <a:t>Лех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tooltip="Лех Качинський"/>
                        </a:rPr>
                        <a:t>Качинський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GB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Lech 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Kaczyński</a:t>
                      </a:r>
                      <a:r>
                        <a:rPr kumimoji="0" lang="en-GB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23.12.2005 — 10.04.2010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Броніслав Коморовський"/>
                        </a:rPr>
                        <a:t>Броніслав</a:t>
                      </a:r>
                      <a:r>
                        <a:rPr kumimoji="0" lang="ru-RU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Броніслав Коморовський"/>
                        </a:rPr>
                        <a:t> </a:t>
                      </a:r>
                      <a:r>
                        <a:rPr kumimoji="0" lang="ru-RU" b="0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Броніслав Коморовський"/>
                        </a:rPr>
                        <a:t>Коморовський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Bronisław</a:t>
                      </a:r>
                      <a:r>
                        <a:rPr kumimoji="0" lang="en-GB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Komorowski</a:t>
                      </a:r>
                      <a:r>
                        <a:rPr kumimoji="0" lang="en-GB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5.07.2010 —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r>
              <a:rPr lang="ru-RU" dirty="0" err="1" smtClean="0"/>
              <a:t>Президенти</a:t>
            </a:r>
            <a:endParaRPr lang="uk-UA" dirty="0"/>
          </a:p>
        </p:txBody>
      </p:sp>
      <p:pic>
        <p:nvPicPr>
          <p:cNvPr id="9218" name="Picture 2" descr="D:\Юля\word\школа\история\Польша\450px-Wojciech_jaruzelski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1857388" cy="2476517"/>
          </a:xfrm>
          <a:prstGeom prst="rect">
            <a:avLst/>
          </a:prstGeom>
          <a:noFill/>
        </p:spPr>
      </p:pic>
      <p:pic>
        <p:nvPicPr>
          <p:cNvPr id="9219" name="Picture 3" descr="D:\Юля\word\школа\история\Польша\Lech_Walesa_-_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22"/>
            <a:ext cx="2215282" cy="2924172"/>
          </a:xfrm>
          <a:prstGeom prst="rect">
            <a:avLst/>
          </a:prstGeom>
          <a:noFill/>
        </p:spPr>
      </p:pic>
      <p:pic>
        <p:nvPicPr>
          <p:cNvPr id="9220" name="Picture 4" descr="D:\Юля\word\школа\история\Польша\250px-Aleksander_Kwasniewski_-_World_Economic_Forum_Annual_Meeting_Davos_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1857388" cy="2522548"/>
          </a:xfrm>
          <a:prstGeom prst="rect">
            <a:avLst/>
          </a:prstGeom>
          <a:noFill/>
        </p:spPr>
      </p:pic>
      <p:pic>
        <p:nvPicPr>
          <p:cNvPr id="9221" name="Picture 5" descr="D:\Юля\word\школа\история\Польша\200px-Lech_Kaczyńs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857628"/>
            <a:ext cx="2303841" cy="2787648"/>
          </a:xfrm>
          <a:prstGeom prst="rect">
            <a:avLst/>
          </a:prstGeom>
          <a:noFill/>
        </p:spPr>
      </p:pic>
      <p:pic>
        <p:nvPicPr>
          <p:cNvPr id="9222" name="Picture 6" descr="D:\Юля\word\школа\история\Польша\200px-Bronisław_Komorowski_official_phot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86256"/>
            <a:ext cx="3024406" cy="22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>
            <a:normAutofit/>
          </a:bodyPr>
          <a:lstStyle/>
          <a:p>
            <a:r>
              <a:rPr lang="uk-UA" dirty="0" smtClean="0"/>
              <a:t>Економіка Польщі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5500726" cy="507209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Польща</a:t>
            </a:r>
            <a:r>
              <a:rPr lang="ru-RU" dirty="0" smtClean="0"/>
              <a:t> — </a:t>
            </a:r>
            <a:r>
              <a:rPr lang="ru-RU" dirty="0" err="1" smtClean="0"/>
              <a:t>індустріально-аграрна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: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металургійна</a:t>
            </a:r>
            <a:r>
              <a:rPr lang="ru-RU" dirty="0" smtClean="0"/>
              <a:t>, </a:t>
            </a:r>
            <a:r>
              <a:rPr lang="ru-RU" dirty="0" err="1" smtClean="0"/>
              <a:t>гірнича</a:t>
            </a:r>
            <a:r>
              <a:rPr lang="ru-RU" dirty="0" smtClean="0"/>
              <a:t> (</a:t>
            </a:r>
            <a:r>
              <a:rPr lang="ru-RU" dirty="0" err="1" smtClean="0"/>
              <a:t>вугільна</a:t>
            </a:r>
            <a:r>
              <a:rPr lang="ru-RU" dirty="0" smtClean="0"/>
              <a:t>, </a:t>
            </a:r>
            <a:r>
              <a:rPr lang="ru-RU" dirty="0" err="1" smtClean="0"/>
              <a:t>сірчана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кораблебудування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Транспорт: </a:t>
            </a:r>
            <a:r>
              <a:rPr lang="ru-RU" dirty="0" err="1" smtClean="0">
                <a:hlinkClick r:id="rId2" tooltip="Польські державні залізниці"/>
              </a:rPr>
              <a:t>залізничний</a:t>
            </a:r>
            <a:r>
              <a:rPr lang="ru-RU" dirty="0" smtClean="0"/>
              <a:t>,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морський</a:t>
            </a:r>
            <a:r>
              <a:rPr lang="ru-RU" dirty="0" smtClean="0"/>
              <a:t>, </a:t>
            </a:r>
            <a:r>
              <a:rPr lang="ru-RU" dirty="0" err="1" smtClean="0"/>
              <a:t>трубопровідний</a:t>
            </a:r>
            <a:r>
              <a:rPr lang="ru-RU" dirty="0" smtClean="0"/>
              <a:t>, </a:t>
            </a:r>
            <a:r>
              <a:rPr lang="ru-RU" dirty="0" err="1" smtClean="0"/>
              <a:t>повітряний</a:t>
            </a:r>
            <a:r>
              <a:rPr lang="ru-RU" dirty="0" smtClean="0"/>
              <a:t>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порти — </a:t>
            </a:r>
            <a:r>
              <a:rPr lang="ru-RU" dirty="0" smtClean="0">
                <a:hlinkClick r:id="rId3" tooltip="Щецин"/>
              </a:rPr>
              <a:t>Щецин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Свіноуйсьце"/>
              </a:rPr>
              <a:t>Свіноуйсьце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Гданськ"/>
              </a:rPr>
              <a:t>Гданськ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Гдиня"/>
              </a:rPr>
              <a:t>Гдиня</a:t>
            </a:r>
            <a:r>
              <a:rPr lang="ru-RU" dirty="0" smtClean="0"/>
              <a:t>. У 1997 </a:t>
            </a:r>
            <a:r>
              <a:rPr lang="ru-RU" dirty="0" err="1" smtClean="0"/>
              <a:t>було</a:t>
            </a:r>
            <a:r>
              <a:rPr lang="ru-RU" dirty="0" smtClean="0"/>
              <a:t> перевезено 386 млн. т </a:t>
            </a:r>
            <a:r>
              <a:rPr lang="ru-RU" dirty="0" err="1" smtClean="0"/>
              <a:t>вантажів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залізницями</a:t>
            </a:r>
            <a:r>
              <a:rPr lang="ru-RU" dirty="0" smtClean="0"/>
              <a:t> 224 млн., </a:t>
            </a:r>
            <a:r>
              <a:rPr lang="ru-RU" dirty="0" err="1" smtClean="0"/>
              <a:t>автомобільним</a:t>
            </a:r>
            <a:r>
              <a:rPr lang="ru-RU" dirty="0" smtClean="0"/>
              <a:t> транспортом — 96 млн., </a:t>
            </a:r>
            <a:r>
              <a:rPr lang="ru-RU" dirty="0" err="1" smtClean="0"/>
              <a:t>трубопровідним</a:t>
            </a:r>
            <a:r>
              <a:rPr lang="ru-RU" dirty="0" smtClean="0"/>
              <a:t> — 34 млн., </a:t>
            </a:r>
            <a:r>
              <a:rPr lang="ru-RU" dirty="0" err="1" smtClean="0"/>
              <a:t>морським</a:t>
            </a:r>
            <a:r>
              <a:rPr lang="ru-RU" dirty="0" smtClean="0"/>
              <a:t> — 24 млн., </a:t>
            </a:r>
            <a:r>
              <a:rPr lang="ru-RU" dirty="0" err="1" smtClean="0"/>
              <a:t>річковим</a:t>
            </a:r>
            <a:r>
              <a:rPr lang="ru-RU" dirty="0" smtClean="0"/>
              <a:t> — 8 млн. т.</a:t>
            </a:r>
            <a:endParaRPr lang="uk-UA" dirty="0"/>
          </a:p>
        </p:txBody>
      </p:sp>
      <p:pic>
        <p:nvPicPr>
          <p:cNvPr id="10242" name="Picture 2" descr="D:\Юля\word\школа\история\Польша\original-df01e2ce60ef03ca86f6802903dbcc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642918"/>
            <a:ext cx="3355366" cy="2097104"/>
          </a:xfrm>
          <a:prstGeom prst="rect">
            <a:avLst/>
          </a:prstGeom>
          <a:noFill/>
        </p:spPr>
      </p:pic>
      <p:pic>
        <p:nvPicPr>
          <p:cNvPr id="10243" name="Picture 3" descr="D:\Юля\word\школа\история\Польша\uf_stal_cekh_1_25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857496"/>
            <a:ext cx="2381250" cy="1905000"/>
          </a:xfrm>
          <a:prstGeom prst="rect">
            <a:avLst/>
          </a:prstGeom>
          <a:noFill/>
        </p:spPr>
      </p:pic>
      <p:pic>
        <p:nvPicPr>
          <p:cNvPr id="10244" name="Picture 4" descr="D:\Юля\word\школа\история\Польша\i0063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5000636"/>
            <a:ext cx="2325672" cy="1744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Юля\word\школа\история\Польша\9510e1cd20141ea31e58ea1c7cdcc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39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Юля\word\школа\история\Польша\Euro-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Юля\word\школа\история\Польша\6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Юля\word\школа\история\Польша\3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Юля\word\школа\история\Польша\1320309537_vrocl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uk-UA" dirty="0" smtClean="0"/>
              <a:t>Після Другої світової війни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143504" cy="5000636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 </a:t>
            </a:r>
            <a:r>
              <a:rPr lang="uk-UA" sz="3100" dirty="0" smtClean="0"/>
              <a:t>Польща була першою жертвою фашистської агресії в роки Другої світової війни і зазнала всіх страждань окупаційного режиму. Загинуло 6 млн. чоловік.</a:t>
            </a:r>
          </a:p>
          <a:p>
            <a:pPr>
              <a:buNone/>
            </a:pPr>
            <a:r>
              <a:rPr lang="uk-UA" sz="3100" dirty="0" smtClean="0"/>
              <a:t>            </a:t>
            </a:r>
          </a:p>
          <a:p>
            <a:r>
              <a:rPr lang="uk-UA" sz="3100" dirty="0" smtClean="0"/>
              <a:t>У результаті війни Польща зазнала значних територіальних змін. У її склад увійшли німецькі землі аж до </a:t>
            </a:r>
            <a:r>
              <a:rPr lang="uk-UA" sz="3100" dirty="0" err="1" smtClean="0"/>
              <a:t>Одера-Нейсе</a:t>
            </a:r>
            <a:r>
              <a:rPr lang="uk-UA" sz="3100" dirty="0" smtClean="0"/>
              <a:t> і частина Східної Пруссії. Західна Україна і Західна Білорусія, Віленська область, які до 1939 р. входили до складу Польщі були передані СРСР.</a:t>
            </a:r>
          </a:p>
          <a:p>
            <a:pPr>
              <a:buNone/>
            </a:pPr>
            <a:r>
              <a:rPr lang="uk-UA" sz="3100" dirty="0" smtClean="0"/>
              <a:t>            </a:t>
            </a:r>
          </a:p>
          <a:p>
            <a:r>
              <a:rPr lang="uk-UA" sz="3100" dirty="0" smtClean="0"/>
              <a:t>Після масового переселення  німецького  населення, операції "Вісла"  (1947 р.) по виселенню українців з їх етнічних земель, в результаті знищення під час війни польських євреїв і втрати Західної України, Білорусії, Віленської області, Польща стала </a:t>
            </a:r>
            <a:r>
              <a:rPr lang="uk-UA" sz="3100" dirty="0" err="1" smtClean="0"/>
              <a:t>однонаціональною</a:t>
            </a:r>
            <a:r>
              <a:rPr lang="uk-UA" sz="3100" dirty="0" smtClean="0"/>
              <a:t> державою</a:t>
            </a:r>
          </a:p>
          <a:p>
            <a:endParaRPr lang="uk-UA" dirty="0"/>
          </a:p>
        </p:txBody>
      </p:sp>
      <p:pic>
        <p:nvPicPr>
          <p:cNvPr id="1026" name="Picture 2" descr="D:\Юля\word\школа\история\Польша\13218672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708130" cy="2830513"/>
          </a:xfrm>
          <a:prstGeom prst="rect">
            <a:avLst/>
          </a:prstGeom>
          <a:noFill/>
        </p:spPr>
      </p:pic>
      <p:pic>
        <p:nvPicPr>
          <p:cNvPr id="1027" name="Picture 3" descr="D:\Юля\word\школа\история\Польша\rubase_2_472217207_49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256"/>
            <a:ext cx="28479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Початок </a:t>
            </a:r>
            <a:r>
              <a:rPr lang="uk-UA" b="1" dirty="0" smtClean="0"/>
              <a:t>встановлення комуністичного режиму в Польщі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429256" cy="53578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Контроль над </a:t>
            </a:r>
            <a:r>
              <a:rPr lang="ru-RU" dirty="0" err="1" smtClean="0"/>
              <a:t>Польщею</a:t>
            </a:r>
            <a:r>
              <a:rPr lang="ru-RU" dirty="0" smtClean="0"/>
              <a:t> </a:t>
            </a:r>
            <a:r>
              <a:rPr lang="ru-RU" dirty="0" err="1" smtClean="0"/>
              <a:t>Сталін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післявоєнного</a:t>
            </a:r>
            <a:r>
              <a:rPr lang="ru-RU" dirty="0" smtClean="0"/>
              <a:t> устрою </a:t>
            </a:r>
            <a:r>
              <a:rPr lang="ru-RU" dirty="0" err="1" smtClean="0"/>
              <a:t>світу</a:t>
            </a:r>
            <a:r>
              <a:rPr lang="ru-RU" dirty="0" smtClean="0"/>
              <a:t>. Але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мало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. </a:t>
            </a:r>
            <a:r>
              <a:rPr lang="ru-RU" dirty="0" err="1" smtClean="0"/>
              <a:t>Польська</a:t>
            </a:r>
            <a:r>
              <a:rPr lang="ru-RU" dirty="0" smtClean="0"/>
              <a:t> </a:t>
            </a:r>
            <a:r>
              <a:rPr lang="ru-RU" dirty="0" err="1" smtClean="0"/>
              <a:t>компартія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розпущена</a:t>
            </a:r>
            <a:r>
              <a:rPr lang="ru-RU" dirty="0" smtClean="0"/>
              <a:t> у 1939 р., а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комуністів</a:t>
            </a:r>
            <a:r>
              <a:rPr lang="ru-RU" dirty="0" smtClean="0"/>
              <a:t> </a:t>
            </a:r>
            <a:r>
              <a:rPr lang="ru-RU" dirty="0" err="1" smtClean="0"/>
              <a:t>репресовано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Поляки </a:t>
            </a:r>
            <a:r>
              <a:rPr lang="ru-RU" dirty="0" err="1" smtClean="0"/>
              <a:t>розглядали</a:t>
            </a:r>
            <a:r>
              <a:rPr lang="ru-RU" dirty="0" smtClean="0"/>
              <a:t> СРСР як </a:t>
            </a:r>
            <a:r>
              <a:rPr lang="ru-RU" dirty="0" err="1" smtClean="0"/>
              <a:t>учасника</a:t>
            </a:r>
            <a:r>
              <a:rPr lang="ru-RU" dirty="0" smtClean="0"/>
              <a:t> </a:t>
            </a:r>
            <a:r>
              <a:rPr lang="ru-RU" dirty="0" err="1" smtClean="0"/>
              <a:t>чергового</a:t>
            </a:r>
            <a:r>
              <a:rPr lang="ru-RU" dirty="0" smtClean="0"/>
              <a:t> «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»,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у </a:t>
            </a:r>
            <a:r>
              <a:rPr lang="ru-RU" dirty="0" err="1" smtClean="0"/>
              <a:t>Сибір</a:t>
            </a:r>
            <a:r>
              <a:rPr lang="ru-RU" dirty="0" smtClean="0"/>
              <a:t> та Казахстан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депортовано</a:t>
            </a:r>
            <a:r>
              <a:rPr lang="ru-RU" dirty="0" smtClean="0"/>
              <a:t> 2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поляків</a:t>
            </a:r>
            <a:r>
              <a:rPr lang="ru-RU" dirty="0" smtClean="0"/>
              <a:t>, а 15 тис. </a:t>
            </a:r>
            <a:r>
              <a:rPr lang="ru-RU" dirty="0" err="1" smtClean="0"/>
              <a:t>офіцерів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розстріляно</a:t>
            </a:r>
            <a:r>
              <a:rPr lang="ru-RU" dirty="0" smtClean="0"/>
              <a:t> у </a:t>
            </a:r>
            <a:r>
              <a:rPr lang="ru-RU" dirty="0" err="1" smtClean="0"/>
              <a:t>Катинському</a:t>
            </a:r>
            <a:r>
              <a:rPr lang="ru-RU" dirty="0" smtClean="0"/>
              <a:t> </a:t>
            </a:r>
            <a:r>
              <a:rPr lang="ru-RU" dirty="0" err="1" smtClean="0"/>
              <a:t>лісі</a:t>
            </a:r>
            <a:r>
              <a:rPr lang="ru-RU" dirty="0" smtClean="0"/>
              <a:t>. </a:t>
            </a:r>
            <a:r>
              <a:rPr lang="ru-RU" dirty="0" err="1" smtClean="0"/>
              <a:t>Антирадянські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антикомуністичні</a:t>
            </a:r>
            <a:r>
              <a:rPr lang="ru-RU" dirty="0" smtClean="0"/>
              <a:t> </a:t>
            </a:r>
            <a:r>
              <a:rPr lang="ru-RU" dirty="0" err="1" smtClean="0"/>
              <a:t>настрої</a:t>
            </a:r>
            <a:r>
              <a:rPr lang="ru-RU" dirty="0" smtClean="0"/>
              <a:t> </a:t>
            </a:r>
            <a:r>
              <a:rPr lang="ru-RU" dirty="0" err="1" smtClean="0"/>
              <a:t>домінували</a:t>
            </a:r>
            <a:r>
              <a:rPr lang="ru-RU" dirty="0" smtClean="0"/>
              <a:t> в </a:t>
            </a:r>
            <a:r>
              <a:rPr lang="ru-RU" dirty="0" err="1" smtClean="0"/>
              <a:t>польському</a:t>
            </a:r>
            <a:r>
              <a:rPr lang="ru-RU" dirty="0" smtClean="0"/>
              <a:t> </a:t>
            </a:r>
            <a:r>
              <a:rPr lang="ru-RU" dirty="0" err="1" smtClean="0"/>
              <a:t>населенні</a:t>
            </a:r>
            <a:r>
              <a:rPr lang="ru-RU" dirty="0" smtClean="0"/>
              <a:t> (особливо вони утвердились </a:t>
            </a:r>
            <a:r>
              <a:rPr lang="ru-RU" dirty="0" err="1" smtClean="0"/>
              <a:t>після</a:t>
            </a:r>
            <a:r>
              <a:rPr lang="ru-RU" dirty="0" smtClean="0"/>
              <a:t> того, як СРСР не </a:t>
            </a:r>
            <a:r>
              <a:rPr lang="ru-RU" dirty="0" err="1" smtClean="0"/>
              <a:t>надав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повсталій</a:t>
            </a:r>
            <a:r>
              <a:rPr lang="ru-RU" dirty="0" smtClean="0"/>
              <a:t> </a:t>
            </a:r>
            <a:r>
              <a:rPr lang="ru-RU" dirty="0" err="1" smtClean="0"/>
              <a:t>Варшаві</a:t>
            </a:r>
            <a:r>
              <a:rPr lang="ru-RU" dirty="0" smtClean="0"/>
              <a:t> (1944 р.). </a:t>
            </a:r>
          </a:p>
          <a:p>
            <a:endParaRPr lang="ru-RU" dirty="0" smtClean="0"/>
          </a:p>
          <a:p>
            <a:r>
              <a:rPr lang="ru-RU" dirty="0" err="1" smtClean="0"/>
              <a:t>Такі</a:t>
            </a:r>
            <a:r>
              <a:rPr lang="ru-RU" dirty="0" smtClean="0"/>
              <a:t> ж </a:t>
            </a:r>
            <a:r>
              <a:rPr lang="ru-RU" dirty="0" err="1" smtClean="0"/>
              <a:t>настрої</a:t>
            </a:r>
            <a:r>
              <a:rPr lang="ru-RU" dirty="0" smtClean="0"/>
              <a:t> </a:t>
            </a:r>
            <a:r>
              <a:rPr lang="ru-RU" dirty="0" err="1" smtClean="0"/>
              <a:t>домінували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емігрантському</a:t>
            </a:r>
            <a:r>
              <a:rPr lang="ru-RU" dirty="0" smtClean="0"/>
              <a:t> </a:t>
            </a:r>
            <a:r>
              <a:rPr lang="ru-RU" dirty="0" err="1" smtClean="0"/>
              <a:t>уряді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розміщувався</a:t>
            </a:r>
            <a:r>
              <a:rPr lang="ru-RU" dirty="0" smtClean="0"/>
              <a:t> у </a:t>
            </a:r>
            <a:r>
              <a:rPr lang="ru-RU" dirty="0" err="1" smtClean="0"/>
              <a:t>Лондоні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мала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; одна </a:t>
            </a:r>
            <a:r>
              <a:rPr lang="ru-RU" dirty="0" err="1" smtClean="0"/>
              <a:t>воювала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західними</a:t>
            </a:r>
            <a:r>
              <a:rPr lang="ru-RU" dirty="0" smtClean="0"/>
              <a:t> союзниками в </a:t>
            </a:r>
            <a:r>
              <a:rPr lang="ru-RU" dirty="0" err="1" smtClean="0"/>
              <a:t>Африці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, друга –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Радянською</a:t>
            </a:r>
            <a:r>
              <a:rPr lang="ru-RU" dirty="0" smtClean="0"/>
              <a:t> </a:t>
            </a:r>
            <a:r>
              <a:rPr lang="ru-RU" dirty="0" err="1" smtClean="0"/>
              <a:t>армією</a:t>
            </a:r>
            <a:r>
              <a:rPr lang="ru-RU" dirty="0" smtClean="0"/>
              <a:t> на </a:t>
            </a:r>
            <a:r>
              <a:rPr lang="ru-RU" dirty="0" err="1" smtClean="0"/>
              <a:t>східному</a:t>
            </a:r>
            <a:r>
              <a:rPr lang="ru-RU" dirty="0" smtClean="0"/>
              <a:t> </a:t>
            </a:r>
            <a:r>
              <a:rPr lang="ru-RU" dirty="0" err="1" smtClean="0"/>
              <a:t>фронті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До того ж поляки </a:t>
            </a:r>
            <a:r>
              <a:rPr lang="ru-RU" dirty="0" err="1" smtClean="0"/>
              <a:t>залишались</a:t>
            </a:r>
            <a:r>
              <a:rPr lang="ru-RU" dirty="0" smtClean="0"/>
              <a:t> </a:t>
            </a:r>
            <a:r>
              <a:rPr lang="ru-RU" dirty="0" err="1" smtClean="0"/>
              <a:t>ревносними</a:t>
            </a:r>
            <a:r>
              <a:rPr lang="ru-RU" dirty="0" smtClean="0"/>
              <a:t> католиками.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гальмували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комуністичного</a:t>
            </a:r>
            <a:r>
              <a:rPr lang="ru-RU" dirty="0" smtClean="0"/>
              <a:t> режиму, до того ж </a:t>
            </a:r>
            <a:r>
              <a:rPr lang="ru-RU" dirty="0" err="1" smtClean="0"/>
              <a:t>Сталін</a:t>
            </a:r>
            <a:r>
              <a:rPr lang="ru-RU" dirty="0" smtClean="0"/>
              <a:t> </a:t>
            </a:r>
            <a:r>
              <a:rPr lang="ru-RU" dirty="0" err="1" smtClean="0"/>
              <a:t>вимушений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погодитись</a:t>
            </a:r>
            <a:r>
              <a:rPr lang="ru-RU" dirty="0" smtClean="0"/>
              <a:t> на </a:t>
            </a:r>
            <a:r>
              <a:rPr lang="ru-RU" dirty="0" err="1" smtClean="0"/>
              <a:t>включення</a:t>
            </a:r>
            <a:r>
              <a:rPr lang="ru-RU" dirty="0" smtClean="0"/>
              <a:t> до уряду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емігрантського</a:t>
            </a:r>
            <a:r>
              <a:rPr lang="ru-RU" dirty="0" smtClean="0"/>
              <a:t> </a:t>
            </a:r>
            <a:r>
              <a:rPr lang="ru-RU" dirty="0" err="1" smtClean="0"/>
              <a:t>уряду</a:t>
            </a:r>
            <a:r>
              <a:rPr lang="ru-RU" dirty="0" smtClean="0"/>
              <a:t> </a:t>
            </a:r>
            <a:r>
              <a:rPr lang="ru-RU" dirty="0" err="1" smtClean="0"/>
              <a:t>Станіслава</a:t>
            </a:r>
            <a:r>
              <a:rPr lang="ru-RU" dirty="0" smtClean="0"/>
              <a:t> </a:t>
            </a:r>
            <a:r>
              <a:rPr lang="ru-RU" dirty="0" err="1" smtClean="0"/>
              <a:t>Миколайчика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50" name="Picture 2" descr="D:\Юля\word\школа\история\Польша\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256"/>
            <a:ext cx="3493280" cy="2328853"/>
          </a:xfrm>
          <a:prstGeom prst="rect">
            <a:avLst/>
          </a:prstGeom>
          <a:noFill/>
        </p:spPr>
      </p:pic>
      <p:pic>
        <p:nvPicPr>
          <p:cNvPr id="2051" name="Picture 3" descr="D:\Юля\word\школа\история\Польша\1340105121_a1aa01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49252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Перші порядки комунізму в Польщі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500694" cy="550070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Поштовхом</a:t>
            </a:r>
            <a:r>
              <a:rPr lang="ru-RU" dirty="0" smtClean="0"/>
              <a:t> до приходу </a:t>
            </a:r>
            <a:r>
              <a:rPr lang="ru-RU" dirty="0" err="1" smtClean="0"/>
              <a:t>комуністів</a:t>
            </a:r>
            <a:r>
              <a:rPr lang="ru-RU" dirty="0" smtClean="0"/>
              <a:t> до </a:t>
            </a:r>
            <a:r>
              <a:rPr lang="ru-RU" dirty="0" err="1" smtClean="0"/>
              <a:t>влади</a:t>
            </a:r>
            <a:r>
              <a:rPr lang="ru-RU" dirty="0" smtClean="0"/>
              <a:t> стала </a:t>
            </a:r>
            <a:r>
              <a:rPr lang="ru-RU" dirty="0" err="1" smtClean="0"/>
              <a:t>заява</a:t>
            </a:r>
            <a:r>
              <a:rPr lang="ru-RU" dirty="0" smtClean="0"/>
              <a:t> державного секретаря США Джеймса </a:t>
            </a:r>
            <a:r>
              <a:rPr lang="ru-RU" dirty="0" err="1" smtClean="0"/>
              <a:t>Бірнса</a:t>
            </a:r>
            <a:r>
              <a:rPr lang="ru-RU" dirty="0" smtClean="0"/>
              <a:t> у </a:t>
            </a:r>
            <a:r>
              <a:rPr lang="ru-RU" dirty="0" err="1" smtClean="0"/>
              <a:t>вересні</a:t>
            </a:r>
            <a:r>
              <a:rPr lang="ru-RU" dirty="0" smtClean="0"/>
              <a:t> 1946 р.,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прозахідних</a:t>
            </a:r>
            <a:r>
              <a:rPr lang="ru-RU" dirty="0" smtClean="0"/>
              <a:t> сил у </a:t>
            </a:r>
            <a:r>
              <a:rPr lang="ru-RU" dirty="0" err="1" smtClean="0"/>
              <a:t>Польщі</a:t>
            </a:r>
            <a:r>
              <a:rPr lang="ru-RU" dirty="0" smtClean="0"/>
              <a:t> впав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комуністи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ривок</a:t>
            </a:r>
            <a:r>
              <a:rPr lang="ru-RU" dirty="0" smtClean="0"/>
              <a:t> до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вересні</a:t>
            </a:r>
            <a:r>
              <a:rPr lang="ru-RU" dirty="0" smtClean="0"/>
              <a:t> 1946 р. за </a:t>
            </a:r>
            <a:r>
              <a:rPr lang="ru-RU" dirty="0" err="1" smtClean="0"/>
              <a:t>ініціативою</a:t>
            </a:r>
            <a:r>
              <a:rPr lang="ru-RU" dirty="0" smtClean="0"/>
              <a:t> </a:t>
            </a:r>
            <a:r>
              <a:rPr lang="ru-RU" dirty="0" err="1" smtClean="0"/>
              <a:t>комуністів</a:t>
            </a:r>
            <a:r>
              <a:rPr lang="ru-RU" dirty="0" smtClean="0"/>
              <a:t> </a:t>
            </a:r>
            <a:r>
              <a:rPr lang="ru-RU" dirty="0" err="1" smtClean="0"/>
              <a:t>Крайова</a:t>
            </a:r>
            <a:r>
              <a:rPr lang="ru-RU" dirty="0" smtClean="0"/>
              <a:t> Рада </a:t>
            </a:r>
            <a:r>
              <a:rPr lang="ru-RU" dirty="0" err="1" smtClean="0"/>
              <a:t>Народова</a:t>
            </a:r>
            <a:r>
              <a:rPr lang="ru-RU" dirty="0" smtClean="0"/>
              <a:t> (парламент) </a:t>
            </a:r>
            <a:r>
              <a:rPr lang="ru-RU" dirty="0" err="1" smtClean="0"/>
              <a:t>прийняла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перехід</a:t>
            </a:r>
            <a:r>
              <a:rPr lang="ru-RU" dirty="0" smtClean="0"/>
              <a:t> на </a:t>
            </a:r>
            <a:r>
              <a:rPr lang="ru-RU" dirty="0" err="1" smtClean="0"/>
              <a:t>планове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У </a:t>
            </a:r>
            <a:r>
              <a:rPr lang="ru-RU" dirty="0" err="1" smtClean="0"/>
              <a:t>листопаді</a:t>
            </a:r>
            <a:r>
              <a:rPr lang="ru-RU" dirty="0" smtClean="0"/>
              <a:t> 1946 р. </a:t>
            </a:r>
            <a:r>
              <a:rPr lang="ru-RU" dirty="0" err="1" smtClean="0"/>
              <a:t>комуністи</a:t>
            </a:r>
            <a:r>
              <a:rPr lang="ru-RU" dirty="0" smtClean="0"/>
              <a:t> (</a:t>
            </a:r>
            <a:r>
              <a:rPr lang="ru-RU" dirty="0" err="1" smtClean="0"/>
              <a:t>Польська</a:t>
            </a:r>
            <a:r>
              <a:rPr lang="ru-RU" dirty="0" smtClean="0"/>
              <a:t> </a:t>
            </a:r>
            <a:r>
              <a:rPr lang="ru-RU" dirty="0" err="1" smtClean="0"/>
              <a:t>робітнича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соціалісти</a:t>
            </a:r>
            <a:r>
              <a:rPr lang="ru-RU" dirty="0" smtClean="0"/>
              <a:t> (</a:t>
            </a:r>
            <a:r>
              <a:rPr lang="ru-RU" dirty="0" err="1" smtClean="0"/>
              <a:t>Польська</a:t>
            </a:r>
            <a:r>
              <a:rPr lang="ru-RU" dirty="0" smtClean="0"/>
              <a:t> </a:t>
            </a:r>
            <a:r>
              <a:rPr lang="ru-RU" dirty="0" err="1" smtClean="0"/>
              <a:t>соціалістична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) </a:t>
            </a:r>
            <a:r>
              <a:rPr lang="ru-RU" dirty="0" err="1" smtClean="0"/>
              <a:t>уклали</a:t>
            </a:r>
            <a:r>
              <a:rPr lang="ru-RU" dirty="0" smtClean="0"/>
              <a:t> угоду про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У </a:t>
            </a:r>
            <a:r>
              <a:rPr lang="ru-RU" dirty="0" err="1" smtClean="0"/>
              <a:t>січні</a:t>
            </a:r>
            <a:r>
              <a:rPr lang="ru-RU" dirty="0" smtClean="0"/>
              <a:t> 1947 р. вони перемогли на </a:t>
            </a:r>
            <a:r>
              <a:rPr lang="ru-RU" dirty="0" err="1" smtClean="0"/>
              <a:t>виборах</a:t>
            </a:r>
            <a:r>
              <a:rPr lang="ru-RU" dirty="0" smtClean="0"/>
              <a:t> у сейм (парламент). </a:t>
            </a:r>
          </a:p>
          <a:p>
            <a:endParaRPr lang="ru-RU" dirty="0" smtClean="0"/>
          </a:p>
          <a:p>
            <a:r>
              <a:rPr lang="ru-RU" dirty="0" smtClean="0"/>
              <a:t>У лютому 1947 р. президентом </a:t>
            </a:r>
            <a:r>
              <a:rPr lang="ru-RU" dirty="0" err="1" smtClean="0"/>
              <a:t>Польщі</a:t>
            </a:r>
            <a:r>
              <a:rPr lang="ru-RU" dirty="0" smtClean="0"/>
              <a:t> став Б.Берут. У </a:t>
            </a:r>
            <a:r>
              <a:rPr lang="ru-RU" dirty="0" err="1" smtClean="0"/>
              <a:t>грудні</a:t>
            </a:r>
            <a:r>
              <a:rPr lang="ru-RU" dirty="0" smtClean="0"/>
              <a:t> 1948 р. ПРП </a:t>
            </a:r>
            <a:r>
              <a:rPr lang="ru-RU" dirty="0" err="1" smtClean="0"/>
              <a:t>і</a:t>
            </a:r>
            <a:r>
              <a:rPr lang="ru-RU" dirty="0" smtClean="0"/>
              <a:t> ПСП </a:t>
            </a:r>
            <a:r>
              <a:rPr lang="ru-RU" dirty="0" err="1" smtClean="0"/>
              <a:t>об'єднались</a:t>
            </a:r>
            <a:r>
              <a:rPr lang="ru-RU" dirty="0" smtClean="0"/>
              <a:t> в </a:t>
            </a:r>
            <a:r>
              <a:rPr lang="ru-RU" dirty="0" err="1" smtClean="0"/>
              <a:t>Польську</a:t>
            </a:r>
            <a:r>
              <a:rPr lang="ru-RU" dirty="0" smtClean="0"/>
              <a:t> </a:t>
            </a:r>
            <a:r>
              <a:rPr lang="ru-RU" dirty="0" err="1" smtClean="0"/>
              <a:t>об'єднану</a:t>
            </a:r>
            <a:r>
              <a:rPr lang="ru-RU" dirty="0" smtClean="0"/>
              <a:t> </a:t>
            </a:r>
            <a:r>
              <a:rPr lang="ru-RU" dirty="0" err="1" smtClean="0"/>
              <a:t>робітничу</a:t>
            </a:r>
            <a:r>
              <a:rPr lang="ru-RU" dirty="0" smtClean="0"/>
              <a:t> </a:t>
            </a:r>
            <a:r>
              <a:rPr lang="ru-RU" dirty="0" err="1" smtClean="0"/>
              <a:t>партію</a:t>
            </a:r>
            <a:r>
              <a:rPr lang="ru-RU" dirty="0" smtClean="0"/>
              <a:t> (ПОРП), яка стала </a:t>
            </a:r>
            <a:r>
              <a:rPr lang="ru-RU" dirty="0" err="1" smtClean="0"/>
              <a:t>правлячою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на 40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ПОРП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Селянська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Демократична </a:t>
            </a:r>
            <a:r>
              <a:rPr lang="ru-RU" dirty="0" err="1" smtClean="0"/>
              <a:t>партія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видимість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багатопартійності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до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прошарки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Для </a:t>
            </a:r>
            <a:r>
              <a:rPr lang="ru-RU" dirty="0" err="1" smtClean="0"/>
              <a:t>більшого</a:t>
            </a:r>
            <a:r>
              <a:rPr lang="ru-RU" dirty="0" smtClean="0"/>
              <a:t> контролю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Москви</a:t>
            </a:r>
            <a:r>
              <a:rPr lang="ru-RU" dirty="0" smtClean="0"/>
              <a:t>, </a:t>
            </a:r>
            <a:r>
              <a:rPr lang="ru-RU" dirty="0" err="1" smtClean="0"/>
              <a:t>міністром</a:t>
            </a:r>
            <a:r>
              <a:rPr lang="ru-RU" dirty="0" smtClean="0"/>
              <a:t> оборони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</a:t>
            </a:r>
            <a:r>
              <a:rPr lang="ru-RU" dirty="0" err="1" smtClean="0"/>
              <a:t>радянський</a:t>
            </a:r>
            <a:r>
              <a:rPr lang="ru-RU" dirty="0" smtClean="0"/>
              <a:t> маршал К. </a:t>
            </a:r>
            <a:r>
              <a:rPr lang="ru-RU" dirty="0" err="1" smtClean="0"/>
              <a:t>Рокоссовський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 descr="D:\Юля\word\школа\история\Польша\280px-James_Francis_Byrnes,_at_his_desk,_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9" y="1357298"/>
            <a:ext cx="3118351" cy="2133614"/>
          </a:xfrm>
          <a:prstGeom prst="rect">
            <a:avLst/>
          </a:prstGeom>
          <a:noFill/>
        </p:spPr>
      </p:pic>
      <p:pic>
        <p:nvPicPr>
          <p:cNvPr id="3075" name="Picture 3" descr="D:\Юля\word\школа\история\Польша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3382805" cy="279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Встановлення комуністичного режиму в Польщі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705802">
                <a:tc>
                  <a:txBody>
                    <a:bodyPr/>
                    <a:lstStyle/>
                    <a:p>
                      <a:r>
                        <a:rPr kumimoji="0" lang="uk-UA" sz="15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Фактори, які сприяли встановленню комуністичного режиму</a:t>
                      </a:r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5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Фактори, які стримували встановлення комуністичного режиму</a:t>
                      </a:r>
                      <a:endParaRPr lang="uk-UA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Спільна участь радянських і польських військ у визволенні країни.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Присутність радянських військ на території країни. Тиск радянського керівництва на польський уряд.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Невизнання країнами Заходу західних кордонів Польщі.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Соціальні та економічні реформи ініційовані комуністами.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Готовність країн Заходу поступитися своїм впливом у Польщі.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</a:t>
                      </a:r>
                      <a:r>
                        <a:rPr kumimoji="0" lang="uk-UA" sz="15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Оточеність</a:t>
                      </a:r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території Польщі країнами з </a:t>
                      </a:r>
                      <a:r>
                        <a:rPr kumimoji="0" lang="uk-UA" sz="15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прорадянськими</a:t>
                      </a:r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урядами, спільний кордон з СРСР.</a:t>
                      </a:r>
                    </a:p>
                    <a:p>
                      <a:endParaRPr lang="uk-U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Участь СРСР у поділі Польщі з Німеччиною у 1939 р.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Стійкі антиросійські і антикомуністичні настрої в країні.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Польська компартія була розпущена у 1939 р., а значна кількість польських комуністів репресовано.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Існування польського емігрантського уряду, діячі якого були </a:t>
                      </a:r>
                      <a:r>
                        <a:rPr kumimoji="0" lang="uk-UA" sz="15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антирадянськи</a:t>
                      </a:r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налаштовані.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Існування армії </a:t>
                      </a:r>
                      <a:r>
                        <a:rPr kumimoji="0" lang="uk-UA" sz="15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Андерса</a:t>
                      </a:r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що воювала на боці західних союзників.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Звинувачення СРСР, що він не надав допомоги Варшавському повстанню 1944 р.</a:t>
                      </a:r>
                    </a:p>
                    <a:p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         Більшість поляків були </a:t>
                      </a:r>
                      <a:r>
                        <a:rPr kumimoji="0" lang="uk-UA" sz="15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ревносними</a:t>
                      </a:r>
                      <a:r>
                        <a:rPr kumimoji="0" lang="uk-UA" sz="15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католиками.</a:t>
                      </a:r>
                    </a:p>
                    <a:p>
                      <a:endParaRPr lang="uk-UA" sz="1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у 50-80-ті роках ХХ ст.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215074" cy="5214950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 Нав'язана таким чином Польщі сталінську модель соціалізму (індустріалізація, кооперація, репресії), було з самого початку приречено на невдачу. Смерть Сталіна і критика його культу особи дала поштовх до масових виступів населення. У 1956 р. в Познані розпочались масові виступи проти сталінізму, які поширились на всю країну. Уряд застосував війська. Тільки у Познані загинуло 74 чоловіки 300 було заарештовано.</a:t>
            </a:r>
          </a:p>
          <a:p>
            <a:endParaRPr lang="uk-UA" dirty="0" smtClean="0"/>
          </a:p>
          <a:p>
            <a:r>
              <a:rPr lang="uk-UA" dirty="0" smtClean="0"/>
              <a:t>У жовтні 1956 р. до влади у Польщі прийшло нове керівництво на чолі з Владиславом </a:t>
            </a:r>
            <a:r>
              <a:rPr lang="uk-UA" dirty="0" err="1" smtClean="0"/>
              <a:t>Гомулкою</a:t>
            </a:r>
            <a:r>
              <a:rPr lang="uk-UA" dirty="0" smtClean="0"/>
              <a:t>, який був звільнений з в'язниці і реабілітований. </a:t>
            </a:r>
            <a:r>
              <a:rPr lang="uk-UA" dirty="0" err="1" smtClean="0"/>
              <a:t>Гомулко</a:t>
            </a:r>
            <a:r>
              <a:rPr lang="uk-UA" dirty="0" smtClean="0"/>
              <a:t> запропонував цілу програму реформ, з якої були здійснені тільки деякі косметичні заходи. Була припинена кооперація сільського господарства і форсована індустріалізація, ослаблені репресії. Ліквідовувався комітет держбезпеки. На підприємствах створювались Робітничі ради,  які контролювали діяльність адміністрації. Відновлювався правовий статус ремісників та дрібних власників. Для зв'язків з польською діаспорою створювалось товариство "</a:t>
            </a:r>
            <a:r>
              <a:rPr lang="uk-UA" dirty="0" err="1" smtClean="0"/>
              <a:t>Поленія</a:t>
            </a:r>
            <a:r>
              <a:rPr lang="uk-UA" dirty="0" smtClean="0"/>
              <a:t>".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r>
              <a:rPr lang="uk-UA" dirty="0" smtClean="0"/>
              <a:t>Проведені заходи на певний час стабілізували становище в країні. До того ж загальне пожвавлення економічного розвитку на певний час відсунуло кризи комуністичного режиму. Наприкінці 60-х років почались економічні труднощі, які викликали підвищення цін. Це спричинило наприкінці 60 – на початку 70-х років масові виступи студентів і робітників під впливом подій у Західній Європі та Чехословаччині. Події 60-70-х рр. привели до зміни у польському керівництві. Лідером </a:t>
            </a:r>
            <a:r>
              <a:rPr lang="uk-UA" dirty="0" err="1" smtClean="0"/>
              <a:t>ПОРП</a:t>
            </a:r>
            <a:r>
              <a:rPr lang="uk-UA" dirty="0" smtClean="0"/>
              <a:t> став Е. </a:t>
            </a:r>
            <a:r>
              <a:rPr lang="uk-UA" dirty="0" err="1" smtClean="0"/>
              <a:t>Герек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098" name="Picture 2" descr="D:\Юля\word\школа\история\Польша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718177" cy="1785950"/>
          </a:xfrm>
          <a:prstGeom prst="rect">
            <a:avLst/>
          </a:prstGeom>
          <a:noFill/>
        </p:spPr>
      </p:pic>
      <p:pic>
        <p:nvPicPr>
          <p:cNvPr id="4099" name="Picture 3" descr="D:\Юля\word\школа\история\Польша\загруженно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57760"/>
            <a:ext cx="2714612" cy="1785950"/>
          </a:xfrm>
          <a:prstGeom prst="rect">
            <a:avLst/>
          </a:prstGeom>
          <a:noFill/>
        </p:spPr>
      </p:pic>
      <p:pic>
        <p:nvPicPr>
          <p:cNvPr id="4100" name="Picture 4" descr="D:\Юля\word\школа\история\Польша\200px-Bundesarchiv_Bild_183-F0417-0001-011,_Berlin,_VII._SED-Parteitag,_Eröffnu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981807"/>
            <a:ext cx="2714644" cy="180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r>
              <a:rPr lang="uk-UA" dirty="0" smtClean="0"/>
              <a:t>Криза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572164" cy="542926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Улітку</a:t>
            </a:r>
            <a:r>
              <a:rPr lang="ru-RU" dirty="0" smtClean="0"/>
              <a:t> 1980 криза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кульмінації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вилилась</a:t>
            </a:r>
            <a:r>
              <a:rPr lang="ru-RU" dirty="0" smtClean="0"/>
              <a:t> у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робітничі</a:t>
            </a:r>
            <a:r>
              <a:rPr lang="ru-RU" dirty="0" smtClean="0"/>
              <a:t> </a:t>
            </a:r>
            <a:r>
              <a:rPr lang="ru-RU" dirty="0" err="1" smtClean="0"/>
              <a:t>страйки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опозиційне</a:t>
            </a:r>
            <a:r>
              <a:rPr lang="ru-RU" dirty="0" smtClean="0"/>
              <a:t> </a:t>
            </a:r>
            <a:r>
              <a:rPr lang="ru-RU" dirty="0" err="1" smtClean="0"/>
              <a:t>профспілкове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 «Солідарність» 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Лехом Валенсою. </a:t>
            </a:r>
            <a:r>
              <a:rPr lang="ru-RU" dirty="0" err="1" smtClean="0"/>
              <a:t>Спроби</a:t>
            </a:r>
            <a:r>
              <a:rPr lang="ru-RU" dirty="0" smtClean="0"/>
              <a:t> ПОРП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не принесли </a:t>
            </a:r>
            <a:r>
              <a:rPr lang="ru-RU" dirty="0" err="1" smtClean="0"/>
              <a:t>заспокоєння</a:t>
            </a:r>
            <a:r>
              <a:rPr lang="ru-RU" dirty="0" smtClean="0"/>
              <a:t>. </a:t>
            </a:r>
            <a:r>
              <a:rPr lang="ru-RU" dirty="0" err="1" smtClean="0"/>
              <a:t>Діяльність</a:t>
            </a:r>
            <a:r>
              <a:rPr lang="ru-RU" dirty="0" smtClean="0"/>
              <a:t> «</a:t>
            </a:r>
            <a:r>
              <a:rPr lang="ru-RU" dirty="0" err="1" smtClean="0"/>
              <a:t>Солідарності</a:t>
            </a:r>
            <a:r>
              <a:rPr lang="ru-RU" dirty="0" smtClean="0"/>
              <a:t>»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характеру. </a:t>
            </a:r>
          </a:p>
          <a:p>
            <a:endParaRPr lang="ru-RU" dirty="0" smtClean="0"/>
          </a:p>
          <a:p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втримати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, </a:t>
            </a:r>
            <a:r>
              <a:rPr lang="ru-RU" dirty="0" err="1" smtClean="0"/>
              <a:t>керівник</a:t>
            </a:r>
            <a:r>
              <a:rPr lang="ru-RU" dirty="0" smtClean="0"/>
              <a:t> ПОРП </a:t>
            </a:r>
            <a:r>
              <a:rPr lang="ru-RU" dirty="0" err="1" smtClean="0"/>
              <a:t>і</a:t>
            </a:r>
            <a:r>
              <a:rPr lang="ru-RU" dirty="0" smtClean="0"/>
              <a:t> уряду Войцех </a:t>
            </a:r>
            <a:r>
              <a:rPr lang="ru-RU" dirty="0" err="1" smtClean="0"/>
              <a:t>Ярузельський</a:t>
            </a:r>
            <a:r>
              <a:rPr lang="ru-RU" dirty="0" smtClean="0"/>
              <a:t> 13.12.1981 </a:t>
            </a:r>
            <a:r>
              <a:rPr lang="ru-RU" dirty="0" err="1" smtClean="0"/>
              <a:t>оголосив</a:t>
            </a:r>
            <a:r>
              <a:rPr lang="ru-RU" dirty="0" smtClean="0"/>
              <a:t> про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воєнного</a:t>
            </a:r>
            <a:r>
              <a:rPr lang="ru-RU" dirty="0" smtClean="0"/>
              <a:t> стану. Влада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перейшла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контроль </a:t>
            </a:r>
            <a:r>
              <a:rPr lang="ru-RU" dirty="0" err="1" smtClean="0"/>
              <a:t>Військової</a:t>
            </a:r>
            <a:r>
              <a:rPr lang="ru-RU" dirty="0" smtClean="0"/>
              <a:t> Ради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Порятунку</a:t>
            </a:r>
            <a:r>
              <a:rPr lang="ru-RU" dirty="0" smtClean="0"/>
              <a:t>.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заборонена,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активісти</a:t>
            </a:r>
            <a:r>
              <a:rPr lang="ru-RU" dirty="0" smtClean="0"/>
              <a:t> — </a:t>
            </a:r>
            <a:r>
              <a:rPr lang="ru-RU" dirty="0" err="1" smtClean="0"/>
              <a:t>інтерновані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Керівництво</a:t>
            </a:r>
            <a:r>
              <a:rPr lang="ru-RU" dirty="0" smtClean="0"/>
              <a:t> ПОРП </a:t>
            </a:r>
            <a:r>
              <a:rPr lang="ru-RU" dirty="0" err="1" smtClean="0"/>
              <a:t>намагалось</a:t>
            </a:r>
            <a:r>
              <a:rPr lang="ru-RU" dirty="0" smtClean="0"/>
              <a:t> провести </a:t>
            </a: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ідеологічних</a:t>
            </a:r>
            <a:r>
              <a:rPr lang="ru-RU" dirty="0" smtClean="0"/>
              <a:t> догм, </a:t>
            </a:r>
            <a:r>
              <a:rPr lang="ru-RU" dirty="0" err="1" smtClean="0"/>
              <a:t>підтримуваних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Москви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початку </a:t>
            </a:r>
            <a:r>
              <a:rPr lang="ru-RU" dirty="0" err="1" smtClean="0"/>
              <a:t>перебудови</a:t>
            </a:r>
            <a:r>
              <a:rPr lang="ru-RU" dirty="0" smtClean="0"/>
              <a:t> в СРСР (1985) </a:t>
            </a:r>
            <a:r>
              <a:rPr lang="ru-RU" dirty="0" err="1" smtClean="0"/>
              <a:t>було</a:t>
            </a:r>
            <a:r>
              <a:rPr lang="ru-RU" dirty="0" smtClean="0"/>
              <a:t> послаблено </a:t>
            </a:r>
            <a:r>
              <a:rPr lang="ru-RU" dirty="0" err="1" smtClean="0"/>
              <a:t>політичний</a:t>
            </a:r>
            <a:r>
              <a:rPr lang="ru-RU" dirty="0" smtClean="0"/>
              <a:t> контроль за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табору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склались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початку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демократичних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 1980-х 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реформаторські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здобули</a:t>
            </a:r>
            <a:r>
              <a:rPr lang="ru-RU" dirty="0" smtClean="0"/>
              <a:t> </a:t>
            </a:r>
            <a:r>
              <a:rPr lang="ru-RU" dirty="0" err="1" smtClean="0"/>
              <a:t>поважні</a:t>
            </a:r>
            <a:r>
              <a:rPr lang="ru-RU" dirty="0" smtClean="0"/>
              <a:t> </a:t>
            </a:r>
            <a:r>
              <a:rPr lang="ru-RU" dirty="0" err="1" smtClean="0"/>
              <a:t>впливи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ПОРП. </a:t>
            </a:r>
            <a:r>
              <a:rPr lang="ru-RU" dirty="0" err="1" smtClean="0"/>
              <a:t>Згуртованіше</a:t>
            </a:r>
            <a:r>
              <a:rPr lang="ru-RU" dirty="0" smtClean="0"/>
              <a:t> </a:t>
            </a:r>
            <a:r>
              <a:rPr lang="ru-RU" dirty="0" err="1" smtClean="0"/>
              <a:t>виступила</a:t>
            </a:r>
            <a:r>
              <a:rPr lang="ru-RU" dirty="0" smtClean="0"/>
              <a:t>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опозиція</a:t>
            </a:r>
            <a:r>
              <a:rPr lang="ru-RU" dirty="0" smtClean="0"/>
              <a:t> режиму.</a:t>
            </a:r>
          </a:p>
          <a:p>
            <a:endParaRPr lang="uk-UA" dirty="0"/>
          </a:p>
        </p:txBody>
      </p:sp>
      <p:pic>
        <p:nvPicPr>
          <p:cNvPr id="5122" name="Picture 2" descr="D:\Юля\word\школа\история\Польша\загруженное (3).jpg"/>
          <p:cNvPicPr>
            <a:picLocks noChangeAspect="1" noChangeArrowheads="1"/>
          </p:cNvPicPr>
          <p:nvPr/>
        </p:nvPicPr>
        <p:blipFill>
          <a:blip r:embed="rId2"/>
          <a:srcRect l="3160" b="4784"/>
          <a:stretch>
            <a:fillRect/>
          </a:stretch>
        </p:blipFill>
        <p:spPr bwMode="auto">
          <a:xfrm>
            <a:off x="5500694" y="1000108"/>
            <a:ext cx="3500430" cy="1785950"/>
          </a:xfrm>
          <a:prstGeom prst="rect">
            <a:avLst/>
          </a:prstGeom>
          <a:noFill/>
        </p:spPr>
      </p:pic>
      <p:pic>
        <p:nvPicPr>
          <p:cNvPr id="5123" name="Picture 3" descr="D:\Юля\word\школа\история\Польш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3184248" cy="325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1989 — III </a:t>
            </a:r>
            <a:r>
              <a:rPr lang="ru-RU" dirty="0" err="1" smtClean="0"/>
              <a:t>Річ</a:t>
            </a:r>
            <a:r>
              <a:rPr lang="ru-RU" dirty="0" smtClean="0"/>
              <a:t> </a:t>
            </a:r>
            <a:r>
              <a:rPr lang="ru-RU" dirty="0" err="1" smtClean="0"/>
              <a:t>Посполита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072198" cy="5643578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 err="1" smtClean="0"/>
              <a:t>невідворотності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привело </a:t>
            </a:r>
            <a:r>
              <a:rPr lang="ru-RU" dirty="0" err="1" smtClean="0"/>
              <a:t>реформаторів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ПОРП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опозицію</a:t>
            </a:r>
            <a:r>
              <a:rPr lang="ru-RU" dirty="0" smtClean="0"/>
              <a:t> до </a:t>
            </a:r>
            <a:r>
              <a:rPr lang="ru-RU" dirty="0" err="1" smtClean="0"/>
              <a:t>переговорів</a:t>
            </a:r>
            <a:r>
              <a:rPr lang="ru-RU" dirty="0" smtClean="0"/>
              <a:t> «круглого столу» на початку </a:t>
            </a:r>
            <a:r>
              <a:rPr lang="ru-RU" dirty="0" smtClean="0">
                <a:hlinkClick r:id="rId2" tooltip="1989"/>
              </a:rPr>
              <a:t>1989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поклали</a:t>
            </a:r>
            <a:r>
              <a:rPr lang="ru-RU" dirty="0" smtClean="0"/>
              <a:t> початок переходу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тоталітаризму</a:t>
            </a:r>
            <a:r>
              <a:rPr lang="ru-RU" dirty="0" smtClean="0"/>
              <a:t> до демократичного </a:t>
            </a:r>
            <a:r>
              <a:rPr lang="ru-RU" dirty="0" err="1" smtClean="0"/>
              <a:t>суспільства</a:t>
            </a:r>
            <a:r>
              <a:rPr lang="ru-RU" dirty="0" smtClean="0"/>
              <a:t>. За угодою </a:t>
            </a:r>
            <a:r>
              <a:rPr lang="ru-RU" dirty="0" err="1" smtClean="0"/>
              <a:t>між</a:t>
            </a:r>
            <a:r>
              <a:rPr lang="ru-RU" dirty="0" smtClean="0"/>
              <a:t> урядом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Солідарністю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сформовано </a:t>
            </a:r>
            <a:r>
              <a:rPr lang="ru-RU" dirty="0" err="1" smtClean="0"/>
              <a:t>перехідні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(сейм </a:t>
            </a:r>
            <a:r>
              <a:rPr lang="ru-RU" dirty="0" err="1" smtClean="0"/>
              <a:t>і</a:t>
            </a:r>
            <a:r>
              <a:rPr lang="ru-RU" dirty="0" smtClean="0"/>
              <a:t> сенат),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реформ.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демократію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десятки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, </a:t>
            </a:r>
            <a:r>
              <a:rPr lang="ru-RU" dirty="0" err="1" smtClean="0"/>
              <a:t>почалось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переходу до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шляхом </a:t>
            </a:r>
            <a:r>
              <a:rPr lang="ru-RU" dirty="0" err="1" smtClean="0"/>
              <a:t>роздержавлення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. </a:t>
            </a:r>
          </a:p>
          <a:p>
            <a:endParaRPr lang="ru-RU" dirty="0" smtClean="0"/>
          </a:p>
          <a:p>
            <a:r>
              <a:rPr lang="ru-RU" dirty="0" smtClean="0"/>
              <a:t>На поч.</a:t>
            </a:r>
            <a:r>
              <a:rPr lang="ru-RU" dirty="0" smtClean="0">
                <a:hlinkClick r:id="rId3" tooltip="1990"/>
              </a:rPr>
              <a:t>1990</a:t>
            </a:r>
            <a:r>
              <a:rPr lang="ru-RU" dirty="0" smtClean="0"/>
              <a:t> ПОРП </a:t>
            </a:r>
            <a:r>
              <a:rPr lang="ru-RU" dirty="0" err="1" smtClean="0"/>
              <a:t>саморозпустилась</a:t>
            </a:r>
            <a:r>
              <a:rPr lang="ru-RU" dirty="0" smtClean="0"/>
              <a:t>, засудивши практику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утворились</a:t>
            </a:r>
            <a:r>
              <a:rPr lang="ru-RU" dirty="0" smtClean="0"/>
              <a:t> ряд </a:t>
            </a:r>
            <a:r>
              <a:rPr lang="ru-RU" dirty="0" err="1" smtClean="0"/>
              <a:t>лівих</a:t>
            </a:r>
            <a:r>
              <a:rPr lang="ru-RU" dirty="0" smtClean="0"/>
              <a:t> </a:t>
            </a:r>
            <a:r>
              <a:rPr lang="ru-RU" dirty="0" err="1" smtClean="0"/>
              <a:t>робітничих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, </a:t>
            </a:r>
            <a:r>
              <a:rPr lang="ru-RU" dirty="0" err="1" smtClean="0"/>
              <a:t>найвпливовішою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Соціал-Демократія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. Були </a:t>
            </a:r>
            <a:r>
              <a:rPr lang="ru-RU" dirty="0" err="1" smtClean="0"/>
              <a:t>внесені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у </a:t>
            </a:r>
            <a:r>
              <a:rPr lang="ru-RU" dirty="0" err="1" smtClean="0">
                <a:hlinkClick r:id="rId4" tooltip="Конституція Польщі"/>
              </a:rPr>
              <a:t>Конституцію</a:t>
            </a:r>
            <a:r>
              <a:rPr lang="ru-RU" dirty="0" smtClean="0">
                <a:hlinkClick r:id="rId4" tooltip="Конституція Польщі"/>
              </a:rPr>
              <a:t> </a:t>
            </a:r>
            <a:r>
              <a:rPr lang="ru-RU" dirty="0" err="1" smtClean="0">
                <a:hlinkClick r:id="rId4" tooltip="Конституція Польщі"/>
              </a:rPr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проголошували</a:t>
            </a:r>
            <a:r>
              <a:rPr lang="ru-RU" dirty="0" smtClean="0"/>
              <a:t> Польщу демократичною </a:t>
            </a:r>
            <a:r>
              <a:rPr lang="ru-RU" dirty="0" err="1" smtClean="0"/>
              <a:t>республікою</a:t>
            </a:r>
            <a:r>
              <a:rPr lang="ru-RU" dirty="0" smtClean="0"/>
              <a:t>. </a:t>
            </a:r>
            <a:r>
              <a:rPr lang="ru-RU" dirty="0" err="1" smtClean="0"/>
              <a:t>Влітку</a:t>
            </a:r>
            <a:r>
              <a:rPr lang="ru-RU" dirty="0" smtClean="0"/>
              <a:t> </a:t>
            </a:r>
            <a:r>
              <a:rPr lang="ru-RU" dirty="0" smtClean="0">
                <a:hlinkClick r:id="rId5" tooltip="1991"/>
              </a:rPr>
              <a:t>1991</a:t>
            </a:r>
            <a:r>
              <a:rPr lang="ru-RU" dirty="0" smtClean="0"/>
              <a:t> </a:t>
            </a:r>
            <a:r>
              <a:rPr lang="ru-RU" dirty="0" err="1" smtClean="0"/>
              <a:t>відбулись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демократичні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 у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дали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жодному</a:t>
            </a:r>
            <a:r>
              <a:rPr lang="ru-RU" dirty="0" smtClean="0"/>
              <a:t> </a:t>
            </a:r>
            <a:r>
              <a:rPr lang="ru-RU" dirty="0" err="1" smtClean="0"/>
              <a:t>політичному</a:t>
            </a:r>
            <a:r>
              <a:rPr lang="ru-RU" dirty="0" smtClean="0"/>
              <a:t> </a:t>
            </a:r>
            <a:r>
              <a:rPr lang="ru-RU" dirty="0" err="1" smtClean="0"/>
              <a:t>угрупуванню</a:t>
            </a:r>
            <a:r>
              <a:rPr lang="ru-RU" dirty="0" smtClean="0"/>
              <a:t>. </a:t>
            </a:r>
            <a:r>
              <a:rPr lang="ru-RU" dirty="0" err="1" smtClean="0"/>
              <a:t>Восени</a:t>
            </a:r>
            <a:r>
              <a:rPr lang="ru-RU" dirty="0" smtClean="0"/>
              <a:t> того ж року президентом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обрано</a:t>
            </a:r>
            <a:r>
              <a:rPr lang="ru-RU" dirty="0" smtClean="0"/>
              <a:t> Леха Валенсу.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розпуску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Варшавський договір"/>
              </a:rPr>
              <a:t>Варшавського</a:t>
            </a:r>
            <a:r>
              <a:rPr lang="ru-RU" dirty="0" smtClean="0">
                <a:hlinkClick r:id="rId6" tooltip="Варшавський договір"/>
              </a:rPr>
              <a:t> Договору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Ради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Взаємодопомоги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проголосила курс на </a:t>
            </a:r>
            <a:r>
              <a:rPr lang="ru-RU" dirty="0" err="1" smtClean="0"/>
              <a:t>інтеграцію</a:t>
            </a:r>
            <a:r>
              <a:rPr lang="ru-RU" dirty="0" smtClean="0"/>
              <a:t> у </a:t>
            </a:r>
            <a:r>
              <a:rPr lang="ru-RU" dirty="0" err="1" smtClean="0"/>
              <a:t>Європейське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вступ</a:t>
            </a:r>
            <a:r>
              <a:rPr lang="ru-RU" dirty="0" smtClean="0"/>
              <a:t> до оборонного союзу </a:t>
            </a:r>
            <a:r>
              <a:rPr lang="ru-RU" dirty="0" smtClean="0">
                <a:hlinkClick r:id="rId7" tooltip="НАТО"/>
              </a:rPr>
              <a:t>НАТО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Труднощі</a:t>
            </a:r>
            <a:r>
              <a:rPr lang="ru-RU" dirty="0" smtClean="0"/>
              <a:t> </a:t>
            </a:r>
            <a:r>
              <a:rPr lang="ru-RU" dirty="0" err="1" smtClean="0"/>
              <a:t>перехідного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супроводжувались</a:t>
            </a:r>
            <a:r>
              <a:rPr lang="ru-RU" dirty="0" smtClean="0"/>
              <a:t> </a:t>
            </a:r>
            <a:r>
              <a:rPr lang="ru-RU" dirty="0" err="1" smtClean="0"/>
              <a:t>страйковими</a:t>
            </a:r>
            <a:r>
              <a:rPr lang="ru-RU" dirty="0" smtClean="0"/>
              <a:t> </a:t>
            </a:r>
            <a:r>
              <a:rPr lang="ru-RU" dirty="0" err="1" smtClean="0"/>
              <a:t>кампаніями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урядів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шукали</a:t>
            </a:r>
            <a:r>
              <a:rPr lang="ru-RU" dirty="0" smtClean="0"/>
              <a:t> шляхи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стабілізації</a:t>
            </a:r>
            <a:r>
              <a:rPr lang="ru-RU" dirty="0" smtClean="0"/>
              <a:t>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 у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відбулись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 </a:t>
            </a:r>
            <a:r>
              <a:rPr lang="ru-RU" dirty="0" smtClean="0">
                <a:hlinkClick r:id="rId8" tooltip="1993"/>
              </a:rPr>
              <a:t>1993</a:t>
            </a:r>
            <a:r>
              <a:rPr lang="ru-RU" dirty="0" smtClean="0"/>
              <a:t>, принесли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лівим</a:t>
            </a:r>
            <a:r>
              <a:rPr lang="ru-RU" dirty="0" smtClean="0"/>
              <a:t> силам, </a:t>
            </a:r>
            <a:r>
              <a:rPr lang="ru-RU" dirty="0" err="1" smtClean="0"/>
              <a:t>об'єднаним</a:t>
            </a:r>
            <a:r>
              <a:rPr lang="ru-RU" dirty="0" smtClean="0"/>
              <a:t> у </a:t>
            </a:r>
            <a:r>
              <a:rPr lang="ru-RU" dirty="0" err="1" smtClean="0"/>
              <a:t>Союзі</a:t>
            </a:r>
            <a:r>
              <a:rPr lang="ru-RU" dirty="0" smtClean="0"/>
              <a:t> </a:t>
            </a:r>
            <a:r>
              <a:rPr lang="ru-RU" dirty="0" err="1" smtClean="0"/>
              <a:t>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Лівиці</a:t>
            </a:r>
            <a:r>
              <a:rPr lang="ru-RU" dirty="0" smtClean="0"/>
              <a:t> (</a:t>
            </a:r>
            <a:r>
              <a:rPr lang="ru-RU" dirty="0" err="1" smtClean="0"/>
              <a:t>соціал-демократи</a:t>
            </a:r>
            <a:r>
              <a:rPr lang="ru-RU" dirty="0" smtClean="0"/>
              <a:t>, </a:t>
            </a:r>
            <a:r>
              <a:rPr lang="ru-RU" dirty="0" err="1" smtClean="0"/>
              <a:t>соціалісти</a:t>
            </a:r>
            <a:r>
              <a:rPr lang="ru-RU" dirty="0" smtClean="0"/>
              <a:t>, </a:t>
            </a:r>
            <a:r>
              <a:rPr lang="ru-RU" dirty="0" err="1" smtClean="0"/>
              <a:t>людовці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</a:p>
          <a:p>
            <a:endParaRPr lang="ru-RU" dirty="0" smtClean="0"/>
          </a:p>
          <a:p>
            <a:r>
              <a:rPr lang="ru-RU" dirty="0" smtClean="0"/>
              <a:t>Уряд,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людовець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Балдемар Павляк (ще не написана)"/>
              </a:rPr>
              <a:t>Балдемар</a:t>
            </a:r>
            <a:r>
              <a:rPr lang="ru-RU" dirty="0" smtClean="0">
                <a:hlinkClick r:id="rId9" tooltip="Балдемар Павляк (ще не написана)"/>
              </a:rPr>
              <a:t> </a:t>
            </a:r>
            <a:r>
              <a:rPr lang="ru-RU" dirty="0" err="1" smtClean="0">
                <a:hlinkClick r:id="rId9" tooltip="Балдемар Павляк (ще не написана)"/>
              </a:rPr>
              <a:t>Павляк</a:t>
            </a:r>
            <a:r>
              <a:rPr lang="ru-RU" dirty="0" smtClean="0"/>
              <a:t>,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дальших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реформ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орієнтацією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соціальну</a:t>
            </a:r>
            <a:r>
              <a:rPr lang="ru-RU" dirty="0" smtClean="0"/>
              <a:t> </a:t>
            </a:r>
            <a:r>
              <a:rPr lang="ru-RU" dirty="0" err="1" smtClean="0"/>
              <a:t>спрямованість</a:t>
            </a:r>
            <a:r>
              <a:rPr lang="ru-RU" dirty="0" smtClean="0"/>
              <a:t>. У 1993—1994 </a:t>
            </a:r>
            <a:r>
              <a:rPr lang="ru-RU" dirty="0" err="1" smtClean="0"/>
              <a:t>намітились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до </a:t>
            </a:r>
            <a:r>
              <a:rPr lang="ru-RU" dirty="0" err="1" smtClean="0"/>
              <a:t>стабілізації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 </a:t>
            </a:r>
            <a:r>
              <a:rPr lang="ru-RU" dirty="0" smtClean="0">
                <a:hlinkClick r:id="rId10" tooltip="2004"/>
              </a:rPr>
              <a:t>2004</a:t>
            </a:r>
            <a:r>
              <a:rPr lang="ru-RU" dirty="0" smtClean="0"/>
              <a:t> </a:t>
            </a:r>
            <a:r>
              <a:rPr lang="ru-RU" dirty="0" err="1" smtClean="0"/>
              <a:t>Польща</a:t>
            </a:r>
            <a:r>
              <a:rPr lang="ru-RU" dirty="0" smtClean="0"/>
              <a:t> вступила до </a:t>
            </a:r>
            <a:r>
              <a:rPr lang="ru-RU" dirty="0" err="1" smtClean="0">
                <a:hlinkClick r:id="rId11" tooltip="Європейський Союз"/>
              </a:rPr>
              <a:t>Європейського</a:t>
            </a:r>
            <a:r>
              <a:rPr lang="ru-RU" dirty="0" smtClean="0">
                <a:hlinkClick r:id="rId11" tooltip="Європейський Союз"/>
              </a:rPr>
              <a:t> Союзу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6146" name="Picture 2" descr="D:\Юля\word\школа\история\Польша\467px-Logo_The_Warsaw_Pact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1928802"/>
            <a:ext cx="2986501" cy="3830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uk-UA" dirty="0" smtClean="0"/>
              <a:t>Сучасна Польща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000628" cy="4500594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/>
              <a:t>По́льща, Річ Посполита По́льща</a:t>
            </a:r>
            <a:r>
              <a:rPr lang="uk-UA" b="1" dirty="0" smtClean="0"/>
              <a:t> - </a:t>
            </a:r>
            <a:r>
              <a:rPr lang="ru-RU" dirty="0" smtClean="0"/>
              <a:t>держава у </a:t>
            </a:r>
            <a:r>
              <a:rPr lang="ru-RU" dirty="0" err="1" smtClean="0">
                <a:hlinkClick r:id="rId2" tooltip="Центральна Європа"/>
              </a:rPr>
              <a:t>Центральній</a:t>
            </a:r>
            <a:r>
              <a:rPr lang="ru-RU" dirty="0" smtClean="0">
                <a:hlinkClick r:id="rId2" tooltip="Центральна Європа"/>
              </a:rPr>
              <a:t> </a:t>
            </a:r>
            <a:r>
              <a:rPr lang="ru-RU" dirty="0" err="1" smtClean="0">
                <a:hlinkClick r:id="rId2" tooltip="Центральна Європа"/>
              </a:rPr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сімома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Список держав та залежних територій Європи"/>
              </a:rPr>
              <a:t>країнами</a:t>
            </a:r>
            <a:r>
              <a:rPr lang="ru-RU" dirty="0" smtClean="0">
                <a:hlinkClick r:id="rId3" tooltip="Список держав та залежних територій Європи"/>
              </a:rPr>
              <a:t> </a:t>
            </a:r>
            <a:r>
              <a:rPr lang="ru-RU" dirty="0" err="1" smtClean="0">
                <a:hlinkClick r:id="rId3" tooltip="Список держав та залежних територій Європи"/>
              </a:rPr>
              <a:t>Європи</a:t>
            </a:r>
            <a:r>
              <a:rPr lang="ru-RU" dirty="0" smtClean="0"/>
              <a:t>: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вона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Росія"/>
              </a:rPr>
              <a:t>Росією</a:t>
            </a:r>
            <a:r>
              <a:rPr lang="ru-RU" dirty="0" smtClean="0"/>
              <a:t> (</a:t>
            </a:r>
            <a:r>
              <a:rPr lang="ru-RU" dirty="0" err="1" smtClean="0">
                <a:hlinkClick r:id="rId5" tooltip="Калінінградська область"/>
              </a:rPr>
              <a:t>Калінінградська</a:t>
            </a:r>
            <a:r>
              <a:rPr lang="ru-RU" dirty="0" smtClean="0">
                <a:hlinkClick r:id="rId5" tooltip="Калінінградська область"/>
              </a:rPr>
              <a:t> область</a:t>
            </a:r>
            <a:r>
              <a:rPr lang="ru-RU" dirty="0" smtClean="0"/>
              <a:t>) та </a:t>
            </a:r>
            <a:r>
              <a:rPr lang="ru-RU" dirty="0" smtClean="0">
                <a:hlinkClick r:id="rId6" tooltip="Литва"/>
              </a:rPr>
              <a:t>Литвою</a:t>
            </a:r>
            <a:r>
              <a:rPr lang="ru-RU" dirty="0" smtClean="0"/>
              <a:t>, на </a:t>
            </a:r>
            <a:r>
              <a:rPr lang="ru-RU" dirty="0" err="1" smtClean="0"/>
              <a:t>сході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Білорусь"/>
              </a:rPr>
              <a:t>Білоруссю</a:t>
            </a:r>
            <a:r>
              <a:rPr lang="ru-RU" dirty="0" smtClean="0"/>
              <a:t> </a:t>
            </a:r>
            <a:r>
              <a:rPr lang="ru-RU" dirty="0" err="1" smtClean="0"/>
              <a:t>та</a:t>
            </a:r>
            <a:r>
              <a:rPr lang="ru-RU" dirty="0" err="1" smtClean="0">
                <a:hlinkClick r:id="rId8" tooltip="Україна"/>
              </a:rPr>
              <a:t>Україною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Чехія"/>
              </a:rPr>
              <a:t>Чехією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0" tooltip="Словаччина"/>
              </a:rPr>
              <a:t>Словаччиною</a:t>
            </a:r>
            <a:r>
              <a:rPr lang="ru-RU" dirty="0" smtClean="0"/>
              <a:t>, на </a:t>
            </a:r>
            <a:r>
              <a:rPr lang="ru-RU" dirty="0" err="1" smtClean="0"/>
              <a:t>заході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Німеччина"/>
              </a:rPr>
              <a:t>Німеччиною</a:t>
            </a:r>
            <a:r>
              <a:rPr lang="ru-RU" dirty="0" smtClean="0"/>
              <a:t>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 smtClean="0"/>
              <a:t>водами</a:t>
            </a:r>
            <a:r>
              <a:rPr lang="ru-RU" dirty="0" err="1" smtClean="0">
                <a:hlinkClick r:id="rId12" tooltip="Балтійське море"/>
              </a:rPr>
              <a:t>Балтійського</a:t>
            </a:r>
            <a:r>
              <a:rPr lang="ru-RU" dirty="0" smtClean="0">
                <a:hlinkClick r:id="rId12" tooltip="Балтійське море"/>
              </a:rPr>
              <a:t> моря</a:t>
            </a:r>
            <a:r>
              <a:rPr lang="ru-RU" dirty="0" smtClean="0"/>
              <a:t>. Столицею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 Варшава.</a:t>
            </a:r>
            <a:endParaRPr lang="uk-UA" dirty="0"/>
          </a:p>
        </p:txBody>
      </p:sp>
      <p:pic>
        <p:nvPicPr>
          <p:cNvPr id="7170" name="Picture 2" descr="D:\Юля\word\школа\история\Польша\088_001_polan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2857496"/>
            <a:ext cx="4161839" cy="3849702"/>
          </a:xfrm>
          <a:prstGeom prst="rect">
            <a:avLst/>
          </a:prstGeom>
          <a:noFill/>
        </p:spPr>
      </p:pic>
      <p:pic>
        <p:nvPicPr>
          <p:cNvPr id="7171" name="Picture 3" descr="D:\Юля\word\школа\история\Польша\Flag_of_Poland.svg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43504" y="1214422"/>
            <a:ext cx="183174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D:\Юля\word\школа\история\Польша\85px-Coat_of_arms_of_Poland-official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58" y="1285860"/>
            <a:ext cx="950939" cy="112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</TotalTime>
  <Words>161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Городская</vt:lpstr>
      <vt:lpstr>Тема Office</vt:lpstr>
      <vt:lpstr>Польща</vt:lpstr>
      <vt:lpstr>Після Другої світової війни</vt:lpstr>
      <vt:lpstr>Початок встановлення комуністичного режиму в Польщі </vt:lpstr>
      <vt:lpstr>Перші порядки комунізму в Польщі </vt:lpstr>
      <vt:lpstr>Встановлення комуністичного режиму в Польщі</vt:lpstr>
      <vt:lpstr>Розвиток Польщі у 50-80-ті роках ХХ ст.</vt:lpstr>
      <vt:lpstr>Криза </vt:lpstr>
      <vt:lpstr>Після 1989 — III Річ Посполита</vt:lpstr>
      <vt:lpstr>Сучасна Польща</vt:lpstr>
      <vt:lpstr>Адміністративний поділ Польщі</vt:lpstr>
      <vt:lpstr>Президенти III-ї Речі Посполитої </vt:lpstr>
      <vt:lpstr>Президенти</vt:lpstr>
      <vt:lpstr>Економіка Польщі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Леонид</dc:creator>
  <cp:lastModifiedBy>Леонид</cp:lastModifiedBy>
  <cp:revision>9</cp:revision>
  <dcterms:created xsi:type="dcterms:W3CDTF">2013-02-06T20:46:52Z</dcterms:created>
  <dcterms:modified xsi:type="dcterms:W3CDTF">2013-02-07T06:10:33Z</dcterms:modified>
</cp:coreProperties>
</file>