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2" r:id="rId3"/>
    <p:sldId id="274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7" autoAdjust="0"/>
    <p:restoredTop sz="94660"/>
  </p:normalViewPr>
  <p:slideViewPr>
    <p:cSldViewPr>
      <p:cViewPr varScale="1">
        <p:scale>
          <a:sx n="106" d="100"/>
          <a:sy n="10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101-FEBD-47D7-94A3-870895EDF614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15E65-B8C0-43E8-BAEE-5D543E680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5E65-B8C0-43E8-BAEE-5D543E680A4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143536" cy="526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14612" y="21429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Марокко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err="1" smtClean="0"/>
              <a:t>Головні</a:t>
            </a:r>
            <a:r>
              <a:rPr lang="ru-RU" sz="2700" dirty="0" smtClean="0"/>
              <a:t> </a:t>
            </a:r>
            <a:r>
              <a:rPr lang="ru-RU" sz="2700" dirty="0" err="1" smtClean="0"/>
              <a:t>річки</a:t>
            </a:r>
            <a:r>
              <a:rPr lang="ru-RU" sz="2700" dirty="0" smtClean="0"/>
              <a:t> </a:t>
            </a:r>
            <a:r>
              <a:rPr lang="ru-RU" sz="2700" dirty="0" err="1" smtClean="0"/>
              <a:t>країни</a:t>
            </a:r>
            <a:r>
              <a:rPr lang="ru-RU" sz="2700" dirty="0" smtClean="0"/>
              <a:t>: </a:t>
            </a:r>
            <a:r>
              <a:rPr lang="ru-RU" sz="2700" b="1" dirty="0" err="1" smtClean="0"/>
              <a:t>Мулуя</a:t>
            </a:r>
            <a:r>
              <a:rPr lang="ru-RU" sz="2700" dirty="0" smtClean="0"/>
              <a:t>, </a:t>
            </a:r>
            <a:r>
              <a:rPr lang="ru-RU" sz="2700" dirty="0" err="1" smtClean="0"/>
              <a:t>що</a:t>
            </a:r>
            <a:r>
              <a:rPr lang="ru-RU" sz="2700" dirty="0" smtClean="0"/>
              <a:t> </a:t>
            </a:r>
            <a:r>
              <a:rPr lang="ru-RU" sz="2700" dirty="0" err="1" smtClean="0"/>
              <a:t>впадає</a:t>
            </a:r>
            <a:r>
              <a:rPr lang="ru-RU" sz="2700" dirty="0" smtClean="0"/>
              <a:t> в </a:t>
            </a:r>
            <a:r>
              <a:rPr lang="ru-RU" sz="2700" dirty="0" err="1" smtClean="0"/>
              <a:t>Середземне</a:t>
            </a:r>
            <a:r>
              <a:rPr lang="ru-RU" sz="2700" dirty="0" smtClean="0"/>
              <a:t> море,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b="1" dirty="0" err="1" smtClean="0"/>
              <a:t>Себу</a:t>
            </a:r>
            <a:r>
              <a:rPr lang="ru-RU" sz="2700" dirty="0" smtClean="0"/>
              <a:t>, </a:t>
            </a:r>
            <a:r>
              <a:rPr lang="ru-RU" sz="2700" dirty="0" err="1" smtClean="0"/>
              <a:t>що</a:t>
            </a:r>
            <a:r>
              <a:rPr lang="ru-RU" sz="2700" dirty="0" smtClean="0"/>
              <a:t> </a:t>
            </a:r>
            <a:r>
              <a:rPr lang="ru-RU" sz="2700" dirty="0" err="1" smtClean="0"/>
              <a:t>впадає</a:t>
            </a:r>
            <a:r>
              <a:rPr lang="ru-RU" sz="2700" dirty="0" smtClean="0"/>
              <a:t> в </a:t>
            </a:r>
            <a:r>
              <a:rPr lang="ru-RU" sz="2700" dirty="0" err="1" smtClean="0"/>
              <a:t>Атлантичний</a:t>
            </a:r>
            <a:r>
              <a:rPr lang="ru-RU" sz="2700" dirty="0" smtClean="0"/>
              <a:t> океан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18771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286250" cy="411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               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49831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  <a:r>
              <a:rPr lang="ru-RU" sz="2000" dirty="0" smtClean="0"/>
              <a:t>На </a:t>
            </a:r>
            <a:r>
              <a:rPr lang="ru-RU" sz="2000" dirty="0" err="1" smtClean="0"/>
              <a:t>середземноморському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клімат</a:t>
            </a:r>
            <a:r>
              <a:rPr lang="ru-RU" sz="2000" dirty="0" smtClean="0"/>
              <a:t> </a:t>
            </a:r>
            <a:r>
              <a:rPr lang="ru-RU" sz="2000" dirty="0" err="1" smtClean="0"/>
              <a:t>м'який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субтропічний</a:t>
            </a:r>
            <a:r>
              <a:rPr lang="ru-RU" sz="2000" dirty="0" smtClean="0"/>
              <a:t>.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клімат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все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континентальним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гірських</a:t>
            </a:r>
            <a:r>
              <a:rPr lang="ru-RU" sz="2000" dirty="0" smtClean="0"/>
              <a:t> районах Атласу </a:t>
            </a:r>
            <a:r>
              <a:rPr lang="ru-RU" sz="2000" dirty="0" err="1" smtClean="0"/>
              <a:t>клімат</a:t>
            </a:r>
            <a:r>
              <a:rPr lang="ru-RU" sz="2000" dirty="0" smtClean="0"/>
              <a:t> сильно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місця</a:t>
            </a:r>
            <a:r>
              <a:rPr lang="ru-RU" sz="2000" dirty="0" smtClean="0"/>
              <a:t>. </a:t>
            </a:r>
            <a:r>
              <a:rPr lang="ru-RU" sz="2000" dirty="0" err="1" smtClean="0"/>
              <a:t>Опадів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500-1000 мм.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200 мм.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півдні</a:t>
            </a:r>
            <a:r>
              <a:rPr lang="ru-RU" sz="2000" dirty="0" smtClean="0"/>
              <a:t>. </a:t>
            </a:r>
            <a:r>
              <a:rPr lang="ru-RU" sz="2000" dirty="0" err="1" smtClean="0"/>
              <a:t>Дощі</a:t>
            </a:r>
            <a:r>
              <a:rPr lang="ru-RU" sz="2000" dirty="0" smtClean="0"/>
              <a:t> </a:t>
            </a:r>
            <a:r>
              <a:rPr lang="ru-RU" sz="2000" dirty="0" err="1" smtClean="0"/>
              <a:t>йдуть</a:t>
            </a:r>
            <a:r>
              <a:rPr lang="ru-RU" sz="2000" dirty="0" smtClean="0"/>
              <a:t>, в основному, в </a:t>
            </a:r>
            <a:r>
              <a:rPr lang="ru-RU" sz="2000" dirty="0" err="1" smtClean="0"/>
              <a:t>зимові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</a:t>
            </a:r>
            <a:r>
              <a:rPr lang="ru-RU" sz="2000" dirty="0" smtClean="0"/>
              <a:t>. </a:t>
            </a:r>
            <a:r>
              <a:rPr lang="ru-RU" sz="2000" dirty="0" err="1" smtClean="0"/>
              <a:t>Західні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схили</a:t>
            </a:r>
            <a:r>
              <a:rPr lang="ru-RU" sz="2000" dirty="0" smtClean="0"/>
              <a:t> Атласу час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часу </a:t>
            </a:r>
            <a:r>
              <a:rPr lang="ru-RU" sz="2000" dirty="0" err="1" smtClean="0"/>
              <a:t>отримують</a:t>
            </a:r>
            <a:r>
              <a:rPr lang="ru-RU" sz="2000" dirty="0" smtClean="0"/>
              <a:t> до 2000 мм. </a:t>
            </a:r>
            <a:r>
              <a:rPr lang="ru-RU" sz="2000" dirty="0" err="1" smtClean="0"/>
              <a:t>опадів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нерідкі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місцевого</a:t>
            </a:r>
            <a:r>
              <a:rPr lang="ru-RU" sz="2000" dirty="0" smtClean="0"/>
              <a:t> масштабу, в той час як на </a:t>
            </a:r>
            <a:r>
              <a:rPr lang="ru-RU" sz="2000" dirty="0" err="1" smtClean="0"/>
              <a:t>південному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бувають</a:t>
            </a:r>
            <a:r>
              <a:rPr lang="ru-RU" sz="2000" dirty="0" smtClean="0"/>
              <a:t> роки, коли опади не </a:t>
            </a:r>
            <a:r>
              <a:rPr lang="ru-RU" sz="2000" dirty="0" err="1" smtClean="0"/>
              <a:t>випадають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Приблизний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Марокко в 2002 </a:t>
            </a:r>
            <a:r>
              <a:rPr lang="ru-RU" dirty="0" err="1" smtClean="0"/>
              <a:t>було</a:t>
            </a:r>
            <a:r>
              <a:rPr lang="ru-RU" dirty="0" smtClean="0"/>
              <a:t> 31167783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- 69 </a:t>
            </a:r>
            <a:r>
              <a:rPr lang="ru-RU" dirty="0" err="1" smtClean="0"/>
              <a:t>осіб</a:t>
            </a:r>
            <a:r>
              <a:rPr lang="ru-RU" dirty="0" smtClean="0"/>
              <a:t> на кв. км. 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Первісне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- </a:t>
            </a:r>
            <a:r>
              <a:rPr lang="ru-RU" dirty="0" err="1" smtClean="0"/>
              <a:t>бербери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три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марокканців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берберські</a:t>
            </a:r>
            <a:r>
              <a:rPr lang="ru-RU" dirty="0" smtClean="0"/>
              <a:t> </a:t>
            </a:r>
            <a:r>
              <a:rPr lang="ru-RU" dirty="0" err="1" smtClean="0"/>
              <a:t>коріння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Араби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великих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формують</a:t>
            </a:r>
            <a:r>
              <a:rPr lang="ru-RU" dirty="0" smtClean="0"/>
              <a:t> другу за величиною </a:t>
            </a:r>
            <a:r>
              <a:rPr lang="ru-RU" dirty="0" err="1" smtClean="0"/>
              <a:t>етнічну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.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змішаних</a:t>
            </a:r>
            <a:r>
              <a:rPr lang="ru-RU" dirty="0" smtClean="0"/>
              <a:t> </a:t>
            </a:r>
            <a:r>
              <a:rPr lang="ru-RU" dirty="0" err="1" smtClean="0"/>
              <a:t>шлюбів</a:t>
            </a:r>
            <a:r>
              <a:rPr lang="ru-RU" dirty="0" smtClean="0"/>
              <a:t>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арабами, берберами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чорношкірими</a:t>
            </a:r>
            <a:r>
              <a:rPr lang="ru-RU" dirty="0" smtClean="0"/>
              <a:t> </a:t>
            </a:r>
            <a:r>
              <a:rPr lang="ru-RU" dirty="0" err="1" smtClean="0"/>
              <a:t>африканцями</a:t>
            </a:r>
            <a:r>
              <a:rPr lang="ru-RU" dirty="0" smtClean="0"/>
              <a:t> </a:t>
            </a:r>
            <a:r>
              <a:rPr lang="ru-RU" dirty="0" err="1" smtClean="0"/>
              <a:t>зламало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  У Марокко </a:t>
            </a:r>
            <a:r>
              <a:rPr lang="ru-RU" dirty="0" err="1" smtClean="0"/>
              <a:t>проживає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100 000 </a:t>
            </a:r>
            <a:r>
              <a:rPr lang="ru-RU" dirty="0" err="1" smtClean="0"/>
              <a:t>європейців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- </a:t>
            </a:r>
            <a:r>
              <a:rPr lang="ru-RU" dirty="0" err="1" smtClean="0"/>
              <a:t>французи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Марокко на 2000 </a:t>
            </a:r>
            <a:r>
              <a:rPr lang="ru-RU" dirty="0" err="1" smtClean="0"/>
              <a:t>рік</a:t>
            </a:r>
            <a:r>
              <a:rPr lang="ru-RU" dirty="0" smtClean="0"/>
              <a:t> - 44 </a:t>
            </a:r>
            <a:r>
              <a:rPr lang="ru-RU" dirty="0" err="1" smtClean="0"/>
              <a:t>відсотки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</a:t>
            </a:r>
            <a:r>
              <a:rPr lang="ru-RU" sz="3200" dirty="0" err="1" smtClean="0"/>
              <a:t>Національний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релігійний</a:t>
            </a:r>
            <a:r>
              <a:rPr lang="ru-RU" sz="3200" dirty="0" smtClean="0"/>
              <a:t> склад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429552" cy="49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00010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Мусульмане-сунниты 98,7% (ислам является государственной религией Марокко), Христиане 1,1%; Иудеи 0,2%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</a:t>
            </a:r>
            <a:r>
              <a:rPr lang="uk-UA" sz="3200" dirty="0" smtClean="0"/>
              <a:t>Економіка </a:t>
            </a:r>
            <a:r>
              <a:rPr lang="uk-UA" sz="3200" dirty="0" err="1" smtClean="0"/>
              <a:t>марокко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2000" dirty="0" smtClean="0"/>
              <a:t>Марокко – </a:t>
            </a:r>
            <a:r>
              <a:rPr lang="ru-RU" sz="2000" dirty="0" err="1" smtClean="0"/>
              <a:t>аграрна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розвинутою</a:t>
            </a:r>
            <a:r>
              <a:rPr lang="ru-RU" sz="2000" dirty="0" smtClean="0"/>
              <a:t> </a:t>
            </a:r>
            <a:r>
              <a:rPr lang="ru-RU" sz="2000" dirty="0" err="1" smtClean="0"/>
              <a:t>гірничодобувною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обробною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промисловістю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   Транспорт: </a:t>
            </a:r>
            <a:r>
              <a:rPr lang="ru-RU" sz="2000" dirty="0" err="1" smtClean="0"/>
              <a:t>автомобільний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морський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залізничний</a:t>
            </a:r>
            <a:r>
              <a:rPr lang="ru-RU" sz="2000" dirty="0" smtClean="0"/>
              <a:t> , </a:t>
            </a:r>
            <a:r>
              <a:rPr lang="ru-RU" sz="2000" dirty="0" err="1" smtClean="0"/>
              <a:t>повітряний</a:t>
            </a:r>
            <a:r>
              <a:rPr lang="ru-RU" sz="2000" dirty="0" smtClean="0"/>
              <a:t>. У Марокко. </a:t>
            </a:r>
            <a:r>
              <a:rPr lang="ru-RU" sz="2000" dirty="0" err="1" smtClean="0"/>
              <a:t>є</a:t>
            </a:r>
            <a:r>
              <a:rPr lang="ru-RU" sz="2000" dirty="0" smtClean="0"/>
              <a:t> 17 мор. </a:t>
            </a:r>
            <a:r>
              <a:rPr lang="ru-RU" sz="2000" dirty="0" err="1" smtClean="0"/>
              <a:t>портів</a:t>
            </a:r>
            <a:r>
              <a:rPr lang="ru-RU" sz="2000" dirty="0" smtClean="0"/>
              <a:t>, у т.ч. 8 великих: Касабланка, </a:t>
            </a:r>
            <a:r>
              <a:rPr lang="ru-RU" sz="2000" dirty="0" err="1" smtClean="0"/>
              <a:t>Сафі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Мохаммедія</a:t>
            </a:r>
            <a:r>
              <a:rPr lang="ru-RU" sz="2000" dirty="0" smtClean="0"/>
              <a:t>, </a:t>
            </a:r>
            <a:r>
              <a:rPr lang="ru-RU" sz="2000" dirty="0" err="1" smtClean="0"/>
              <a:t>Надор</a:t>
            </a:r>
            <a:r>
              <a:rPr lang="ru-RU" sz="2000" dirty="0" smtClean="0"/>
              <a:t>, Танжер, </a:t>
            </a:r>
            <a:r>
              <a:rPr lang="ru-RU" sz="2000" dirty="0" err="1" smtClean="0"/>
              <a:t>Агадір</a:t>
            </a:r>
            <a:r>
              <a:rPr lang="ru-RU" sz="2000" dirty="0" smtClean="0"/>
              <a:t>, </a:t>
            </a:r>
            <a:r>
              <a:rPr lang="ru-RU" sz="2000" dirty="0" err="1" smtClean="0"/>
              <a:t>Махдія</a:t>
            </a:r>
            <a:r>
              <a:rPr lang="ru-RU" sz="2000" dirty="0" smtClean="0"/>
              <a:t>, </a:t>
            </a:r>
            <a:r>
              <a:rPr lang="ru-RU" sz="2000" dirty="0" err="1" smtClean="0"/>
              <a:t>Джорф-Ласфар</a:t>
            </a:r>
            <a:r>
              <a:rPr lang="ru-RU" sz="2000" dirty="0" smtClean="0"/>
              <a:t>.      </a:t>
            </a:r>
            <a:r>
              <a:rPr lang="ru-RU" sz="2000" dirty="0" err="1" smtClean="0"/>
              <a:t>Найважливіший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аеропорт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знаходиться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Касабланці</a:t>
            </a:r>
            <a:r>
              <a:rPr lang="ru-RU" sz="2000" dirty="0" smtClean="0"/>
              <a:t>;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, Марокко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розпорядженні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десять великих </a:t>
            </a:r>
            <a:r>
              <a:rPr lang="ru-RU" sz="2000" dirty="0" err="1" smtClean="0"/>
              <a:t>аеропортів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п'ять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       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в ВВП (1991,%): </a:t>
            </a:r>
            <a:r>
              <a:rPr lang="ru-RU" sz="2000" dirty="0" err="1" smtClean="0"/>
              <a:t>сільське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 – 18;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– 19,6; в т.ч. </a:t>
            </a:r>
            <a:r>
              <a:rPr lang="ru-RU" sz="2000" dirty="0" err="1" smtClean="0"/>
              <a:t>гірничодобувна</a:t>
            </a:r>
            <a:r>
              <a:rPr lang="ru-RU" sz="2000" dirty="0" smtClean="0"/>
              <a:t> – 2,2.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 у валовому </a:t>
            </a:r>
            <a:r>
              <a:rPr lang="ru-RU" sz="2000" dirty="0" err="1" smtClean="0"/>
              <a:t>внутрішньому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</a:t>
            </a:r>
            <a:r>
              <a:rPr lang="ru-RU" sz="2000" dirty="0" smtClean="0"/>
              <a:t> (ВВП) </a:t>
            </a:r>
            <a:r>
              <a:rPr lang="ru-RU" sz="2000" dirty="0" err="1" smtClean="0"/>
              <a:t>з</a:t>
            </a:r>
            <a:r>
              <a:rPr lang="ru-RU" sz="2000" dirty="0" smtClean="0"/>
              <a:t> 1970-х по 1990-і роки </a:t>
            </a:r>
            <a:r>
              <a:rPr lang="ru-RU" sz="2000" dirty="0" err="1" smtClean="0"/>
              <a:t>збільшилася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16,5% до 19%. </a:t>
            </a:r>
            <a:r>
              <a:rPr lang="ru-RU" sz="2000" dirty="0" err="1" smtClean="0"/>
              <a:t>Обсяги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експорту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1980 по 1995 </a:t>
            </a:r>
            <a:r>
              <a:rPr lang="ru-RU" sz="2000" dirty="0" err="1" smtClean="0"/>
              <a:t>зросли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2,42 до 6,68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 дол.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1991 по 1997 </a:t>
            </a:r>
            <a:r>
              <a:rPr lang="ru-RU" sz="2000" dirty="0" err="1" smtClean="0"/>
              <a:t>витрати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урядового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апарату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збільшилися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відношенню</a:t>
            </a:r>
            <a:r>
              <a:rPr lang="ru-RU" sz="2000" dirty="0" smtClean="0"/>
              <a:t> до ВВП </a:t>
            </a:r>
            <a:r>
              <a:rPr lang="ru-RU" sz="2000" dirty="0" err="1" smtClean="0"/>
              <a:t>з</a:t>
            </a:r>
            <a:r>
              <a:rPr lang="ru-RU" sz="2000" dirty="0" smtClean="0"/>
              <a:t> 15,6% до 17,9%.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1990-х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темпи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відставали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темпів</a:t>
            </a:r>
            <a:r>
              <a:rPr lang="ru-RU" sz="2000" dirty="0" smtClean="0"/>
              <a:t> приросту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реальний</a:t>
            </a:r>
            <a:r>
              <a:rPr lang="ru-RU" sz="2000" dirty="0" smtClean="0"/>
              <a:t> ВВП в </a:t>
            </a:r>
            <a:r>
              <a:rPr lang="ru-RU" sz="2000" dirty="0" err="1" smtClean="0"/>
              <a:t>перерахунку</a:t>
            </a:r>
            <a:r>
              <a:rPr lang="ru-RU" sz="2000" dirty="0" smtClean="0"/>
              <a:t> на душу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змінювався</a:t>
            </a:r>
            <a:r>
              <a:rPr lang="ru-RU" sz="2000" dirty="0" smtClean="0"/>
              <a:t> (1043 дол. в 1991 </a:t>
            </a:r>
            <a:r>
              <a:rPr lang="ru-RU" sz="2000" dirty="0" err="1" smtClean="0"/>
              <a:t>і</a:t>
            </a:r>
            <a:r>
              <a:rPr lang="ru-RU" sz="2000" dirty="0" smtClean="0"/>
              <a:t> 919 дол. в 1997).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         Сільське господарство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154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/>
              <a:t>          </a:t>
            </a:r>
            <a:r>
              <a:rPr lang="ru-RU" sz="1900" dirty="0" err="1" smtClean="0"/>
              <a:t>Сільське</a:t>
            </a:r>
            <a:r>
              <a:rPr lang="ru-RU" sz="1900" dirty="0" smtClean="0"/>
              <a:t> </a:t>
            </a:r>
            <a:r>
              <a:rPr lang="ru-RU" sz="1900" dirty="0" err="1" smtClean="0"/>
              <a:t>господарство</a:t>
            </a:r>
            <a:r>
              <a:rPr lang="ru-RU" sz="1900" dirty="0" smtClean="0"/>
              <a:t> як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раніше</a:t>
            </a:r>
            <a:r>
              <a:rPr lang="ru-RU" sz="1900" dirty="0" smtClean="0"/>
              <a:t> </a:t>
            </a:r>
            <a:r>
              <a:rPr lang="ru-RU" sz="1900" dirty="0" err="1" smtClean="0"/>
              <a:t>залишається</a:t>
            </a:r>
            <a:r>
              <a:rPr lang="ru-RU" sz="1900" dirty="0" smtClean="0"/>
              <a:t> </a:t>
            </a:r>
            <a:r>
              <a:rPr lang="ru-RU" sz="1900" dirty="0" err="1" smtClean="0"/>
              <a:t>вразливим</a:t>
            </a:r>
            <a:r>
              <a:rPr lang="ru-RU" sz="1900" dirty="0" smtClean="0"/>
              <a:t> перед засухою. За </a:t>
            </a:r>
            <a:r>
              <a:rPr lang="ru-RU" sz="1900" dirty="0" err="1" smtClean="0"/>
              <a:t>п'ятнадцять</a:t>
            </a:r>
            <a:r>
              <a:rPr lang="ru-RU" sz="1900" dirty="0" smtClean="0"/>
              <a:t> </a:t>
            </a:r>
            <a:r>
              <a:rPr lang="ru-RU" sz="1900" dirty="0" err="1" smtClean="0"/>
              <a:t>років</a:t>
            </a:r>
            <a:r>
              <a:rPr lang="ru-RU" sz="1900" dirty="0" smtClean="0"/>
              <a:t>, </a:t>
            </a:r>
            <a:r>
              <a:rPr lang="ru-RU" sz="1900" dirty="0" err="1" smtClean="0"/>
              <a:t>що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пройшли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1980, </a:t>
            </a:r>
            <a:r>
              <a:rPr lang="ru-RU" sz="1900" dirty="0" err="1" smtClean="0"/>
              <a:t>країна</a:t>
            </a:r>
            <a:r>
              <a:rPr lang="ru-RU" sz="1900" dirty="0" smtClean="0"/>
              <a:t> пережила </a:t>
            </a:r>
            <a:r>
              <a:rPr lang="ru-RU" sz="1900" dirty="0" err="1" smtClean="0"/>
              <a:t>п'ять</a:t>
            </a:r>
            <a:r>
              <a:rPr lang="ru-RU" sz="1900" dirty="0" smtClean="0"/>
              <a:t> </a:t>
            </a:r>
            <a:r>
              <a:rPr lang="ru-RU" sz="1900" dirty="0" err="1" smtClean="0"/>
              <a:t>посушливих</a:t>
            </a:r>
            <a:r>
              <a:rPr lang="ru-RU" sz="1900" dirty="0" smtClean="0"/>
              <a:t> </a:t>
            </a:r>
            <a:r>
              <a:rPr lang="ru-RU" sz="1900" dirty="0" err="1" smtClean="0"/>
              <a:t>сезонів</a:t>
            </a:r>
            <a:r>
              <a:rPr lang="ru-RU" sz="1900" dirty="0" smtClean="0"/>
              <a:t> (</a:t>
            </a:r>
            <a:r>
              <a:rPr lang="ru-RU" sz="1900" dirty="0" err="1" smtClean="0"/>
              <a:t>зокрема</a:t>
            </a:r>
            <a:r>
              <a:rPr lang="ru-RU" sz="1900" dirty="0" smtClean="0"/>
              <a:t> – у 1995). На початку 1990-х </a:t>
            </a:r>
            <a:r>
              <a:rPr lang="ru-RU" sz="1900" dirty="0" err="1" smtClean="0"/>
              <a:t>років</a:t>
            </a:r>
            <a:r>
              <a:rPr lang="ru-RU" sz="1900" dirty="0" smtClean="0"/>
              <a:t> на </a:t>
            </a:r>
            <a:r>
              <a:rPr lang="ru-RU" sz="1900" dirty="0" err="1" smtClean="0"/>
              <a:t>частку</a:t>
            </a:r>
            <a:r>
              <a:rPr lang="ru-RU" sz="1900" dirty="0" smtClean="0"/>
              <a:t> </a:t>
            </a:r>
            <a:r>
              <a:rPr lang="ru-RU" sz="1900" dirty="0" err="1" smtClean="0"/>
              <a:t>Франції</a:t>
            </a:r>
            <a:r>
              <a:rPr lang="ru-RU" sz="1900" dirty="0" smtClean="0"/>
              <a:t> припадало 30% </a:t>
            </a:r>
            <a:r>
              <a:rPr lang="ru-RU" sz="1900" dirty="0" err="1" smtClean="0"/>
              <a:t>загальної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суми</a:t>
            </a:r>
            <a:r>
              <a:rPr lang="ru-RU" sz="1900" dirty="0" smtClean="0"/>
              <a:t> </a:t>
            </a:r>
            <a:r>
              <a:rPr lang="ru-RU" sz="1900" dirty="0" err="1" smtClean="0"/>
              <a:t>іноземних</a:t>
            </a:r>
            <a:r>
              <a:rPr lang="ru-RU" sz="1900" dirty="0" smtClean="0"/>
              <a:t> </a:t>
            </a:r>
            <a:r>
              <a:rPr lang="ru-RU" sz="1900" dirty="0" err="1" smtClean="0"/>
              <a:t>інвестицій</a:t>
            </a:r>
            <a:r>
              <a:rPr lang="ru-RU" sz="1900" dirty="0" smtClean="0"/>
              <a:t> (400 </a:t>
            </a:r>
            <a:r>
              <a:rPr lang="ru-RU" sz="1900" dirty="0" err="1" smtClean="0"/>
              <a:t>млн</a:t>
            </a:r>
            <a:r>
              <a:rPr lang="ru-RU" sz="1900" dirty="0" smtClean="0"/>
              <a:t> дол.). В </a:t>
            </a:r>
            <a:r>
              <a:rPr lang="ru-RU" sz="1900" dirty="0" err="1" smtClean="0"/>
              <a:t>сільськогосподарському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виробництві</a:t>
            </a:r>
            <a:r>
              <a:rPr lang="ru-RU" sz="1900" dirty="0" smtClean="0"/>
              <a:t>, </a:t>
            </a:r>
            <a:r>
              <a:rPr lang="ru-RU" sz="1900" dirty="0" err="1" smtClean="0"/>
              <a:t>що</a:t>
            </a:r>
            <a:r>
              <a:rPr lang="ru-RU" sz="1900" dirty="0" smtClean="0"/>
              <a:t> </a:t>
            </a:r>
            <a:r>
              <a:rPr lang="ru-RU" sz="1900" dirty="0" err="1" smtClean="0"/>
              <a:t>дає</a:t>
            </a:r>
            <a:r>
              <a:rPr lang="ru-RU" sz="1900" dirty="0" smtClean="0"/>
              <a:t> 25% </a:t>
            </a:r>
            <a:r>
              <a:rPr lang="ru-RU" sz="1900" dirty="0" err="1" smtClean="0"/>
              <a:t>експортної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продукції</a:t>
            </a:r>
            <a:r>
              <a:rPr lang="ru-RU" sz="1900" dirty="0" smtClean="0"/>
              <a:t>, </a:t>
            </a:r>
            <a:r>
              <a:rPr lang="ru-RU" sz="1900" dirty="0" err="1" smtClean="0"/>
              <a:t>зайнято</a:t>
            </a:r>
            <a:r>
              <a:rPr lang="ru-RU" sz="1900" dirty="0" smtClean="0"/>
              <a:t> </a:t>
            </a:r>
            <a:r>
              <a:rPr lang="ru-RU" sz="1900" dirty="0" err="1" smtClean="0"/>
              <a:t>бл</a:t>
            </a:r>
            <a:r>
              <a:rPr lang="ru-RU" sz="1900" dirty="0" smtClean="0"/>
              <a:t>. 40% </a:t>
            </a:r>
            <a:r>
              <a:rPr lang="ru-RU" sz="1900" dirty="0" err="1" smtClean="0"/>
              <a:t>працездатного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населення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країни</a:t>
            </a:r>
            <a:r>
              <a:rPr lang="ru-RU" sz="1900" dirty="0" smtClean="0"/>
              <a:t>. </a:t>
            </a:r>
            <a:r>
              <a:rPr lang="ru-RU" sz="1900" dirty="0" err="1" smtClean="0"/>
              <a:t>Водночас</a:t>
            </a:r>
            <a:r>
              <a:rPr lang="ru-RU" sz="1900" dirty="0" smtClean="0"/>
              <a:t> </a:t>
            </a:r>
            <a:r>
              <a:rPr lang="ru-RU" sz="1900" dirty="0" err="1" smtClean="0"/>
              <a:t>це</a:t>
            </a:r>
            <a:r>
              <a:rPr lang="ru-RU" sz="1900" dirty="0" smtClean="0"/>
              <a:t> становить </a:t>
            </a:r>
            <a:r>
              <a:rPr lang="ru-RU" sz="1900" dirty="0" err="1" smtClean="0"/>
              <a:t>бл</a:t>
            </a:r>
            <a:r>
              <a:rPr lang="ru-RU" sz="1900" dirty="0" smtClean="0"/>
              <a:t>. 90% </a:t>
            </a:r>
            <a:r>
              <a:rPr lang="ru-RU" sz="1900" dirty="0" err="1" smtClean="0"/>
              <a:t>працездатного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сільського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населення</a:t>
            </a:r>
            <a:r>
              <a:rPr lang="ru-RU" sz="1900" dirty="0" smtClean="0"/>
              <a:t>, яке </a:t>
            </a:r>
            <a:r>
              <a:rPr lang="ru-RU" sz="1900" dirty="0" err="1" smtClean="0"/>
              <a:t>обробляє</a:t>
            </a:r>
            <a:r>
              <a:rPr lang="ru-RU" sz="1900" dirty="0" smtClean="0"/>
              <a:t> 70% </a:t>
            </a:r>
            <a:r>
              <a:rPr lang="ru-RU" sz="1900" dirty="0" err="1" smtClean="0"/>
              <a:t>орних</a:t>
            </a:r>
            <a:r>
              <a:rPr lang="ru-RU" sz="1900" dirty="0" smtClean="0"/>
              <a:t> земель. В 1981-1992 </a:t>
            </a:r>
            <a:r>
              <a:rPr lang="ru-RU" sz="1900" dirty="0" err="1" smtClean="0"/>
              <a:t>загальний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обсяг</a:t>
            </a:r>
            <a:r>
              <a:rPr lang="ru-RU" sz="1900" dirty="0" smtClean="0"/>
              <a:t> </a:t>
            </a:r>
            <a:r>
              <a:rPr lang="ru-RU" sz="1900" dirty="0" err="1" smtClean="0"/>
              <a:t>сільськогосподарського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виробництва</a:t>
            </a:r>
            <a:r>
              <a:rPr lang="ru-RU" sz="1900" dirty="0" smtClean="0"/>
              <a:t> </a:t>
            </a:r>
            <a:r>
              <a:rPr lang="ru-RU" sz="1900" dirty="0" err="1" smtClean="0"/>
              <a:t>подвоївся</a:t>
            </a:r>
            <a:r>
              <a:rPr lang="ru-RU" sz="1900" dirty="0" smtClean="0"/>
              <a:t>, </a:t>
            </a:r>
            <a:r>
              <a:rPr lang="ru-RU" sz="1900" dirty="0" err="1" smtClean="0"/>
              <a:t>але</a:t>
            </a:r>
            <a:r>
              <a:rPr lang="ru-RU" sz="1900" dirty="0" smtClean="0"/>
              <a:t>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частка</a:t>
            </a:r>
            <a:r>
              <a:rPr lang="ru-RU" sz="1900" dirty="0" smtClean="0"/>
              <a:t> в ВВП </a:t>
            </a:r>
            <a:r>
              <a:rPr lang="ru-RU" sz="1900" dirty="0" err="1" smtClean="0"/>
              <a:t>неухильно</a:t>
            </a:r>
            <a:r>
              <a:rPr lang="ru-RU" sz="1900" dirty="0" smtClean="0"/>
              <a:t> </a:t>
            </a:r>
            <a:r>
              <a:rPr lang="ru-RU" sz="1900" dirty="0" err="1" smtClean="0"/>
              <a:t>меншала</a:t>
            </a:r>
            <a:r>
              <a:rPr lang="ru-RU" sz="1900" dirty="0" smtClean="0"/>
              <a:t> (15% в 1992). </a:t>
            </a:r>
            <a:r>
              <a:rPr lang="ru-RU" sz="1900" dirty="0" err="1" smtClean="0"/>
              <a:t>Чотири</a:t>
            </a:r>
            <a:r>
              <a:rPr lang="ru-RU" sz="1900" dirty="0" smtClean="0"/>
              <a:t> </a:t>
            </a:r>
            <a:r>
              <a:rPr lang="ru-RU" sz="1900" dirty="0" err="1" smtClean="0"/>
              <a:t>п'ятих</a:t>
            </a:r>
            <a:r>
              <a:rPr lang="ru-RU" sz="1900" dirty="0" smtClean="0"/>
              <a:t> </a:t>
            </a:r>
            <a:r>
              <a:rPr lang="ru-RU" sz="1900" dirty="0" err="1" smtClean="0"/>
              <a:t>посівних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площ</a:t>
            </a:r>
            <a:r>
              <a:rPr lang="ru-RU" sz="1900" dirty="0" smtClean="0"/>
              <a:t> </a:t>
            </a:r>
            <a:r>
              <a:rPr lang="ru-RU" sz="1900" dirty="0" err="1" smtClean="0"/>
              <a:t>займають</a:t>
            </a:r>
            <a:r>
              <a:rPr lang="ru-RU" sz="1900" dirty="0" smtClean="0"/>
              <a:t> </a:t>
            </a:r>
            <a:r>
              <a:rPr lang="ru-RU" sz="1900" dirty="0" err="1" smtClean="0"/>
              <a:t>пшениця</a:t>
            </a:r>
            <a:r>
              <a:rPr lang="ru-RU" sz="1900" dirty="0" smtClean="0"/>
              <a:t>, </a:t>
            </a:r>
            <a:r>
              <a:rPr lang="ru-RU" sz="1900" dirty="0" err="1" smtClean="0"/>
              <a:t>ячмінь</a:t>
            </a:r>
            <a:r>
              <a:rPr lang="ru-RU" sz="1900" dirty="0" smtClean="0"/>
              <a:t>, </a:t>
            </a:r>
            <a:r>
              <a:rPr lang="ru-RU" sz="1900" dirty="0" err="1" smtClean="0"/>
              <a:t>бобова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цукровий</a:t>
            </a:r>
            <a:r>
              <a:rPr lang="ru-RU" sz="1900" dirty="0" smtClean="0"/>
              <a:t> </a:t>
            </a:r>
            <a:r>
              <a:rPr lang="ru-RU" sz="1900" dirty="0" err="1" smtClean="0"/>
              <a:t>буряк</a:t>
            </a:r>
            <a:r>
              <a:rPr lang="ru-RU" sz="1900" dirty="0" smtClean="0"/>
              <a:t>. У 1980-х роках </a:t>
            </a:r>
            <a:r>
              <a:rPr lang="ru-RU" sz="1900" dirty="0" err="1" smtClean="0"/>
              <a:t>сучасний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агропромисловий</a:t>
            </a:r>
            <a:r>
              <a:rPr lang="ru-RU" sz="1900" dirty="0" smtClean="0"/>
              <a:t> сектор почав </a:t>
            </a:r>
            <a:r>
              <a:rPr lang="ru-RU" sz="1900" dirty="0" err="1" smtClean="0"/>
              <a:t>широкомасштабне</a:t>
            </a:r>
            <a:r>
              <a:rPr lang="ru-RU" sz="1900" dirty="0" smtClean="0"/>
              <a:t> </a:t>
            </a:r>
            <a:r>
              <a:rPr lang="ru-RU" sz="1900" dirty="0" err="1" smtClean="0"/>
              <a:t>виробництво</a:t>
            </a:r>
            <a:r>
              <a:rPr lang="ru-RU" sz="1900" dirty="0" smtClean="0"/>
              <a:t> </a:t>
            </a:r>
            <a:r>
              <a:rPr lang="ru-RU" sz="1900" dirty="0" err="1" smtClean="0"/>
              <a:t>курячого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м'яса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яєць</a:t>
            </a:r>
            <a:r>
              <a:rPr lang="ru-RU" sz="1900" dirty="0" smtClean="0"/>
              <a:t>. </a:t>
            </a:r>
            <a:r>
              <a:rPr lang="ru-RU" sz="1900" dirty="0" err="1" smtClean="0"/>
              <a:t>Інтенсивного</a:t>
            </a:r>
            <a:r>
              <a:rPr lang="ru-RU" sz="1900" dirty="0" smtClean="0"/>
              <a:t> характеру </a:t>
            </a:r>
            <a:r>
              <a:rPr lang="ru-RU" sz="1900" dirty="0" err="1" smtClean="0"/>
              <a:t>набуло</a:t>
            </a:r>
            <a:r>
              <a:rPr lang="ru-RU" sz="1900" dirty="0" smtClean="0"/>
              <a:t> </a:t>
            </a:r>
            <a:r>
              <a:rPr lang="ru-RU" sz="1900" dirty="0" err="1" smtClean="0"/>
              <a:t>скотарство</a:t>
            </a:r>
            <a:r>
              <a:rPr lang="ru-RU" sz="1900" dirty="0" smtClean="0"/>
              <a:t>. </a:t>
            </a:r>
            <a:r>
              <a:rPr lang="ru-RU" sz="1900" dirty="0" err="1" smtClean="0"/>
              <a:t>Розвинуте</a:t>
            </a:r>
            <a:r>
              <a:rPr lang="ru-RU" sz="1900" dirty="0" smtClean="0"/>
              <a:t> </a:t>
            </a:r>
            <a:r>
              <a:rPr lang="ru-RU" sz="1900" dirty="0" err="1" smtClean="0"/>
              <a:t>рибальство</a:t>
            </a:r>
            <a:r>
              <a:rPr lang="ru-RU" sz="1900" dirty="0" smtClean="0"/>
              <a:t>. </a:t>
            </a:r>
            <a:r>
              <a:rPr lang="ru-RU" sz="1900" dirty="0" err="1" smtClean="0"/>
              <a:t>Країна</a:t>
            </a:r>
            <a:r>
              <a:rPr lang="ru-RU" sz="1900" dirty="0" smtClean="0"/>
              <a:t> </a:t>
            </a:r>
            <a:r>
              <a:rPr lang="ru-RU" sz="1900" dirty="0" err="1" smtClean="0"/>
              <a:t>займає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провідне</a:t>
            </a:r>
            <a:r>
              <a:rPr lang="ru-RU" sz="1900" dirty="0" smtClean="0"/>
              <a:t> </a:t>
            </a:r>
            <a:r>
              <a:rPr lang="ru-RU" sz="1900" dirty="0" err="1" smtClean="0"/>
              <a:t>місце</a:t>
            </a:r>
            <a:r>
              <a:rPr lang="ru-RU" sz="1900" dirty="0" smtClean="0"/>
              <a:t> в </a:t>
            </a:r>
            <a:r>
              <a:rPr lang="ru-RU" sz="1900" dirty="0" err="1" smtClean="0"/>
              <a:t>Африці</a:t>
            </a:r>
            <a:r>
              <a:rPr lang="ru-RU" sz="1900" dirty="0" smtClean="0"/>
              <a:t> по </a:t>
            </a:r>
            <a:r>
              <a:rPr lang="ru-RU" sz="1900" dirty="0" err="1" smtClean="0"/>
              <a:t>вилову</a:t>
            </a:r>
            <a:r>
              <a:rPr lang="ru-RU" sz="1900" dirty="0" smtClean="0"/>
              <a:t> сардин, </a:t>
            </a:r>
            <a:r>
              <a:rPr lang="ru-RU" sz="1900" dirty="0" err="1" smtClean="0"/>
              <a:t>восьминогів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тунця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   </a:t>
            </a:r>
            <a:r>
              <a:rPr lang="uk-UA" sz="3200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72476" cy="45974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  </a:t>
            </a:r>
            <a:r>
              <a:rPr lang="ru-RU" sz="1600" dirty="0" err="1" smtClean="0"/>
              <a:t>Марокканська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орієнтується</a:t>
            </a:r>
            <a:r>
              <a:rPr lang="ru-RU" sz="1600" dirty="0" smtClean="0"/>
              <a:t> г.ч. на </a:t>
            </a:r>
            <a:r>
              <a:rPr lang="ru-RU" sz="1600" dirty="0" err="1" smtClean="0"/>
              <a:t>випуск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експортної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 (</a:t>
            </a:r>
            <a:r>
              <a:rPr lang="ru-RU" sz="1600" dirty="0" err="1" smtClean="0"/>
              <a:t>переважно</a:t>
            </a:r>
            <a:r>
              <a:rPr lang="ru-RU" sz="1600" dirty="0" smtClean="0"/>
              <a:t> текстилю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шкіряних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виробів</a:t>
            </a:r>
            <a:r>
              <a:rPr lang="ru-RU" sz="1600" dirty="0" smtClean="0"/>
              <a:t>) в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 ЄС. </a:t>
            </a:r>
            <a:r>
              <a:rPr lang="ru-RU" sz="1600" dirty="0" err="1" smtClean="0"/>
              <a:t>Основна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промислова</a:t>
            </a:r>
            <a:r>
              <a:rPr lang="ru-RU" sz="1600" dirty="0" smtClean="0"/>
              <a:t> база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зосереджена</a:t>
            </a:r>
            <a:r>
              <a:rPr lang="ru-RU" sz="1600" dirty="0" smtClean="0"/>
              <a:t> в прибережному </a:t>
            </a:r>
            <a:r>
              <a:rPr lang="ru-RU" sz="1600" dirty="0" err="1" smtClean="0"/>
              <a:t>районі</a:t>
            </a:r>
            <a:r>
              <a:rPr lang="ru-RU" sz="1600" dirty="0" smtClean="0"/>
              <a:t> Касабланка - </a:t>
            </a:r>
            <a:r>
              <a:rPr lang="ru-RU" sz="1600" dirty="0" err="1" smtClean="0"/>
              <a:t>Кенітра</a:t>
            </a:r>
            <a:r>
              <a:rPr lang="ru-RU" sz="1600" dirty="0" smtClean="0"/>
              <a:t>. Є </a:t>
            </a:r>
            <a:r>
              <a:rPr lang="ru-RU" sz="1600" dirty="0" err="1" smtClean="0"/>
              <a:t>підприємства</a:t>
            </a:r>
            <a:r>
              <a:rPr lang="ru-RU" sz="1600" dirty="0" smtClean="0"/>
              <a:t> по </a:t>
            </a:r>
            <a:r>
              <a:rPr lang="ru-RU" sz="1600" dirty="0" err="1" smtClean="0"/>
              <a:t>консервуванню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м'яса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риби</a:t>
            </a:r>
            <a:r>
              <a:rPr lang="ru-RU" sz="1600" dirty="0" smtClean="0"/>
              <a:t>, </a:t>
            </a:r>
            <a:r>
              <a:rPr lang="ru-RU" sz="1600" dirty="0" err="1" smtClean="0"/>
              <a:t>рафінуванню</a:t>
            </a:r>
            <a:r>
              <a:rPr lang="ru-RU" sz="1600" dirty="0" smtClean="0"/>
              <a:t> </a:t>
            </a:r>
            <a:r>
              <a:rPr lang="ru-RU" sz="1600" dirty="0" err="1" smtClean="0"/>
              <a:t>цукру</a:t>
            </a:r>
            <a:r>
              <a:rPr lang="ru-RU" sz="1600" dirty="0" smtClean="0"/>
              <a:t>, </a:t>
            </a:r>
            <a:r>
              <a:rPr lang="ru-RU" sz="1600" dirty="0" err="1" smtClean="0"/>
              <a:t>борошномельні</a:t>
            </a:r>
            <a:r>
              <a:rPr lang="ru-RU" sz="1600" dirty="0" smtClean="0"/>
              <a:t> заводи. </a:t>
            </a:r>
            <a:r>
              <a:rPr lang="ru-RU" sz="1600" dirty="0" err="1" smtClean="0"/>
              <a:t>Автоскладальне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в </a:t>
            </a:r>
            <a:r>
              <a:rPr lang="ru-RU" sz="1600" dirty="0" err="1" smtClean="0"/>
              <a:t>Касабланці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імпортних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вузлах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деталях. </a:t>
            </a:r>
            <a:r>
              <a:rPr lang="ru-RU" sz="1600" dirty="0" err="1" smtClean="0"/>
              <a:t>Автомобільні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компанії</a:t>
            </a:r>
            <a:r>
              <a:rPr lang="ru-RU" sz="1600" dirty="0" smtClean="0"/>
              <a:t> «</a:t>
            </a:r>
            <a:r>
              <a:rPr lang="ru-RU" sz="1600" dirty="0" err="1" smtClean="0"/>
              <a:t>Рено</a:t>
            </a:r>
            <a:r>
              <a:rPr lang="ru-RU" sz="1600" dirty="0" smtClean="0"/>
              <a:t>», «</a:t>
            </a:r>
            <a:r>
              <a:rPr lang="ru-RU" sz="1600" dirty="0" err="1" smtClean="0"/>
              <a:t>Фіат</a:t>
            </a:r>
            <a:r>
              <a:rPr lang="ru-RU" sz="1600" dirty="0" smtClean="0"/>
              <a:t>» </a:t>
            </a:r>
            <a:r>
              <a:rPr lang="ru-RU" sz="1600" dirty="0" err="1" smtClean="0"/>
              <a:t>і</a:t>
            </a:r>
            <a:r>
              <a:rPr lang="ru-RU" sz="1600" dirty="0" smtClean="0"/>
              <a:t> «Пежо» </a:t>
            </a:r>
            <a:r>
              <a:rPr lang="ru-RU" sz="1600" dirty="0" err="1" smtClean="0"/>
              <a:t>збирають</a:t>
            </a:r>
            <a:r>
              <a:rPr lang="ru-RU" sz="1600" dirty="0" smtClean="0"/>
              <a:t> в Марокко </a:t>
            </a:r>
            <a:r>
              <a:rPr lang="ru-RU" sz="1600" dirty="0" err="1" smtClean="0"/>
              <a:t>легкові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автомобілі</a:t>
            </a:r>
            <a:r>
              <a:rPr lang="ru-RU" sz="1600" dirty="0" smtClean="0"/>
              <a:t>, «Форд», «</a:t>
            </a:r>
            <a:r>
              <a:rPr lang="ru-RU" sz="1600" dirty="0" err="1" smtClean="0"/>
              <a:t>Вольво</a:t>
            </a:r>
            <a:r>
              <a:rPr lang="ru-RU" sz="1600" dirty="0" smtClean="0"/>
              <a:t>», «Мерседес», «</a:t>
            </a:r>
            <a:r>
              <a:rPr lang="ru-RU" sz="1600" dirty="0" err="1" smtClean="0"/>
              <a:t>Хіно</a:t>
            </a:r>
            <a:r>
              <a:rPr lang="ru-RU" sz="1600" dirty="0" smtClean="0"/>
              <a:t>» </a:t>
            </a:r>
            <a:r>
              <a:rPr lang="ru-RU" sz="1600" dirty="0" err="1" smtClean="0"/>
              <a:t>і</a:t>
            </a:r>
            <a:r>
              <a:rPr lang="ru-RU" sz="1600" dirty="0" smtClean="0"/>
              <a:t> «</a:t>
            </a:r>
            <a:r>
              <a:rPr lang="ru-RU" sz="1600" dirty="0" err="1" smtClean="0"/>
              <a:t>Ісудзу</a:t>
            </a:r>
            <a:r>
              <a:rPr lang="ru-RU" sz="1600" dirty="0" smtClean="0"/>
              <a:t>» - </a:t>
            </a:r>
            <a:r>
              <a:rPr lang="ru-RU" sz="1600" dirty="0" err="1" smtClean="0"/>
              <a:t>вантажні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машини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компанії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ведуть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збирання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автобусів</a:t>
            </a:r>
            <a:r>
              <a:rPr lang="ru-RU" sz="1600" dirty="0" smtClean="0"/>
              <a:t>. У </a:t>
            </a:r>
            <a:r>
              <a:rPr lang="ru-RU" sz="1600" dirty="0" err="1" smtClean="0"/>
              <a:t>Касабланці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функціонує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значне</a:t>
            </a:r>
            <a:r>
              <a:rPr lang="ru-RU" sz="1600" dirty="0" smtClean="0"/>
              <a:t> число </a:t>
            </a:r>
            <a:r>
              <a:rPr lang="ru-RU" sz="1600" dirty="0" err="1" smtClean="0"/>
              <a:t>фармацевтичних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компаній</a:t>
            </a:r>
            <a:r>
              <a:rPr lang="ru-RU" sz="1600" dirty="0" smtClean="0"/>
              <a:t>. </a:t>
            </a:r>
            <a:r>
              <a:rPr lang="ru-RU" sz="1600" dirty="0" err="1" smtClean="0"/>
              <a:t>Бл</a:t>
            </a:r>
            <a:r>
              <a:rPr lang="ru-RU" sz="1600" dirty="0" smtClean="0"/>
              <a:t>. 25% </a:t>
            </a:r>
            <a:r>
              <a:rPr lang="ru-RU" sz="1600" dirty="0" err="1" smtClean="0"/>
              <a:t>промислових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робітників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зайняті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підприємствах</a:t>
            </a:r>
            <a:r>
              <a:rPr lang="ru-RU" sz="1600" dirty="0" smtClean="0"/>
              <a:t> </a:t>
            </a:r>
            <a:r>
              <a:rPr lang="ru-RU" sz="1600" dirty="0" err="1" smtClean="0"/>
              <a:t>текстильної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80%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текстильних</a:t>
            </a:r>
            <a:r>
              <a:rPr lang="ru-RU" sz="1600" dirty="0" smtClean="0"/>
              <a:t> фабрик </a:t>
            </a:r>
            <a:r>
              <a:rPr lang="ru-RU" sz="1600" dirty="0" err="1" smtClean="0"/>
              <a:t>йде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експорт</a:t>
            </a:r>
            <a:r>
              <a:rPr lang="ru-RU" sz="1600" dirty="0" smtClean="0"/>
              <a:t>, </a:t>
            </a:r>
            <a:r>
              <a:rPr lang="ru-RU" sz="1600" dirty="0" err="1" smtClean="0"/>
              <a:t>головним</a:t>
            </a:r>
            <a:r>
              <a:rPr lang="ru-RU" sz="1600" dirty="0" smtClean="0"/>
              <a:t> чином в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 ЄС. </a:t>
            </a:r>
            <a:r>
              <a:rPr lang="ru-RU" sz="1600" dirty="0" err="1" smtClean="0"/>
              <a:t>Виробництво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фосфорної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кислоти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потрійного</a:t>
            </a:r>
            <a:r>
              <a:rPr lang="ru-RU" sz="1600" dirty="0" smtClean="0"/>
              <a:t> суперфосфату (для </a:t>
            </a:r>
            <a:r>
              <a:rPr lang="ru-RU" sz="1600" dirty="0" err="1" smtClean="0"/>
              <a:t>хімічних</a:t>
            </a:r>
            <a:r>
              <a:rPr lang="ru-RU" sz="1600" dirty="0" smtClean="0"/>
              <a:t> добрив) </a:t>
            </a:r>
            <a:r>
              <a:rPr lang="ru-RU" sz="1600" dirty="0" err="1" smtClean="0"/>
              <a:t>здійснюється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районі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Сафі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Джорф-Ласфар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підприємствах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компанії</a:t>
            </a:r>
            <a:r>
              <a:rPr lang="ru-RU" sz="1600" dirty="0" smtClean="0"/>
              <a:t> «</a:t>
            </a:r>
            <a:r>
              <a:rPr lang="ru-RU" sz="1600" dirty="0" err="1" smtClean="0"/>
              <a:t>Офіс</a:t>
            </a:r>
            <a:r>
              <a:rPr lang="ru-RU" sz="1600" dirty="0" smtClean="0"/>
              <a:t> </a:t>
            </a:r>
            <a:r>
              <a:rPr lang="ru-RU" sz="1600" dirty="0" err="1" smtClean="0"/>
              <a:t>шеріф'єн</a:t>
            </a:r>
            <a:r>
              <a:rPr lang="ru-RU" sz="1600" dirty="0" smtClean="0"/>
              <a:t> де фосфат», яка </a:t>
            </a:r>
            <a:r>
              <a:rPr lang="ru-RU" sz="1600" dirty="0" err="1" smtClean="0"/>
              <a:t>бере</a:t>
            </a:r>
            <a:r>
              <a:rPr lang="ru-RU" sz="1600" dirty="0" smtClean="0"/>
              <a:t> участь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в </a:t>
            </a:r>
            <a:r>
              <a:rPr lang="ru-RU" sz="1600" dirty="0" err="1" smtClean="0"/>
              <a:t>розробці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експорті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фосфатів</a:t>
            </a:r>
            <a:r>
              <a:rPr lang="ru-RU" sz="1600" dirty="0" smtClean="0"/>
              <a:t>. У 1984 в </a:t>
            </a:r>
            <a:r>
              <a:rPr lang="ru-RU" sz="1600" dirty="0" err="1" smtClean="0"/>
              <a:t>середземноморському</a:t>
            </a:r>
            <a:r>
              <a:rPr lang="ru-RU" sz="1600" dirty="0" smtClean="0"/>
              <a:t> порту </a:t>
            </a:r>
            <a:r>
              <a:rPr lang="ru-RU" sz="1600" dirty="0" err="1" smtClean="0"/>
              <a:t>Надор</a:t>
            </a:r>
            <a:r>
              <a:rPr lang="ru-RU" sz="1600" dirty="0" smtClean="0"/>
              <a:t> став до ладу </a:t>
            </a:r>
            <a:r>
              <a:rPr lang="ru-RU" sz="1600" dirty="0" err="1" smtClean="0"/>
              <a:t>сталепрокатний</a:t>
            </a:r>
            <a:r>
              <a:rPr lang="ru-RU" sz="1600" dirty="0" smtClean="0"/>
              <a:t> стан.</a:t>
            </a:r>
          </a:p>
          <a:p>
            <a:pPr>
              <a:buNone/>
            </a:pPr>
            <a:r>
              <a:rPr lang="ru-RU" sz="1600" dirty="0" smtClean="0"/>
              <a:t>            У Марокко </a:t>
            </a:r>
            <a:r>
              <a:rPr lang="ru-RU" sz="1600" dirty="0" err="1" smtClean="0"/>
              <a:t>розвивається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металургійна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галузь</a:t>
            </a:r>
            <a:r>
              <a:rPr lang="ru-RU" sz="1600" dirty="0" smtClean="0"/>
              <a:t>. Тут </a:t>
            </a:r>
            <a:r>
              <a:rPr lang="ru-RU" sz="1600" dirty="0" err="1" smtClean="0"/>
              <a:t>працює</a:t>
            </a:r>
            <a:r>
              <a:rPr lang="ru-RU" sz="1600" dirty="0" smtClean="0"/>
              <a:t> великий </a:t>
            </a:r>
            <a:r>
              <a:rPr lang="ru-RU" sz="1600" dirty="0" err="1" smtClean="0"/>
              <a:t>виробник</a:t>
            </a:r>
            <a:r>
              <a:rPr lang="ru-RU" sz="1600" dirty="0" smtClean="0"/>
              <a:t> «</a:t>
            </a:r>
            <a:r>
              <a:rPr lang="en-US" sz="1600" dirty="0" err="1" smtClean="0"/>
              <a:t>Sonasid</a:t>
            </a:r>
            <a:r>
              <a:rPr lang="en-US" sz="1600" dirty="0" smtClean="0"/>
              <a:t>»,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входить до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«</a:t>
            </a:r>
            <a:r>
              <a:rPr lang="en-US" sz="1600" dirty="0" err="1" smtClean="0"/>
              <a:t>Arcelormittal</a:t>
            </a:r>
            <a:r>
              <a:rPr lang="en-US" sz="1600" dirty="0" smtClean="0"/>
              <a:t>» − </a:t>
            </a:r>
            <a:r>
              <a:rPr lang="ru-RU" sz="1600" dirty="0" smtClean="0"/>
              <a:t>один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провідних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довгомірної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сортового прокату в </a:t>
            </a:r>
            <a:r>
              <a:rPr lang="ru-RU" sz="1600" dirty="0" err="1" smtClean="0"/>
              <a:t>Північній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Африці</a:t>
            </a:r>
            <a:r>
              <a:rPr lang="ru-RU" sz="1600" dirty="0" smtClean="0"/>
              <a:t>. На 2009 р. </a:t>
            </a:r>
            <a:r>
              <a:rPr lang="ru-RU" sz="1600" dirty="0" err="1" smtClean="0"/>
              <a:t>сукупна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потужність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</a:t>
            </a:r>
            <a:r>
              <a:rPr lang="ru-RU" sz="1600" dirty="0" smtClean="0"/>
              <a:t> «</a:t>
            </a:r>
            <a:r>
              <a:rPr lang="en-US" sz="1600" dirty="0" err="1" smtClean="0"/>
              <a:t>Sonasid</a:t>
            </a:r>
            <a:r>
              <a:rPr lang="en-US" sz="1600" dirty="0" smtClean="0"/>
              <a:t>» </a:t>
            </a:r>
            <a:r>
              <a:rPr lang="ru-RU" sz="1600" dirty="0" smtClean="0"/>
              <a:t>становить 950 тис. т сортового прокату на </a:t>
            </a:r>
            <a:r>
              <a:rPr lang="ru-RU" sz="1600" dirty="0" err="1" smtClean="0"/>
              <a:t>рік</a:t>
            </a:r>
            <a:r>
              <a:rPr lang="ru-RU" sz="1600" dirty="0" smtClean="0"/>
              <a:t>, </a:t>
            </a:r>
            <a:r>
              <a:rPr lang="ru-RU" sz="1600" dirty="0" err="1" smtClean="0"/>
              <a:t>компанія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</a:t>
            </a:r>
            <a:r>
              <a:rPr lang="ru-RU" sz="1600" dirty="0" err="1" smtClean="0"/>
              <a:t>третини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внутрішнього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сталевого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попиту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err="1" smtClean="0"/>
              <a:t>Офіційні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- </a:t>
            </a:r>
            <a:r>
              <a:rPr lang="ru-RU" dirty="0" err="1" smtClean="0"/>
              <a:t>арабська</a:t>
            </a:r>
            <a:r>
              <a:rPr lang="ru-RU" dirty="0" smtClean="0"/>
              <a:t>. Другою </a:t>
            </a:r>
            <a:r>
              <a:rPr lang="ru-RU" dirty="0" err="1" smtClean="0"/>
              <a:t>офіційною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в Марокко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французька</a:t>
            </a:r>
            <a:r>
              <a:rPr lang="ru-RU" dirty="0" smtClean="0"/>
              <a:t>. У </a:t>
            </a:r>
            <a:r>
              <a:rPr lang="ru-RU" dirty="0" err="1" smtClean="0"/>
              <a:t>гірських</a:t>
            </a:r>
            <a:r>
              <a:rPr lang="ru-RU" dirty="0" smtClean="0"/>
              <a:t> районах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діалекти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широко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берберська</a:t>
            </a:r>
            <a:r>
              <a:rPr lang="ru-RU" dirty="0" smtClean="0"/>
              <a:t> та </a:t>
            </a:r>
            <a:r>
              <a:rPr lang="ru-RU" dirty="0" err="1" smtClean="0"/>
              <a:t>іспанська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, яка коли те </a:t>
            </a:r>
            <a:r>
              <a:rPr lang="ru-RU" dirty="0" err="1" smtClean="0"/>
              <a:t>вчилася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752475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Грошова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одиниця</a:t>
            </a:r>
            <a:r>
              <a:rPr lang="ru-RU" sz="3200" dirty="0" smtClean="0"/>
              <a:t>: Валюта Марокко: </a:t>
            </a:r>
            <a:r>
              <a:rPr lang="ru-RU" sz="3200" dirty="0" err="1" smtClean="0"/>
              <a:t>марокканський</a:t>
            </a:r>
            <a:r>
              <a:rPr lang="ru-RU" sz="3200" dirty="0" smtClean="0"/>
              <a:t> дирхам.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80000"/>
              <a:buNone/>
            </a:pPr>
            <a:r>
              <a:rPr lang="ru-RU" dirty="0" smtClean="0"/>
              <a:t>      Марокко -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африканська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яка 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 не </a:t>
            </a:r>
            <a:r>
              <a:rPr lang="ru-RU" dirty="0" err="1" smtClean="0"/>
              <a:t>є</a:t>
            </a:r>
            <a:r>
              <a:rPr lang="ru-RU" dirty="0" smtClean="0"/>
              <a:t> членом </a:t>
            </a:r>
            <a:r>
              <a:rPr lang="ru-RU" dirty="0" err="1" smtClean="0"/>
              <a:t>Африканського</a:t>
            </a:r>
            <a:r>
              <a:rPr lang="ru-RU" dirty="0" smtClean="0"/>
              <a:t> Союзу (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АС в 1984 </a:t>
            </a:r>
            <a:r>
              <a:rPr lang="ru-RU" dirty="0" err="1" smtClean="0"/>
              <a:t>році</a:t>
            </a:r>
            <a:r>
              <a:rPr lang="ru-RU" dirty="0" smtClean="0"/>
              <a:t>).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держава входить до </a:t>
            </a:r>
            <a:r>
              <a:rPr lang="ru-RU" dirty="0" err="1" smtClean="0"/>
              <a:t>Ліги</a:t>
            </a:r>
            <a:r>
              <a:rPr lang="ru-RU" dirty="0" smtClean="0"/>
              <a:t> </a:t>
            </a:r>
            <a:r>
              <a:rPr lang="ru-RU" dirty="0" err="1" smtClean="0"/>
              <a:t>Арабських</a:t>
            </a:r>
            <a:r>
              <a:rPr lang="ru-RU" dirty="0" smtClean="0"/>
              <a:t> держав, </a:t>
            </a:r>
            <a:r>
              <a:rPr lang="ru-RU" dirty="0" err="1" smtClean="0"/>
              <a:t>Арабська</a:t>
            </a:r>
            <a:r>
              <a:rPr lang="ru-RU" dirty="0" smtClean="0"/>
              <a:t> </a:t>
            </a:r>
            <a:r>
              <a:rPr lang="ru-RU" dirty="0" err="1" smtClean="0"/>
              <a:t>магрибський</a:t>
            </a:r>
            <a:r>
              <a:rPr lang="ru-RU" dirty="0" smtClean="0"/>
              <a:t> союз, </a:t>
            </a:r>
            <a:r>
              <a:rPr lang="ru-RU" dirty="0" err="1" smtClean="0"/>
              <a:t>Франкофонію</a:t>
            </a:r>
            <a:r>
              <a:rPr lang="ru-RU" dirty="0" smtClean="0"/>
              <a:t>, </a:t>
            </a:r>
            <a:r>
              <a:rPr lang="ru-RU" dirty="0" err="1" smtClean="0"/>
              <a:t>Організацію</a:t>
            </a:r>
            <a:r>
              <a:rPr lang="ru-RU" dirty="0" smtClean="0"/>
              <a:t> </a:t>
            </a:r>
            <a:r>
              <a:rPr lang="ru-RU" dirty="0" err="1" smtClean="0"/>
              <a:t>Ісламська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,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Середземноморського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, </a:t>
            </a:r>
            <a:r>
              <a:rPr lang="ru-RU" dirty="0" err="1" smtClean="0"/>
              <a:t>групу</a:t>
            </a:r>
            <a:r>
              <a:rPr lang="ru-RU" dirty="0" smtClean="0"/>
              <a:t> 77.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64373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357166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Офіційна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назва</a:t>
            </a:r>
            <a:r>
              <a:rPr lang="ru-RU" sz="3200" dirty="0" smtClean="0"/>
              <a:t>: </a:t>
            </a:r>
            <a:r>
              <a:rPr lang="ru-RU" sz="3200" dirty="0" err="1" smtClean="0"/>
              <a:t>Королівство</a:t>
            </a:r>
            <a:r>
              <a:rPr lang="ru-RU" sz="3200" dirty="0" smtClean="0"/>
              <a:t> Марокко.</a:t>
            </a:r>
          </a:p>
          <a:p>
            <a:r>
              <a:rPr lang="ru-RU" sz="3200" dirty="0" err="1" smtClean="0"/>
              <a:t>Загальна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площа</a:t>
            </a:r>
            <a:r>
              <a:rPr lang="ru-RU" sz="3200" dirty="0" smtClean="0"/>
              <a:t>: 446 300кв.км</a:t>
            </a:r>
          </a:p>
          <a:p>
            <a:r>
              <a:rPr lang="ru-RU" sz="3200" dirty="0" err="1" smtClean="0"/>
              <a:t>Розташування</a:t>
            </a:r>
            <a:r>
              <a:rPr lang="ru-RU" sz="3200" dirty="0" smtClean="0"/>
              <a:t>: на </a:t>
            </a:r>
            <a:r>
              <a:rPr lang="ru-RU" sz="3200" dirty="0" err="1" smtClean="0"/>
              <a:t>північному</a:t>
            </a:r>
            <a:r>
              <a:rPr lang="ru-RU" sz="3200" dirty="0" smtClean="0"/>
              <a:t> заход</a:t>
            </a:r>
            <a:r>
              <a:rPr lang="uk-UA" sz="3200" dirty="0" smtClean="0"/>
              <a:t>і </a:t>
            </a:r>
            <a:r>
              <a:rPr lang="ru-RU" sz="3200" dirty="0" smtClean="0"/>
              <a:t>Африки.</a:t>
            </a:r>
          </a:p>
          <a:p>
            <a:r>
              <a:rPr lang="ru-RU" sz="3200" dirty="0" err="1" smtClean="0"/>
              <a:t>Столиця</a:t>
            </a:r>
            <a:r>
              <a:rPr lang="ru-RU" sz="3200" dirty="0" smtClean="0"/>
              <a:t>: Рабат - </a:t>
            </a:r>
            <a:r>
              <a:rPr lang="ru-RU" sz="3200" dirty="0" err="1" smtClean="0"/>
              <a:t>є</a:t>
            </a:r>
            <a:r>
              <a:rPr lang="ru-RU" sz="3200" dirty="0" smtClean="0"/>
              <a:t> столицею </a:t>
            </a:r>
            <a:r>
              <a:rPr lang="ru-RU" sz="3200" dirty="0" err="1" smtClean="0"/>
              <a:t>королівства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05116"/>
            <a:ext cx="6131936" cy="408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r>
              <a:rPr lang="uk-UA" dirty="0" smtClean="0"/>
              <a:t>              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Марокко </a:t>
            </a:r>
            <a:r>
              <a:rPr lang="ru-RU" dirty="0" err="1" smtClean="0"/>
              <a:t>омивається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водами </a:t>
            </a:r>
            <a:r>
              <a:rPr lang="ru-RU" dirty="0" err="1" smtClean="0"/>
              <a:t>Середземного</a:t>
            </a:r>
            <a:r>
              <a:rPr lang="ru-RU" dirty="0" smtClean="0"/>
              <a:t> моря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 - </a:t>
            </a:r>
            <a:r>
              <a:rPr lang="ru-RU" dirty="0" err="1" smtClean="0"/>
              <a:t>Атлантичного</a:t>
            </a:r>
            <a:r>
              <a:rPr lang="ru-RU" dirty="0" smtClean="0"/>
              <a:t> океану. </a:t>
            </a:r>
            <a:r>
              <a:rPr lang="ru-RU" dirty="0" err="1" smtClean="0"/>
              <a:t>Гібралтарська</a:t>
            </a:r>
            <a:r>
              <a:rPr lang="ru-RU" dirty="0" smtClean="0"/>
              <a:t> протока </a:t>
            </a:r>
            <a:r>
              <a:rPr lang="ru-RU" dirty="0" err="1" smtClean="0"/>
              <a:t>відокремлює</a:t>
            </a:r>
            <a:r>
              <a:rPr lang="ru-RU" dirty="0" smtClean="0"/>
              <a:t> Марокко </a:t>
            </a:r>
            <a:r>
              <a:rPr lang="ru-RU" dirty="0" err="1" smtClean="0"/>
              <a:t>від</a:t>
            </a:r>
            <a:r>
              <a:rPr lang="ru-RU" dirty="0" smtClean="0"/>
              <a:t> материка </a:t>
            </a:r>
            <a:r>
              <a:rPr lang="ru-RU" dirty="0" err="1" smtClean="0"/>
              <a:t>Європи</a:t>
            </a:r>
            <a:r>
              <a:rPr lang="ru-RU" dirty="0" smtClean="0"/>
              <a:t>. На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Алжиром, на </a:t>
            </a:r>
            <a:r>
              <a:rPr lang="ru-RU" dirty="0" err="1" smtClean="0"/>
              <a:t>півдні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Сахарою. </a:t>
            </a:r>
            <a:r>
              <a:rPr lang="ru-RU" dirty="0" err="1" smtClean="0"/>
              <a:t>Південно-східна</a:t>
            </a:r>
            <a:r>
              <a:rPr lang="ru-RU" dirty="0" smtClean="0"/>
              <a:t> межа в </a:t>
            </a:r>
            <a:r>
              <a:rPr lang="ru-RU" dirty="0" err="1" smtClean="0"/>
              <a:t>пустелі</a:t>
            </a:r>
            <a:r>
              <a:rPr lang="ru-RU" dirty="0" smtClean="0"/>
              <a:t> Сахара точно не </a:t>
            </a:r>
            <a:r>
              <a:rPr lang="ru-RU" dirty="0" err="1" smtClean="0"/>
              <a:t>визначена</a:t>
            </a:r>
            <a:r>
              <a:rPr lang="ru-RU" dirty="0" smtClean="0"/>
              <a:t>.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Марокко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іспанські</a:t>
            </a:r>
            <a:r>
              <a:rPr lang="ru-RU" dirty="0" smtClean="0"/>
              <a:t> </a:t>
            </a:r>
            <a:r>
              <a:rPr lang="ru-RU" dirty="0" err="1" smtClean="0"/>
              <a:t>ексклаві</a:t>
            </a:r>
            <a:r>
              <a:rPr lang="ru-RU" dirty="0" smtClean="0"/>
              <a:t> </a:t>
            </a:r>
            <a:r>
              <a:rPr lang="ru-RU" dirty="0" err="1" smtClean="0"/>
              <a:t>Сеута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Мелілья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Наземні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: 1559 км </a:t>
            </a:r>
            <a:r>
              <a:rPr lang="ru-RU" dirty="0" err="1" smtClean="0"/>
              <a:t>з</a:t>
            </a:r>
            <a:r>
              <a:rPr lang="ru-RU" dirty="0" smtClean="0"/>
              <a:t> Алжиром (</a:t>
            </a:r>
            <a:r>
              <a:rPr lang="ru-RU" dirty="0" err="1" smtClean="0"/>
              <a:t>її</a:t>
            </a:r>
            <a:r>
              <a:rPr lang="ru-RU" dirty="0" smtClean="0"/>
              <a:t> межа </a:t>
            </a:r>
            <a:r>
              <a:rPr lang="ru-RU" dirty="0" err="1" smtClean="0"/>
              <a:t>лінія</a:t>
            </a:r>
            <a:r>
              <a:rPr lang="ru-RU" dirty="0" smtClean="0"/>
              <a:t> не </a:t>
            </a:r>
            <a:r>
              <a:rPr lang="ru-RU" dirty="0" err="1" smtClean="0"/>
              <a:t>визнана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) 443 км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Західною</a:t>
            </a:r>
            <a:r>
              <a:rPr lang="ru-RU" dirty="0" smtClean="0"/>
              <a:t> Сахарою 16 км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Іспанією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ділиться</a:t>
            </a:r>
            <a:r>
              <a:rPr lang="ru-RU" dirty="0" smtClean="0"/>
              <a:t> на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фізико-географічні</a:t>
            </a:r>
            <a:r>
              <a:rPr lang="ru-RU" dirty="0" smtClean="0"/>
              <a:t> </a:t>
            </a:r>
            <a:r>
              <a:rPr lang="ru-RU" dirty="0" err="1" smtClean="0"/>
              <a:t>регіони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Ер-Риф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гірський</a:t>
            </a:r>
            <a:r>
              <a:rPr lang="ru-RU" sz="2400" dirty="0" smtClean="0"/>
              <a:t> район,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паралельно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середземноморського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узбережжя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099" y="1500174"/>
            <a:ext cx="8272867" cy="465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Гори Атлас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протягнулися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країну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південного</a:t>
            </a:r>
            <a:r>
              <a:rPr lang="ru-RU" sz="2000" dirty="0" smtClean="0"/>
              <a:t> заходу на </a:t>
            </a:r>
            <a:r>
              <a:rPr lang="ru-RU" sz="2000" dirty="0" err="1" smtClean="0"/>
              <a:t>північний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Атлантичного</a:t>
            </a:r>
            <a:r>
              <a:rPr lang="ru-RU" sz="2000" dirty="0" smtClean="0"/>
              <a:t> океану до </a:t>
            </a:r>
            <a:r>
              <a:rPr lang="ru-RU" sz="2000" dirty="0" err="1" smtClean="0"/>
              <a:t>Ер-Рифа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відділяє</a:t>
            </a:r>
            <a:r>
              <a:rPr lang="ru-RU" sz="2000" dirty="0" smtClean="0"/>
              <a:t> западина Таза ; </a:t>
            </a:r>
            <a:r>
              <a:rPr lang="ru-RU" sz="2000" dirty="0" err="1" smtClean="0"/>
              <a:t>регіон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прибережних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</a:t>
            </a:r>
            <a:r>
              <a:rPr lang="ru-RU" sz="2000" dirty="0" smtClean="0"/>
              <a:t> </a:t>
            </a:r>
            <a:r>
              <a:rPr lang="ru-RU" sz="2000" dirty="0" err="1" smtClean="0"/>
              <a:t>атлантичного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узбережжя</a:t>
            </a:r>
            <a:r>
              <a:rPr lang="ru-RU" sz="2000" dirty="0" smtClean="0"/>
              <a:t>; </a:t>
            </a:r>
            <a:r>
              <a:rPr lang="ru-RU" sz="2000" dirty="0" err="1" smtClean="0"/>
              <a:t>долини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лежать на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гір</a:t>
            </a:r>
            <a:r>
              <a:rPr lang="ru-RU" sz="2000" dirty="0" smtClean="0"/>
              <a:t> Атласу, </a:t>
            </a:r>
            <a:r>
              <a:rPr lang="ru-RU" sz="2000" dirty="0" err="1" smtClean="0"/>
              <a:t>перехідні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пустелю</a:t>
            </a:r>
            <a:endParaRPr lang="ru-RU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49"/>
            <a:ext cx="750099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Найвища</a:t>
            </a:r>
            <a:r>
              <a:rPr lang="ru-RU" sz="2400" dirty="0" smtClean="0"/>
              <a:t> точка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- гора </a:t>
            </a:r>
            <a:r>
              <a:rPr lang="ru-RU" sz="2400" dirty="0" err="1" smtClean="0"/>
              <a:t>Джебель-Тубкаль</a:t>
            </a:r>
            <a:r>
              <a:rPr lang="ru-RU" sz="2400" dirty="0" smtClean="0"/>
              <a:t> (4165 м) - </a:t>
            </a:r>
            <a:r>
              <a:rPr lang="ru-RU" sz="2400" dirty="0" err="1" smtClean="0"/>
              <a:t>знаходиться</a:t>
            </a:r>
            <a:r>
              <a:rPr lang="ru-RU" sz="2400" dirty="0" smtClean="0"/>
              <a:t> у Великому </a:t>
            </a:r>
            <a:r>
              <a:rPr lang="ru-RU" sz="2400" dirty="0" err="1" smtClean="0"/>
              <a:t>Атлаські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хребті</a:t>
            </a:r>
            <a:r>
              <a:rPr lang="ru-RU" sz="2400" dirty="0" smtClean="0"/>
              <a:t>. </a:t>
            </a:r>
            <a:r>
              <a:rPr lang="ru-RU" sz="2400" dirty="0" err="1" smtClean="0"/>
              <a:t>Ер-Риф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піднімається</a:t>
            </a:r>
            <a:r>
              <a:rPr lang="ru-RU" sz="2400" dirty="0" smtClean="0"/>
              <a:t> до (2440 м) над </a:t>
            </a:r>
            <a:r>
              <a:rPr lang="ru-RU" sz="2400" dirty="0" err="1" smtClean="0"/>
              <a:t>рівнем</a:t>
            </a:r>
            <a:r>
              <a:rPr lang="ru-RU" sz="2400" dirty="0" smtClean="0"/>
              <a:t> моря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879" y="1571612"/>
            <a:ext cx="8696737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Себха-Тах</a:t>
            </a:r>
            <a:r>
              <a:rPr lang="ru-RU" sz="2400" b="1" dirty="0" smtClean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в Марокко - 55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нижче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моря.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78409"/>
            <a:ext cx="7786742" cy="501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1188</Words>
  <PresentationFormat>Экран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              Географічне положення</vt:lpstr>
      <vt:lpstr>Ер-Риф, або гірський район, що лежить паралельно середземноморського узбережжя</vt:lpstr>
      <vt:lpstr>Гори Атлас, що протягнулися через країну з південного заходу на північний схід від Атлантичного океану до Ер-Рифа, від якого їх відділяє западина Таза ; регіон великих прибережних рівнин атлантичного узбережжя; долини, що лежать на південь від гір Атласу, перехідні в пустелю</vt:lpstr>
      <vt:lpstr>Найвища точка країни - гора Джебель-Тубкаль (4165 м) - знаходиться у Великому Атлаські хребті. Ер-Риф піднімається до (2440 м) над рівнем моря</vt:lpstr>
      <vt:lpstr>Себха-Тах - саме низько розташоване місце в Марокко - 55 метрів нижче рівня моря.</vt:lpstr>
      <vt:lpstr>Головні річки країни: Мулуя, що впадає в Середземне море, і Себу, що впадає в Атлантичний океан.</vt:lpstr>
      <vt:lpstr>                             Клімат</vt:lpstr>
      <vt:lpstr>                          Населення</vt:lpstr>
      <vt:lpstr>   Національний і релігійний склад</vt:lpstr>
      <vt:lpstr>              Економіка марокко</vt:lpstr>
      <vt:lpstr>          Сільське господарство</vt:lpstr>
      <vt:lpstr>                 Промисловість</vt:lpstr>
      <vt:lpstr>                       Офіційні мови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</dc:creator>
  <cp:lastModifiedBy>Ваня</cp:lastModifiedBy>
  <cp:revision>11</cp:revision>
  <dcterms:created xsi:type="dcterms:W3CDTF">2013-05-16T15:04:18Z</dcterms:created>
  <dcterms:modified xsi:type="dcterms:W3CDTF">2013-05-17T12:59:50Z</dcterms:modified>
</cp:coreProperties>
</file>