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8" r:id="rId12"/>
    <p:sldId id="267" r:id="rId13"/>
    <p:sldId id="265" r:id="rId14"/>
    <p:sldId id="270" r:id="rId15"/>
    <p:sldId id="266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Динаміка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Естонії</a:t>
            </a:r>
            <a:endParaRPr lang="ru-RU" dirty="0"/>
          </a:p>
        </c:rich>
      </c:tx>
      <c:layout>
        <c:manualLayout>
          <c:xMode val="edge"/>
          <c:yMode val="edge"/>
          <c:x val="0.17513623978201659"/>
          <c:y val="2.669717772692612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cat>
            <c:numRef>
              <c:f>Лист1!$B$1:$L$1</c:f>
              <c:numCache>
                <c:formatCode>General</c:formatCode>
                <c:ptCount val="11"/>
                <c:pt idx="0">
                  <c:v>1712</c:v>
                </c:pt>
                <c:pt idx="1">
                  <c:v>1782</c:v>
                </c:pt>
                <c:pt idx="2">
                  <c:v>1881</c:v>
                </c:pt>
                <c:pt idx="3">
                  <c:v>1897</c:v>
                </c:pt>
                <c:pt idx="4">
                  <c:v>1922</c:v>
                </c:pt>
                <c:pt idx="5">
                  <c:v>1934</c:v>
                </c:pt>
                <c:pt idx="6">
                  <c:v>1959</c:v>
                </c:pt>
                <c:pt idx="7">
                  <c:v>1970</c:v>
                </c:pt>
                <c:pt idx="8">
                  <c:v>1979</c:v>
                </c:pt>
                <c:pt idx="9">
                  <c:v>1989</c:v>
                </c:pt>
                <c:pt idx="10">
                  <c:v>2010</c:v>
                </c:pt>
              </c:numCache>
            </c:numRef>
          </c:cat>
          <c:val>
            <c:numRef>
              <c:f>Лист1!$B$2:$L$2</c:f>
              <c:numCache>
                <c:formatCode>General</c:formatCode>
                <c:ptCount val="11"/>
                <c:pt idx="0">
                  <c:v>170</c:v>
                </c:pt>
                <c:pt idx="1">
                  <c:v>485</c:v>
                </c:pt>
                <c:pt idx="2">
                  <c:v>881</c:v>
                </c:pt>
                <c:pt idx="3">
                  <c:v>958</c:v>
                </c:pt>
                <c:pt idx="4">
                  <c:v>1107</c:v>
                </c:pt>
                <c:pt idx="5">
                  <c:v>1126</c:v>
                </c:pt>
                <c:pt idx="6">
                  <c:v>1197</c:v>
                </c:pt>
                <c:pt idx="7">
                  <c:v>1356</c:v>
                </c:pt>
                <c:pt idx="8">
                  <c:v>1466</c:v>
                </c:pt>
                <c:pt idx="9">
                  <c:v>1566</c:v>
                </c:pt>
                <c:pt idx="10">
                  <c:v>1340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303872"/>
        <c:axId val="84305408"/>
      </c:lineChart>
      <c:catAx>
        <c:axId val="8430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305408"/>
        <c:crosses val="autoZero"/>
        <c:auto val="1"/>
        <c:lblAlgn val="ctr"/>
        <c:lblOffset val="100"/>
        <c:noMultiLvlLbl val="0"/>
      </c:catAx>
      <c:valAx>
        <c:axId val="84305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Тыс.чел.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303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>
                <a:solidFill>
                  <a:schemeClr val="bg1"/>
                </a:solidFill>
              </a:rPr>
              <a:t>Етнічний</a:t>
            </a:r>
            <a:r>
              <a:rPr lang="ru-RU" dirty="0" smtClean="0">
                <a:solidFill>
                  <a:schemeClr val="bg1"/>
                </a:solidFill>
              </a:rPr>
              <a:t> склад </a:t>
            </a:r>
            <a:r>
              <a:rPr lang="ru-RU" dirty="0" err="1" smtClean="0">
                <a:solidFill>
                  <a:schemeClr val="bg1"/>
                </a:solidFill>
              </a:rPr>
              <a:t>населення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Естонії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2010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endParaRPr lang="ru-RU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Лист2!$B$1</c:f>
              <c:strCache>
                <c:ptCount val="1"/>
                <c:pt idx="0">
                  <c:v>2010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Лист2!$A$2:$A$7</c:f>
              <c:strCache>
                <c:ptCount val="6"/>
                <c:pt idx="0">
                  <c:v>эстонцы</c:v>
                </c:pt>
                <c:pt idx="1">
                  <c:v>русские</c:v>
                </c:pt>
                <c:pt idx="2">
                  <c:v>украинцы</c:v>
                </c:pt>
                <c:pt idx="3">
                  <c:v>белорусы</c:v>
                </c:pt>
                <c:pt idx="4">
                  <c:v>финны</c:v>
                </c:pt>
                <c:pt idx="5">
                  <c:v>прочие</c:v>
                </c:pt>
              </c:strCache>
            </c:strRef>
          </c:cat>
          <c:val>
            <c:numRef>
              <c:f>Лист2!$B$2:$B$7</c:f>
              <c:numCache>
                <c:formatCode>General</c:formatCode>
                <c:ptCount val="6"/>
                <c:pt idx="0">
                  <c:v>0.69000000000000061</c:v>
                </c:pt>
                <c:pt idx="1">
                  <c:v>0.255</c:v>
                </c:pt>
                <c:pt idx="2">
                  <c:v>2.0000000000000011E-2</c:v>
                </c:pt>
                <c:pt idx="3">
                  <c:v>1.0999999999999998E-2</c:v>
                </c:pt>
                <c:pt idx="4">
                  <c:v>8.0000000000000101E-4</c:v>
                </c:pt>
                <c:pt idx="5">
                  <c:v>1.6000000000000021E-2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</a:t>
            </a:r>
            <a:r>
              <a:rPr lang="ru-RU" baseline="0" dirty="0"/>
              <a:t> </a:t>
            </a:r>
            <a:r>
              <a:rPr lang="ru-RU" baseline="0" dirty="0" err="1" smtClean="0"/>
              <a:t>економіки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Лист3!$B$2:$B$4</c:f>
              <c:strCache>
                <c:ptCount val="3"/>
                <c:pt idx="0">
                  <c:v>Сельское хозяйство</c:v>
                </c:pt>
                <c:pt idx="1">
                  <c:v>Промышленность</c:v>
                </c:pt>
                <c:pt idx="2">
                  <c:v>Сфера услуг</c:v>
                </c:pt>
              </c:strCache>
            </c:strRef>
          </c:cat>
          <c:val>
            <c:numRef>
              <c:f>Лист3!$C$2:$C$4</c:f>
              <c:numCache>
                <c:formatCode>General</c:formatCode>
                <c:ptCount val="3"/>
                <c:pt idx="0">
                  <c:v>2.5000000000000001E-2</c:v>
                </c:pt>
                <c:pt idx="1">
                  <c:v>0.28700000000000031</c:v>
                </c:pt>
                <c:pt idx="2">
                  <c:v>0.68799999999999994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E866D8-121C-4E6B-A21B-8797A2BCFB9C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BF4452-6FA5-4260-9F5A-0832186002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66D8-121C-4E6B-A21B-8797A2BCFB9C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4452-6FA5-4260-9F5A-083218600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66D8-121C-4E6B-A21B-8797A2BCFB9C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EBF4452-6FA5-4260-9F5A-083218600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66D8-121C-4E6B-A21B-8797A2BCFB9C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4452-6FA5-4260-9F5A-0832186002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E866D8-121C-4E6B-A21B-8797A2BCFB9C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EBF4452-6FA5-4260-9F5A-0832186002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66D8-121C-4E6B-A21B-8797A2BCFB9C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4452-6FA5-4260-9F5A-0832186002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66D8-121C-4E6B-A21B-8797A2BCFB9C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4452-6FA5-4260-9F5A-0832186002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66D8-121C-4E6B-A21B-8797A2BCFB9C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4452-6FA5-4260-9F5A-0832186002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66D8-121C-4E6B-A21B-8797A2BCFB9C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4452-6FA5-4260-9F5A-083218600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66D8-121C-4E6B-A21B-8797A2BCFB9C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BF4452-6FA5-4260-9F5A-0832186002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66D8-121C-4E6B-A21B-8797A2BCFB9C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F4452-6FA5-4260-9F5A-0832186002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5E866D8-121C-4E6B-A21B-8797A2BCFB9C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EBF4452-6FA5-4260-9F5A-083218600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980728"/>
            <a:ext cx="52405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</a:rPr>
              <a:t>Естонія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772816"/>
            <a:ext cx="8208912" cy="2304256"/>
          </a:xfrm>
        </p:spPr>
        <p:txBody>
          <a:bodyPr>
            <a:normAutofit/>
          </a:bodyPr>
          <a:lstStyle/>
          <a:p>
            <a:r>
              <a:rPr lang="ru-RU" sz="2000" dirty="0" err="1"/>
              <a:t>Паливно-енергетичний</a:t>
            </a:r>
            <a:r>
              <a:rPr lang="ru-RU" sz="2000" dirty="0"/>
              <a:t> комплекс</a:t>
            </a:r>
          </a:p>
          <a:p>
            <a:r>
              <a:rPr lang="ru-RU" sz="2000" dirty="0" err="1"/>
              <a:t>Хімічна</a:t>
            </a:r>
            <a:r>
              <a:rPr lang="ru-RU" sz="2000" dirty="0"/>
              <a:t> </a:t>
            </a:r>
            <a:r>
              <a:rPr lang="ru-RU" sz="2000" dirty="0" err="1"/>
              <a:t>промисловість</a:t>
            </a:r>
            <a:endParaRPr lang="ru-RU" sz="2000" dirty="0"/>
          </a:p>
          <a:p>
            <a:r>
              <a:rPr lang="ru-RU" sz="2000" dirty="0" err="1"/>
              <a:t>Машинобудування</a:t>
            </a:r>
            <a:endParaRPr lang="ru-RU" sz="2000" dirty="0"/>
          </a:p>
          <a:p>
            <a:r>
              <a:rPr lang="ru-RU" sz="2000" dirty="0" err="1"/>
              <a:t>Текстильна</a:t>
            </a:r>
            <a:r>
              <a:rPr lang="ru-RU" sz="2000" dirty="0"/>
              <a:t> </a:t>
            </a:r>
            <a:r>
              <a:rPr lang="ru-RU" sz="2000" dirty="0" err="1"/>
              <a:t>промисловість</a:t>
            </a:r>
            <a:endParaRPr lang="ru-RU" sz="2000" dirty="0"/>
          </a:p>
          <a:p>
            <a:r>
              <a:rPr lang="ru-RU" sz="2000" dirty="0" err="1"/>
              <a:t>Целюлозно-паперова</a:t>
            </a:r>
            <a:r>
              <a:rPr lang="ru-RU" sz="2000" dirty="0"/>
              <a:t> і </a:t>
            </a:r>
            <a:r>
              <a:rPr lang="ru-RU" sz="2000" dirty="0" err="1"/>
              <a:t>деревообробна</a:t>
            </a:r>
            <a:r>
              <a:rPr lang="ru-RU" sz="2000" dirty="0"/>
              <a:t> </a:t>
            </a:r>
            <a:r>
              <a:rPr lang="ru-RU" sz="2000" dirty="0" err="1"/>
              <a:t>промисловість</a:t>
            </a:r>
            <a:endParaRPr lang="ru-RU" sz="2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7851" y="188640"/>
            <a:ext cx="8381260" cy="1054394"/>
          </a:xfrm>
        </p:spPr>
        <p:txBody>
          <a:bodyPr/>
          <a:lstStyle/>
          <a:p>
            <a:r>
              <a:rPr lang="ru-RU" dirty="0" err="1" smtClean="0"/>
              <a:t>Промисловість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4180" y="920386"/>
            <a:ext cx="3281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Основні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галузі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4005064"/>
            <a:ext cx="421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Паливно</a:t>
            </a:r>
            <a:r>
              <a:rPr lang="ru-RU" b="1" dirty="0"/>
              <a:t> </a:t>
            </a:r>
            <a:r>
              <a:rPr lang="ru-RU" b="1" dirty="0" smtClean="0"/>
              <a:t>– </a:t>
            </a:r>
            <a:r>
              <a:rPr lang="ru-RU" b="1" dirty="0" err="1" smtClean="0"/>
              <a:t>енергетичний</a:t>
            </a:r>
            <a:r>
              <a:rPr lang="ru-RU" b="1" dirty="0" smtClean="0"/>
              <a:t> </a:t>
            </a:r>
            <a:r>
              <a:rPr lang="ru-RU" b="1" dirty="0" smtClean="0"/>
              <a:t>комплекс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437112"/>
            <a:ext cx="2945904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"/>
          <p:cNvSpPr txBox="1">
            <a:spLocks/>
          </p:cNvSpPr>
          <p:nvPr/>
        </p:nvSpPr>
        <p:spPr>
          <a:xfrm>
            <a:off x="755576" y="4437112"/>
            <a:ext cx="4680520" cy="20882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/>
              <a:t>Основу ПЕК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здобич</a:t>
            </a:r>
            <a:r>
              <a:rPr lang="ru-RU" dirty="0"/>
              <a:t> і </a:t>
            </a:r>
            <a:r>
              <a:rPr lang="ru-RU" dirty="0" err="1"/>
              <a:t>використання</a:t>
            </a:r>
            <a:r>
              <a:rPr lang="ru-RU" dirty="0"/>
              <a:t> горючих </a:t>
            </a:r>
            <a:r>
              <a:rPr lang="ru-RU" dirty="0" err="1"/>
              <a:t>сланців</a:t>
            </a:r>
            <a:endParaRPr lang="ru-RU" dirty="0"/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err="1"/>
              <a:t>Сланцевий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повіті</a:t>
            </a:r>
            <a:r>
              <a:rPr lang="ru-RU" dirty="0"/>
              <a:t> </a:t>
            </a:r>
            <a:r>
              <a:rPr lang="ru-RU" dirty="0" err="1"/>
              <a:t>Ида-Вирумаа</a:t>
            </a:r>
            <a:endParaRPr lang="ru-RU" dirty="0"/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err="1"/>
              <a:t>Промисловий</a:t>
            </a:r>
            <a:r>
              <a:rPr lang="ru-RU" dirty="0"/>
              <a:t> центр </a:t>
            </a:r>
            <a:r>
              <a:rPr lang="ru-RU" dirty="0" err="1"/>
              <a:t>галузі</a:t>
            </a:r>
            <a:r>
              <a:rPr lang="ru-RU" dirty="0"/>
              <a:t> - р. Силламяэ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916833"/>
            <a:ext cx="3600400" cy="2448272"/>
          </a:xfrm>
        </p:spPr>
        <p:txBody>
          <a:bodyPr>
            <a:normAutofit/>
          </a:bodyPr>
          <a:lstStyle/>
          <a:p>
            <a:r>
              <a:rPr lang="ru-RU" sz="1800" dirty="0" err="1"/>
              <a:t>Розвивається</a:t>
            </a:r>
            <a:r>
              <a:rPr lang="ru-RU" sz="1800" dirty="0"/>
              <a:t> на </a:t>
            </a:r>
            <a:r>
              <a:rPr lang="ru-RU" sz="1800" dirty="0" err="1"/>
              <a:t>основі</a:t>
            </a:r>
            <a:r>
              <a:rPr lang="ru-RU" sz="1800" dirty="0"/>
              <a:t> </a:t>
            </a:r>
            <a:r>
              <a:rPr lang="ru-RU" sz="1800" dirty="0" err="1"/>
              <a:t>переробки</a:t>
            </a:r>
            <a:r>
              <a:rPr lang="ru-RU" sz="1800" dirty="0"/>
              <a:t> </a:t>
            </a:r>
            <a:r>
              <a:rPr lang="ru-RU" sz="1800" dirty="0" err="1"/>
              <a:t>сланців</a:t>
            </a:r>
            <a:endParaRPr lang="ru-RU" sz="1800" dirty="0"/>
          </a:p>
          <a:p>
            <a:r>
              <a:rPr lang="ru-RU" sz="1800" dirty="0" err="1"/>
              <a:t>Азотні</a:t>
            </a:r>
            <a:r>
              <a:rPr lang="ru-RU" sz="1800" dirty="0"/>
              <a:t> </a:t>
            </a:r>
            <a:r>
              <a:rPr lang="ru-RU" sz="1800" dirty="0" err="1"/>
              <a:t>добрива</a:t>
            </a:r>
            <a:r>
              <a:rPr lang="ru-RU" sz="1800" dirty="0"/>
              <a:t>, </a:t>
            </a:r>
            <a:r>
              <a:rPr lang="ru-RU" sz="1800" dirty="0" err="1"/>
              <a:t>феноли</a:t>
            </a:r>
            <a:r>
              <a:rPr lang="ru-RU" sz="1800" dirty="0"/>
              <a:t>, </a:t>
            </a:r>
            <a:r>
              <a:rPr lang="ru-RU" sz="1800" dirty="0" err="1"/>
              <a:t>барвники</a:t>
            </a:r>
            <a:r>
              <a:rPr lang="ru-RU" sz="1800" dirty="0"/>
              <a:t>, сланцева </a:t>
            </a:r>
            <a:r>
              <a:rPr lang="ru-RU" sz="1800" dirty="0" err="1"/>
              <a:t>олія</a:t>
            </a:r>
            <a:endParaRPr lang="ru-RU" sz="1800" dirty="0"/>
          </a:p>
          <a:p>
            <a:r>
              <a:rPr lang="ru-RU" sz="1800" dirty="0" err="1"/>
              <a:t>Хімічні</a:t>
            </a:r>
            <a:r>
              <a:rPr lang="ru-RU" sz="1800" dirty="0"/>
              <a:t> </a:t>
            </a:r>
            <a:r>
              <a:rPr lang="ru-RU" sz="1800" dirty="0" err="1"/>
              <a:t>комбінати</a:t>
            </a:r>
            <a:r>
              <a:rPr lang="ru-RU" sz="1800" dirty="0"/>
              <a:t> - </a:t>
            </a:r>
            <a:r>
              <a:rPr lang="ru-RU" sz="1800" dirty="0" err="1"/>
              <a:t>г.Кохтла-Ярве</a:t>
            </a:r>
            <a:r>
              <a:rPr lang="ru-RU" sz="1800" dirty="0"/>
              <a:t> і </a:t>
            </a:r>
            <a:r>
              <a:rPr lang="ru-RU" sz="1800" dirty="0" err="1"/>
              <a:t>г.Кивиыли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Промисловість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2317" y="1597442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Хімічна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промисловість</a:t>
            </a:r>
            <a:endParaRPr lang="ru-RU" b="1" dirty="0"/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539552" y="5013176"/>
            <a:ext cx="2664296" cy="157017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395536" y="4797152"/>
            <a:ext cx="3240360" cy="272230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Целюлозно-паперова</a:t>
            </a:r>
            <a:r>
              <a:rPr lang="ru-RU" b="1" dirty="0" smtClean="0"/>
              <a:t> </a:t>
            </a:r>
            <a:r>
              <a:rPr lang="ru-RU" b="1" dirty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деревообробна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промисловість</a:t>
            </a:r>
            <a:endParaRPr lang="ru-RU" b="1" dirty="0"/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395536" y="5301208"/>
            <a:ext cx="3600400" cy="24482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Кехра</a:t>
            </a:r>
            <a:r>
              <a:rPr lang="ru-RU" dirty="0" smtClean="0"/>
              <a:t>, Тарту, Пярну</a:t>
            </a:r>
            <a:endParaRPr kumimoji="0" lang="ru-RU" sz="1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1547500"/>
            <a:ext cx="23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Машинобудування</a:t>
            </a:r>
            <a:endParaRPr lang="ru-RU" b="1" dirty="0"/>
          </a:p>
        </p:txBody>
      </p:sp>
      <p:sp>
        <p:nvSpPr>
          <p:cNvPr id="11" name="Содержимое 1"/>
          <p:cNvSpPr txBox="1">
            <a:spLocks/>
          </p:cNvSpPr>
          <p:nvPr/>
        </p:nvSpPr>
        <p:spPr>
          <a:xfrm>
            <a:off x="4788024" y="1916832"/>
            <a:ext cx="4104456" cy="24482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err="1"/>
              <a:t>Нематеріаломістке</a:t>
            </a:r>
            <a:r>
              <a:rPr lang="ru-RU" dirty="0"/>
              <a:t> (</a:t>
            </a:r>
            <a:r>
              <a:rPr lang="ru-RU" dirty="0" err="1"/>
              <a:t>випуск</a:t>
            </a:r>
            <a:r>
              <a:rPr lang="ru-RU" dirty="0"/>
              <a:t> </a:t>
            </a:r>
            <a:r>
              <a:rPr lang="ru-RU" dirty="0" err="1"/>
              <a:t>електроустаткування</a:t>
            </a:r>
            <a:r>
              <a:rPr lang="ru-RU" dirty="0"/>
              <a:t>, </a:t>
            </a:r>
            <a:r>
              <a:rPr lang="ru-RU" dirty="0" err="1"/>
              <a:t>радіоапаратури</a:t>
            </a:r>
            <a:r>
              <a:rPr lang="ru-RU" dirty="0"/>
              <a:t>)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err="1"/>
              <a:t>Металоємне</a:t>
            </a:r>
            <a:r>
              <a:rPr lang="ru-RU" dirty="0"/>
              <a:t> (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здобичі</a:t>
            </a:r>
            <a:r>
              <a:rPr lang="ru-RU" dirty="0"/>
              <a:t> і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сланців</a:t>
            </a:r>
            <a:r>
              <a:rPr lang="ru-RU" dirty="0"/>
              <a:t>)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/>
              <a:t>BLRT </a:t>
            </a:r>
            <a:r>
              <a:rPr lang="en-US" dirty="0" err="1"/>
              <a:t>Grupp</a:t>
            </a:r>
            <a:r>
              <a:rPr lang="en-US" dirty="0"/>
              <a:t> - </a:t>
            </a:r>
            <a:r>
              <a:rPr lang="ru-RU" dirty="0"/>
              <a:t>одна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машинобудівних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4365104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Текстильна</a:t>
            </a:r>
            <a:r>
              <a:rPr lang="ru-RU" b="1" dirty="0" smtClean="0"/>
              <a:t>  </a:t>
            </a:r>
            <a:r>
              <a:rPr lang="ru-RU" b="1" dirty="0" err="1" smtClean="0"/>
              <a:t>промисловість</a:t>
            </a:r>
            <a:endParaRPr lang="ru-RU" b="1" dirty="0"/>
          </a:p>
        </p:txBody>
      </p:sp>
      <p:sp>
        <p:nvSpPr>
          <p:cNvPr id="13" name="Содержимое 1"/>
          <p:cNvSpPr txBox="1">
            <a:spLocks/>
          </p:cNvSpPr>
          <p:nvPr/>
        </p:nvSpPr>
        <p:spPr>
          <a:xfrm>
            <a:off x="4932040" y="4725144"/>
            <a:ext cx="4104456" cy="20162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err="1"/>
              <a:t>Бавовняне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endParaRPr lang="ru-RU" dirty="0"/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err="1"/>
              <a:t>Промисловий</a:t>
            </a:r>
            <a:r>
              <a:rPr lang="ru-RU" dirty="0"/>
              <a:t> центр - </a:t>
            </a:r>
            <a:r>
              <a:rPr lang="ru-RU" dirty="0" err="1"/>
              <a:t>г.Нарва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556690"/>
            <a:ext cx="8280920" cy="3658411"/>
          </a:xfrm>
        </p:spPr>
        <p:txBody>
          <a:bodyPr>
            <a:normAutofit/>
          </a:bodyPr>
          <a:lstStyle/>
          <a:p>
            <a:r>
              <a:rPr lang="ru-RU" sz="2000" dirty="0"/>
              <a:t>Головна </a:t>
            </a:r>
            <a:r>
              <a:rPr lang="ru-RU" sz="2000" dirty="0" err="1"/>
              <a:t>галузь</a:t>
            </a:r>
            <a:r>
              <a:rPr lang="ru-RU" sz="2000" dirty="0"/>
              <a:t> </a:t>
            </a:r>
            <a:r>
              <a:rPr lang="ru-RU" sz="2000" dirty="0" err="1"/>
              <a:t>сільського</a:t>
            </a:r>
            <a:r>
              <a:rPr lang="ru-RU" sz="2000" dirty="0"/>
              <a:t> </a:t>
            </a:r>
            <a:r>
              <a:rPr lang="ru-RU" sz="2000" dirty="0" err="1"/>
              <a:t>господарства</a:t>
            </a:r>
            <a:r>
              <a:rPr lang="ru-RU" sz="2000" dirty="0"/>
              <a:t> - </a:t>
            </a:r>
            <a:r>
              <a:rPr lang="ru-RU" sz="2000" dirty="0" err="1"/>
              <a:t>тваринництво</a:t>
            </a:r>
            <a:r>
              <a:rPr lang="ru-RU" sz="2000" dirty="0"/>
              <a:t> </a:t>
            </a:r>
            <a:r>
              <a:rPr lang="ru-RU" sz="2000" dirty="0" err="1"/>
              <a:t>м'ясо</a:t>
            </a:r>
            <a:r>
              <a:rPr lang="ru-RU" sz="2000" dirty="0"/>
              <a:t>-молочного </a:t>
            </a:r>
            <a:r>
              <a:rPr lang="ru-RU" sz="2000" dirty="0" err="1"/>
              <a:t>напряму</a:t>
            </a:r>
            <a:r>
              <a:rPr lang="ru-RU" sz="2000" dirty="0"/>
              <a:t> і </a:t>
            </a:r>
            <a:r>
              <a:rPr lang="ru-RU" sz="2000" dirty="0" err="1"/>
              <a:t>свинарство</a:t>
            </a:r>
            <a:r>
              <a:rPr lang="ru-RU" sz="2000" dirty="0"/>
              <a:t> (особливо </a:t>
            </a:r>
            <a:r>
              <a:rPr lang="ru-RU" sz="2000" dirty="0" err="1"/>
              <a:t>беконне</a:t>
            </a:r>
            <a:r>
              <a:rPr lang="ru-RU" sz="2000" dirty="0"/>
              <a:t>)</a:t>
            </a:r>
          </a:p>
          <a:p>
            <a:r>
              <a:rPr lang="ru-RU" sz="2000" dirty="0" err="1"/>
              <a:t>Рослинництво</a:t>
            </a:r>
            <a:r>
              <a:rPr lang="ru-RU" sz="2000" dirty="0"/>
              <a:t> </a:t>
            </a:r>
            <a:r>
              <a:rPr lang="ru-RU" sz="2000" dirty="0" err="1"/>
              <a:t>займається</a:t>
            </a:r>
            <a:r>
              <a:rPr lang="ru-RU" sz="2000" dirty="0"/>
              <a:t> </a:t>
            </a:r>
            <a:r>
              <a:rPr lang="ru-RU" sz="2000" dirty="0" err="1"/>
              <a:t>виробництвом</a:t>
            </a:r>
            <a:r>
              <a:rPr lang="ru-RU" sz="2000" dirty="0"/>
              <a:t> </a:t>
            </a:r>
            <a:r>
              <a:rPr lang="ru-RU" sz="2000" dirty="0" err="1"/>
              <a:t>кормів</a:t>
            </a:r>
            <a:r>
              <a:rPr lang="ru-RU" sz="2000" dirty="0"/>
              <a:t> для </a:t>
            </a:r>
            <a:r>
              <a:rPr lang="ru-RU" sz="2000" dirty="0" err="1"/>
              <a:t>тваринництва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вирощуванням</a:t>
            </a:r>
            <a:r>
              <a:rPr lang="ru-RU" sz="2000" dirty="0"/>
              <a:t> </a:t>
            </a:r>
            <a:r>
              <a:rPr lang="ru-RU" sz="2000" dirty="0" err="1"/>
              <a:t>технічних</a:t>
            </a:r>
            <a:r>
              <a:rPr lang="ru-RU" sz="2000" dirty="0"/>
              <a:t> культур</a:t>
            </a:r>
          </a:p>
          <a:p>
            <a:r>
              <a:rPr lang="ru-RU" sz="2000" dirty="0" err="1"/>
              <a:t>Розвинене</a:t>
            </a:r>
            <a:r>
              <a:rPr lang="ru-RU" sz="2000" dirty="0"/>
              <a:t> </a:t>
            </a:r>
            <a:r>
              <a:rPr lang="ru-RU" sz="2000" dirty="0" err="1"/>
              <a:t>рибальство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37890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головних</a:t>
            </a:r>
            <a:r>
              <a:rPr lang="ru-RU" dirty="0"/>
              <a:t> проблем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Естонії</a:t>
            </a:r>
            <a:r>
              <a:rPr lang="ru-RU" dirty="0"/>
              <a:t>, в силу </a:t>
            </a:r>
            <a:r>
              <a:rPr lang="ru-RU" dirty="0" err="1"/>
              <a:t>північного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є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енергетичні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виробництво</a:t>
            </a:r>
            <a:r>
              <a:rPr lang="ru-RU" dirty="0" smtClean="0"/>
              <a:t>,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перевищують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 smtClean="0"/>
              <a:t>Євросоюзу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36004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7383" y="1576827"/>
            <a:ext cx="8496944" cy="1224136"/>
          </a:xfrm>
        </p:spPr>
        <p:txBody>
          <a:bodyPr>
            <a:normAutofit/>
          </a:bodyPr>
          <a:lstStyle/>
          <a:p>
            <a:r>
              <a:rPr lang="ru-RU" sz="2000" dirty="0"/>
              <a:t>Транспорт в </a:t>
            </a:r>
            <a:r>
              <a:rPr lang="ru-RU" sz="2000" dirty="0" err="1"/>
              <a:t>Естонії</a:t>
            </a:r>
            <a:r>
              <a:rPr lang="ru-RU" sz="2000" dirty="0"/>
              <a:t> представлений мережею </a:t>
            </a:r>
            <a:r>
              <a:rPr lang="ru-RU" sz="2000" dirty="0" err="1" smtClean="0"/>
              <a:t>автомобільних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доріг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залізниць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02539"/>
            <a:ext cx="5034136" cy="354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20072" y="1988840"/>
            <a:ext cx="40981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Автомобільні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дороги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4005064"/>
            <a:ext cx="40981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Залізниця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5436096" y="4437112"/>
            <a:ext cx="3563888" cy="18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dirty="0" err="1"/>
              <a:t>Загальна</a:t>
            </a:r>
            <a:r>
              <a:rPr lang="ru-RU" sz="2000" dirty="0"/>
              <a:t> </a:t>
            </a:r>
            <a:r>
              <a:rPr lang="ru-RU" sz="2000" dirty="0" err="1"/>
              <a:t>протяжність</a:t>
            </a:r>
            <a:r>
              <a:rPr lang="ru-RU" sz="2000" dirty="0"/>
              <a:t> </a:t>
            </a:r>
            <a:r>
              <a:rPr lang="ru-RU" sz="2000" dirty="0" err="1"/>
              <a:t>мережі</a:t>
            </a:r>
            <a:r>
              <a:rPr lang="ru-RU" sz="2000" dirty="0"/>
              <a:t> </a:t>
            </a:r>
            <a:r>
              <a:rPr lang="ru-RU" sz="2000" dirty="0" err="1"/>
              <a:t>залізниць</a:t>
            </a:r>
            <a:r>
              <a:rPr lang="ru-RU" sz="2000" dirty="0"/>
              <a:t> </a:t>
            </a:r>
            <a:r>
              <a:rPr lang="ru-RU" sz="2000" dirty="0" err="1"/>
              <a:t>складає</a:t>
            </a:r>
            <a:r>
              <a:rPr lang="ru-RU" sz="2000" dirty="0"/>
              <a:t> 1811 км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1"/>
          <p:cNvSpPr txBox="1">
            <a:spLocks/>
          </p:cNvSpPr>
          <p:nvPr/>
        </p:nvSpPr>
        <p:spPr>
          <a:xfrm>
            <a:off x="5580112" y="2276872"/>
            <a:ext cx="3563888" cy="18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000" dirty="0" err="1"/>
              <a:t>Протяжність</a:t>
            </a:r>
            <a:r>
              <a:rPr lang="ru-RU" sz="2000" dirty="0"/>
              <a:t> </a:t>
            </a:r>
            <a:r>
              <a:rPr lang="ru-RU" sz="2000" dirty="0" err="1"/>
              <a:t>автомобільних</a:t>
            </a:r>
            <a:r>
              <a:rPr lang="ru-RU" sz="2000" dirty="0"/>
              <a:t> </a:t>
            </a:r>
            <a:r>
              <a:rPr lang="ru-RU" sz="2000" dirty="0" err="1"/>
              <a:t>доріг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42 тис. км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436096" y="1570790"/>
            <a:ext cx="2746648" cy="387443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Таллінський</a:t>
            </a:r>
            <a:r>
              <a:rPr lang="ru-RU" dirty="0" smtClean="0"/>
              <a:t> </a:t>
            </a:r>
            <a:r>
              <a:rPr lang="ru-RU" dirty="0" err="1" smtClean="0"/>
              <a:t>морський</a:t>
            </a:r>
            <a:r>
              <a:rPr lang="ru-RU" dirty="0" smtClean="0"/>
              <a:t> </a:t>
            </a:r>
            <a:r>
              <a:rPr lang="ru-RU" dirty="0" smtClean="0"/>
              <a:t>порт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Транспорт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77072"/>
            <a:ext cx="3744416" cy="238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539552" y="4509121"/>
            <a:ext cx="4464496" cy="18722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700" dirty="0" err="1" smtClean="0"/>
              <a:t>Літак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авіакомпанії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Estonian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Air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988840"/>
            <a:ext cx="3240360" cy="3082347"/>
          </a:xfrm>
        </p:spPr>
        <p:txBody>
          <a:bodyPr>
            <a:normAutofit/>
          </a:bodyPr>
          <a:lstStyle/>
          <a:p>
            <a:r>
              <a:rPr lang="ru-RU" sz="1800" dirty="0" err="1"/>
              <a:t>Таллінн</a:t>
            </a:r>
            <a:endParaRPr lang="ru-RU" sz="1800" dirty="0"/>
          </a:p>
          <a:p>
            <a:r>
              <a:rPr lang="ru-RU" sz="1800" dirty="0" err="1"/>
              <a:t>Курортні</a:t>
            </a:r>
            <a:r>
              <a:rPr lang="ru-RU" sz="1800" dirty="0"/>
              <a:t> </a:t>
            </a:r>
            <a:r>
              <a:rPr lang="ru-RU" sz="1800" dirty="0" err="1"/>
              <a:t>міста</a:t>
            </a:r>
            <a:r>
              <a:rPr lang="ru-RU" sz="1800" dirty="0"/>
              <a:t> Пярну, Хаапсалу, Курессааре, </a:t>
            </a:r>
            <a:r>
              <a:rPr lang="ru-RU" sz="1800" dirty="0" err="1"/>
              <a:t>Тойле</a:t>
            </a:r>
            <a:r>
              <a:rPr lang="ru-RU" sz="1800" dirty="0"/>
              <a:t> і Нарва-</a:t>
            </a:r>
            <a:r>
              <a:rPr lang="ru-RU" sz="1800" dirty="0" err="1"/>
              <a:t>Йыесуу</a:t>
            </a:r>
            <a:endParaRPr lang="ru-RU" sz="1800" dirty="0"/>
          </a:p>
          <a:p>
            <a:r>
              <a:rPr lang="ru-RU" sz="1800" dirty="0" err="1"/>
              <a:t>Острови</a:t>
            </a:r>
            <a:r>
              <a:rPr lang="ru-RU" sz="1800" dirty="0"/>
              <a:t> </a:t>
            </a:r>
            <a:r>
              <a:rPr lang="ru-RU" sz="1800" dirty="0" err="1"/>
              <a:t>Сааремаа</a:t>
            </a:r>
            <a:r>
              <a:rPr lang="ru-RU" sz="1800" dirty="0"/>
              <a:t>, </a:t>
            </a:r>
            <a:r>
              <a:rPr lang="ru-RU" sz="1800" dirty="0" err="1"/>
              <a:t>Хийумаа</a:t>
            </a:r>
            <a:endParaRPr lang="ru-RU" sz="1800" dirty="0"/>
          </a:p>
          <a:p>
            <a:r>
              <a:rPr lang="ru-RU" sz="1800" dirty="0" err="1"/>
              <a:t>Естонські</a:t>
            </a:r>
            <a:r>
              <a:rPr lang="ru-RU" sz="1800" dirty="0"/>
              <a:t> </a:t>
            </a:r>
            <a:r>
              <a:rPr lang="ru-RU" sz="1800" dirty="0" err="1"/>
              <a:t>туристичні</a:t>
            </a:r>
            <a:r>
              <a:rPr lang="ru-RU" sz="1800" dirty="0"/>
              <a:t> </a:t>
            </a:r>
            <a:r>
              <a:rPr lang="ru-RU" sz="1800" dirty="0" err="1"/>
              <a:t>хутори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0539" y="358382"/>
            <a:ext cx="8381260" cy="1054394"/>
          </a:xfrm>
        </p:spPr>
        <p:txBody>
          <a:bodyPr/>
          <a:lstStyle/>
          <a:p>
            <a:r>
              <a:rPr lang="ru-RU" dirty="0" smtClean="0"/>
              <a:t>Туризм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20888"/>
            <a:ext cx="2542500" cy="153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276872"/>
            <a:ext cx="2471936" cy="185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81128"/>
            <a:ext cx="2808312" cy="187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703600"/>
            <a:ext cx="2376264" cy="177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00214" y="1612831"/>
            <a:ext cx="38523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Головні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туристичні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об'єкти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797152"/>
            <a:ext cx="2664296" cy="175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1844824"/>
            <a:ext cx="2376264" cy="178620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err="1" smtClean="0"/>
              <a:t>Швеція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Фінляндія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Росія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торгівля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67536" y="3933056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Є членом </a:t>
            </a:r>
            <a:r>
              <a:rPr lang="ru-RU" dirty="0" err="1"/>
              <a:t>Європейського</a:t>
            </a:r>
            <a:r>
              <a:rPr lang="ru-RU" dirty="0"/>
              <a:t> союзу (з 2004г.), НАТО (з 2004г.),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 і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smtClean="0"/>
              <a:t>, </a:t>
            </a:r>
            <a:r>
              <a:rPr lang="ru-RU" dirty="0" err="1"/>
              <a:t>Організації</a:t>
            </a:r>
            <a:r>
              <a:rPr lang="ru-RU" dirty="0"/>
              <a:t> по </a:t>
            </a:r>
            <a:r>
              <a:rPr lang="ru-RU" dirty="0" err="1"/>
              <a:t>безпеці</a:t>
            </a:r>
            <a:r>
              <a:rPr lang="ru-RU" dirty="0"/>
              <a:t> і </a:t>
            </a:r>
            <a:r>
              <a:rPr lang="ru-RU" dirty="0" err="1"/>
              <a:t>співпраці</a:t>
            </a:r>
            <a:r>
              <a:rPr lang="ru-RU" dirty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 (ОБСЄ) </a:t>
            </a:r>
            <a:r>
              <a:rPr lang="ru-RU" dirty="0"/>
              <a:t>і </a:t>
            </a:r>
            <a:r>
              <a:rPr lang="ru-RU" dirty="0" err="1"/>
              <a:t>світовій</a:t>
            </a:r>
            <a:r>
              <a:rPr lang="ru-RU" dirty="0"/>
              <a:t> (СОТ)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9772" y="1643608"/>
            <a:ext cx="48269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Головні</a:t>
            </a:r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торгівельні</a:t>
            </a:r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партнери</a:t>
            </a:r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ru-RU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284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товарні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(як </a:t>
            </a:r>
            <a:r>
              <a:rPr lang="ru-RU" dirty="0" err="1"/>
              <a:t>експорту</a:t>
            </a:r>
            <a:r>
              <a:rPr lang="ru-RU" dirty="0"/>
              <a:t>, так і </a:t>
            </a:r>
            <a:r>
              <a:rPr lang="ru-RU" dirty="0" err="1"/>
              <a:t>імпорту</a:t>
            </a:r>
            <a:r>
              <a:rPr lang="ru-RU" dirty="0"/>
              <a:t>) :</a:t>
            </a:r>
            <a:endParaRPr lang="ru-RU" dirty="0"/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395536" y="4293096"/>
            <a:ext cx="4248472" cy="178620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dirty="0" err="1"/>
              <a:t>машини</a:t>
            </a:r>
            <a:r>
              <a:rPr lang="ru-RU" dirty="0"/>
              <a:t> і </a:t>
            </a:r>
            <a:r>
              <a:rPr lang="ru-RU" dirty="0" err="1"/>
              <a:t>транспортне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endParaRPr lang="ru-RU" dirty="0"/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і 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endParaRPr lang="ru-RU" dirty="0"/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err="1"/>
              <a:t>мінеральне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 і </a:t>
            </a:r>
            <a:r>
              <a:rPr lang="ru-RU" dirty="0" err="1"/>
              <a:t>паливно-мастильні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3356993"/>
            <a:ext cx="2376264" cy="1512168"/>
          </a:xfrm>
        </p:spPr>
        <p:txBody>
          <a:bodyPr/>
          <a:lstStyle/>
          <a:p>
            <a:r>
              <a:rPr lang="uk-UA" dirty="0" smtClean="0"/>
              <a:t>Прапор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Е</a:t>
            </a:r>
            <a:r>
              <a:rPr lang="ru-RU" dirty="0" err="1" smtClean="0"/>
              <a:t>стонська</a:t>
            </a:r>
            <a:r>
              <a:rPr lang="ru-RU" dirty="0" smtClean="0"/>
              <a:t> </a:t>
            </a:r>
            <a:r>
              <a:rPr lang="ru-RU" dirty="0" err="1" smtClean="0"/>
              <a:t>республіка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2376264" cy="1511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2187327" cy="203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755576" y="5949280"/>
            <a:ext cx="2376264" cy="15121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Герб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484784"/>
            <a:ext cx="4845183" cy="407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1"/>
          <p:cNvSpPr txBox="1">
            <a:spLocks/>
          </p:cNvSpPr>
          <p:nvPr/>
        </p:nvSpPr>
        <p:spPr>
          <a:xfrm>
            <a:off x="3707904" y="5589240"/>
            <a:ext cx="4896544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700" dirty="0" err="1" smtClean="0"/>
              <a:t>Положення</a:t>
            </a:r>
            <a:r>
              <a:rPr lang="ru-RU" sz="2700" dirty="0" smtClean="0"/>
              <a:t> </a:t>
            </a:r>
            <a:r>
              <a:rPr lang="ru-RU" sz="2700" dirty="0" smtClean="0"/>
              <a:t>в </a:t>
            </a:r>
            <a:r>
              <a:rPr lang="ru-RU" sz="2700" dirty="0" err="1"/>
              <a:t>Є</a:t>
            </a:r>
            <a:r>
              <a:rPr lang="ru-RU" sz="2700" dirty="0" err="1" smtClean="0"/>
              <a:t>вропі</a:t>
            </a:r>
            <a:r>
              <a:rPr lang="ru-RU" sz="2700" dirty="0" smtClean="0"/>
              <a:t> </a:t>
            </a:r>
            <a:r>
              <a:rPr lang="ru-RU" sz="2700" dirty="0" smtClean="0"/>
              <a:t>і</a:t>
            </a:r>
            <a:r>
              <a:rPr lang="ru-RU" sz="2700" dirty="0" smtClean="0"/>
              <a:t> </a:t>
            </a:r>
            <a:r>
              <a:rPr lang="ru-RU" sz="2700" dirty="0" err="1"/>
              <a:t>Є</a:t>
            </a:r>
            <a:r>
              <a:rPr lang="ru-RU" sz="2700" dirty="0" err="1" smtClean="0"/>
              <a:t>вропейському</a:t>
            </a:r>
            <a:r>
              <a:rPr lang="ru-RU" sz="2700" dirty="0" smtClean="0"/>
              <a:t> </a:t>
            </a:r>
            <a:r>
              <a:rPr lang="ru-RU" sz="2700" dirty="0" err="1" smtClean="0"/>
              <a:t>союзі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652120" y="1772816"/>
            <a:ext cx="3178696" cy="4594515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Зн</a:t>
            </a:r>
            <a:r>
              <a:rPr lang="ru-RU" sz="2000" dirty="0" err="1" smtClean="0"/>
              <a:t>аходиться</a:t>
            </a:r>
            <a:r>
              <a:rPr lang="ru-RU" sz="2000" dirty="0" smtClean="0"/>
              <a:t> в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Європі</a:t>
            </a:r>
            <a:endParaRPr lang="ru-RU" sz="2000" dirty="0" smtClean="0"/>
          </a:p>
          <a:p>
            <a:r>
              <a:rPr lang="ru-RU" sz="2000" dirty="0" err="1" smtClean="0"/>
              <a:t>Межує</a:t>
            </a:r>
            <a:r>
              <a:rPr lang="ru-RU" sz="2000" dirty="0" smtClean="0"/>
              <a:t> </a:t>
            </a:r>
            <a:r>
              <a:rPr lang="ru-RU" sz="2000" dirty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Росією</a:t>
            </a:r>
            <a:r>
              <a:rPr lang="ru-RU" sz="2000" dirty="0" smtClean="0"/>
              <a:t>, </a:t>
            </a:r>
            <a:r>
              <a:rPr lang="ru-RU" sz="2000" dirty="0" err="1" smtClean="0"/>
              <a:t>Латвією</a:t>
            </a:r>
            <a:r>
              <a:rPr lang="ru-RU" sz="2000" dirty="0" smtClean="0"/>
              <a:t>, </a:t>
            </a:r>
            <a:r>
              <a:rPr lang="ru-RU" sz="2000" dirty="0" err="1" smtClean="0"/>
              <a:t>Фінляндією</a:t>
            </a:r>
            <a:endParaRPr lang="ru-RU" sz="2000" dirty="0" smtClean="0"/>
          </a:p>
          <a:p>
            <a:r>
              <a:rPr lang="ru-RU" sz="2000" dirty="0" err="1" smtClean="0"/>
              <a:t>Омивається</a:t>
            </a:r>
            <a:r>
              <a:rPr lang="ru-RU" sz="2000" dirty="0" smtClean="0"/>
              <a:t> </a:t>
            </a:r>
            <a:r>
              <a:rPr lang="ru-RU" sz="2000" dirty="0" smtClean="0"/>
              <a:t>водами </a:t>
            </a:r>
            <a:r>
              <a:rPr lang="ru-RU" sz="2000" dirty="0" err="1" smtClean="0"/>
              <a:t>Балтійського</a:t>
            </a:r>
            <a:r>
              <a:rPr lang="ru-RU" sz="2000" dirty="0" smtClean="0"/>
              <a:t> </a:t>
            </a:r>
            <a:r>
              <a:rPr lang="ru-RU" sz="2000" dirty="0" smtClean="0"/>
              <a:t>моря,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Ризького</a:t>
            </a:r>
            <a:r>
              <a:rPr lang="ru-RU" sz="2000" dirty="0" smtClean="0"/>
              <a:t> </a:t>
            </a:r>
            <a:r>
              <a:rPr lang="ru-RU" sz="2000" dirty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Фінського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заливів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Географічне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endParaRPr lang="ru-RU" dirty="0"/>
          </a:p>
        </p:txBody>
      </p:sp>
      <p:pic>
        <p:nvPicPr>
          <p:cNvPr id="1026" name="Picture 2" descr="C:\Users\Марина\Desktop\estonia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4714875" cy="33813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5373216"/>
            <a:ext cx="23471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S=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45 226 км²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Двойная стрелка влево/вверх 5"/>
          <p:cNvSpPr/>
          <p:nvPr/>
        </p:nvSpPr>
        <p:spPr>
          <a:xfrm>
            <a:off x="4499992" y="4509120"/>
            <a:ext cx="1656184" cy="144016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91880" y="1412776"/>
            <a:ext cx="5194920" cy="4594515"/>
          </a:xfrm>
        </p:spPr>
        <p:txBody>
          <a:bodyPr>
            <a:normAutofit/>
          </a:bodyPr>
          <a:lstStyle/>
          <a:p>
            <a:r>
              <a:rPr lang="ru-RU" sz="2000" dirty="0"/>
              <a:t>Форма </a:t>
            </a:r>
            <a:r>
              <a:rPr lang="ru-RU" sz="2000" dirty="0" err="1"/>
              <a:t>правління</a:t>
            </a:r>
            <a:r>
              <a:rPr lang="ru-RU" sz="2000" dirty="0"/>
              <a:t> - </a:t>
            </a:r>
            <a:r>
              <a:rPr lang="ru-RU" sz="2000" dirty="0" err="1"/>
              <a:t>парламентська</a:t>
            </a:r>
            <a:r>
              <a:rPr lang="ru-RU" sz="2000" dirty="0"/>
              <a:t> </a:t>
            </a:r>
            <a:r>
              <a:rPr lang="ru-RU" sz="2000" dirty="0" err="1"/>
              <a:t>республіка</a:t>
            </a:r>
            <a:endParaRPr lang="ru-RU" sz="2000" dirty="0"/>
          </a:p>
          <a:p>
            <a:r>
              <a:rPr lang="ru-RU" sz="2000" dirty="0" err="1"/>
              <a:t>Законодавча</a:t>
            </a:r>
            <a:r>
              <a:rPr lang="ru-RU" sz="2000" dirty="0"/>
              <a:t> </a:t>
            </a:r>
            <a:r>
              <a:rPr lang="ru-RU" sz="2000" dirty="0" err="1"/>
              <a:t>влада</a:t>
            </a:r>
            <a:r>
              <a:rPr lang="ru-RU" sz="2000" dirty="0"/>
              <a:t> </a:t>
            </a:r>
            <a:r>
              <a:rPr lang="ru-RU" sz="2000" dirty="0" err="1"/>
              <a:t>належить</a:t>
            </a:r>
            <a:r>
              <a:rPr lang="ru-RU" sz="2000" dirty="0"/>
              <a:t> однопалатному парламенту - </a:t>
            </a:r>
            <a:r>
              <a:rPr lang="ru-RU" sz="2000" dirty="0" err="1"/>
              <a:t>Рийгикогу</a:t>
            </a:r>
            <a:endParaRPr lang="ru-RU" sz="2000" dirty="0"/>
          </a:p>
          <a:p>
            <a:r>
              <a:rPr lang="ru-RU" sz="2000" dirty="0"/>
              <a:t>Глава </a:t>
            </a:r>
            <a:r>
              <a:rPr lang="ru-RU" sz="2000" dirty="0" err="1"/>
              <a:t>держави</a:t>
            </a:r>
            <a:r>
              <a:rPr lang="ru-RU" sz="2000" dirty="0"/>
              <a:t> - Президент </a:t>
            </a:r>
            <a:r>
              <a:rPr lang="ru-RU" sz="2000" dirty="0" err="1"/>
              <a:t>Республіки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виконує</a:t>
            </a:r>
            <a:r>
              <a:rPr lang="ru-RU" sz="2000" dirty="0"/>
              <a:t> </a:t>
            </a:r>
            <a:r>
              <a:rPr lang="ru-RU" sz="2000" dirty="0" err="1"/>
              <a:t>представницькі</a:t>
            </a:r>
            <a:r>
              <a:rPr lang="ru-RU" sz="2000" dirty="0"/>
              <a:t> і </a:t>
            </a:r>
            <a:r>
              <a:rPr lang="ru-RU" sz="2000" dirty="0" err="1"/>
              <a:t>різні</a:t>
            </a:r>
            <a:r>
              <a:rPr lang="ru-RU" sz="2000" dirty="0"/>
              <a:t> формально-</a:t>
            </a:r>
            <a:r>
              <a:rPr lang="ru-RU" sz="2000" dirty="0" err="1"/>
              <a:t>юридичні</a:t>
            </a:r>
            <a:r>
              <a:rPr lang="ru-RU" sz="2000" dirty="0"/>
              <a:t> </a:t>
            </a:r>
            <a:r>
              <a:rPr lang="ru-RU" sz="2000" dirty="0" err="1"/>
              <a:t>функції</a:t>
            </a:r>
            <a:endParaRPr lang="ru-RU" sz="2000" dirty="0"/>
          </a:p>
          <a:p>
            <a:r>
              <a:rPr lang="ru-RU" sz="2000" dirty="0" err="1"/>
              <a:t>Виконавча</a:t>
            </a:r>
            <a:r>
              <a:rPr lang="ru-RU" sz="2000" dirty="0"/>
              <a:t> </a:t>
            </a:r>
            <a:r>
              <a:rPr lang="ru-RU" sz="2000" dirty="0" err="1"/>
              <a:t>влада</a:t>
            </a:r>
            <a:r>
              <a:rPr lang="ru-RU" sz="2000" dirty="0"/>
              <a:t> </a:t>
            </a:r>
            <a:r>
              <a:rPr lang="ru-RU" sz="2000" dirty="0" err="1"/>
              <a:t>належить</a:t>
            </a:r>
            <a:r>
              <a:rPr lang="ru-RU" sz="2000" dirty="0"/>
              <a:t> Уряду </a:t>
            </a:r>
            <a:r>
              <a:rPr lang="ru-RU" sz="2000" dirty="0" err="1"/>
              <a:t>Республіки</a:t>
            </a:r>
            <a:r>
              <a:rPr lang="ru-RU" sz="2000" dirty="0"/>
              <a:t> на </a:t>
            </a:r>
            <a:r>
              <a:rPr lang="ru-RU" sz="2000" dirty="0" err="1"/>
              <a:t>чолі</a:t>
            </a:r>
            <a:r>
              <a:rPr lang="ru-RU" sz="2000" dirty="0"/>
              <a:t> з </a:t>
            </a:r>
            <a:r>
              <a:rPr lang="ru-RU" sz="2000" dirty="0" err="1"/>
              <a:t>прем'єр-міністром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устрій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056663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530120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/>
              <a:t>Тоомас</a:t>
            </a:r>
            <a:r>
              <a:rPr lang="ru-RU" sz="1600" dirty="0"/>
              <a:t> </a:t>
            </a:r>
            <a:r>
              <a:rPr lang="ru-RU" sz="1600" dirty="0" err="1" smtClean="0"/>
              <a:t>Хендрік</a:t>
            </a:r>
            <a:r>
              <a:rPr lang="ru-RU" sz="1600" dirty="0" smtClean="0"/>
              <a:t> </a:t>
            </a:r>
            <a:r>
              <a:rPr lang="ru-RU" sz="1600" dirty="0" err="1"/>
              <a:t>І</a:t>
            </a:r>
            <a:r>
              <a:rPr lang="ru-RU" sz="1600" dirty="0" err="1" smtClean="0"/>
              <a:t>львес</a:t>
            </a:r>
            <a:endParaRPr lang="ru-RU" sz="1600" dirty="0"/>
          </a:p>
          <a:p>
            <a:pPr algn="ctr"/>
            <a:r>
              <a:rPr lang="ru-RU" sz="1600" dirty="0"/>
              <a:t>Президент </a:t>
            </a:r>
            <a:r>
              <a:rPr lang="ru-RU" sz="1600" dirty="0" err="1"/>
              <a:t>Естонської</a:t>
            </a:r>
            <a:r>
              <a:rPr lang="ru-RU" sz="1600" dirty="0"/>
              <a:t> </a:t>
            </a:r>
            <a:r>
              <a:rPr lang="ru-RU" sz="1600" dirty="0" err="1"/>
              <a:t>республіки</a:t>
            </a:r>
            <a:r>
              <a:rPr lang="ru-RU" sz="1600" dirty="0"/>
              <a:t> з 2006 року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570514" y="1655673"/>
            <a:ext cx="3384376" cy="49685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15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повітів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Ида-Вирумаа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Йыгевама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Ляэнемаа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Ляэне-Вирумаа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Пылвамаа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Пярнумаа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Рапламаа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Сааремаа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Тартумаа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Харьюмаа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Хийумаа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Ярвамаа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Вырумаа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Вильяндимаа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Валгамаа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Адміністративний</a:t>
            </a:r>
            <a:r>
              <a:rPr lang="ru-RU" dirty="0" smtClean="0"/>
              <a:t> </a:t>
            </a:r>
            <a:r>
              <a:rPr lang="ru-RU" dirty="0" err="1" smtClean="0"/>
              <a:t>поділ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52903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"/>
          <p:cNvSpPr>
            <a:spLocks noGrp="1"/>
          </p:cNvSpPr>
          <p:nvPr>
            <p:ph idx="1"/>
          </p:nvPr>
        </p:nvSpPr>
        <p:spPr>
          <a:xfrm>
            <a:off x="5436096" y="3717032"/>
            <a:ext cx="3466728" cy="2794315"/>
          </a:xfrm>
        </p:spPr>
        <p:txBody>
          <a:bodyPr/>
          <a:lstStyle/>
          <a:p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</a:t>
            </a:r>
            <a:r>
              <a:rPr lang="ru-RU" sz="2000" dirty="0" smtClean="0"/>
              <a:t>30%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відносить</a:t>
            </a:r>
            <a:r>
              <a:rPr lang="ru-RU" sz="2000" dirty="0" smtClean="0"/>
              <a:t> себе </a:t>
            </a:r>
            <a:r>
              <a:rPr lang="ru-RU" sz="2000" dirty="0" smtClean="0"/>
              <a:t>до</a:t>
            </a:r>
            <a:r>
              <a:rPr lang="ru-RU" dirty="0"/>
              <a:t> </a:t>
            </a:r>
            <a:r>
              <a:rPr lang="ru-RU" dirty="0" err="1" smtClean="0"/>
              <a:t>певної</a:t>
            </a:r>
            <a:r>
              <a:rPr lang="ru-RU" sz="2000" dirty="0" smtClean="0"/>
              <a:t> релігії:13,6</a:t>
            </a:r>
            <a:r>
              <a:rPr lang="ru-RU" sz="2000" dirty="0" smtClean="0"/>
              <a:t>% - </a:t>
            </a:r>
            <a:r>
              <a:rPr lang="ru-RU" sz="2000" dirty="0" err="1" smtClean="0"/>
              <a:t>лютерани</a:t>
            </a:r>
            <a:r>
              <a:rPr lang="ru-RU" sz="2000" dirty="0" smtClean="0"/>
              <a:t>, </a:t>
            </a:r>
            <a:r>
              <a:rPr lang="ru-RU" sz="2000" dirty="0" smtClean="0"/>
              <a:t>12,8% - </a:t>
            </a:r>
            <a:r>
              <a:rPr lang="ru-RU" sz="2000" dirty="0" err="1" smtClean="0"/>
              <a:t>православні</a:t>
            </a:r>
            <a:r>
              <a:rPr lang="ru-RU" sz="2000" dirty="0" smtClean="0"/>
              <a:t>, </a:t>
            </a:r>
            <a:r>
              <a:rPr lang="ru-RU" sz="2000" dirty="0" smtClean="0"/>
              <a:t>0,5% - </a:t>
            </a:r>
            <a:r>
              <a:rPr lang="ru-RU" sz="2000" dirty="0" err="1" smtClean="0"/>
              <a:t>баптисти</a:t>
            </a:r>
            <a:r>
              <a:rPr lang="ru-RU" sz="2000" dirty="0" smtClean="0"/>
              <a:t>, </a:t>
            </a:r>
            <a:r>
              <a:rPr lang="ru-RU" sz="2000" dirty="0" smtClean="0"/>
              <a:t>0,5% - католики и т.д.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24544" y="430390"/>
            <a:ext cx="8381260" cy="1054394"/>
          </a:xfrm>
        </p:spPr>
        <p:txBody>
          <a:bodyPr/>
          <a:lstStyle/>
          <a:p>
            <a:r>
              <a:rPr lang="ru-RU" dirty="0" err="1" smtClean="0"/>
              <a:t>Населення</a:t>
            </a:r>
            <a:endParaRPr lang="ru-RU" dirty="0"/>
          </a:p>
        </p:txBody>
      </p:sp>
      <p:pic>
        <p:nvPicPr>
          <p:cNvPr id="4" name="Рисунок 3" descr="population-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1008112" cy="10081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1484784"/>
            <a:ext cx="30243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Чисельність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населення</a:t>
            </a:r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4821" y="2204864"/>
            <a:ext cx="21547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1 340 127 чел.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8598494"/>
              </p:ext>
            </p:extLst>
          </p:nvPr>
        </p:nvGraphicFramePr>
        <p:xfrm>
          <a:off x="31556" y="2708920"/>
          <a:ext cx="51845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320508465"/>
              </p:ext>
            </p:extLst>
          </p:nvPr>
        </p:nvGraphicFramePr>
        <p:xfrm>
          <a:off x="4572000" y="908720"/>
          <a:ext cx="4320480" cy="277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580112" y="1844824"/>
            <a:ext cx="3106688" cy="4162467"/>
          </a:xfrm>
        </p:spPr>
        <p:txBody>
          <a:bodyPr>
            <a:normAutofit/>
          </a:bodyPr>
          <a:lstStyle/>
          <a:p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урбанізації</a:t>
            </a:r>
            <a:r>
              <a:rPr lang="ru-RU" sz="2000" dirty="0"/>
              <a:t> - </a:t>
            </a:r>
            <a:r>
              <a:rPr lang="ru-RU" sz="2000" dirty="0" err="1"/>
              <a:t>більше</a:t>
            </a:r>
            <a:r>
              <a:rPr lang="ru-RU" sz="2000" dirty="0"/>
              <a:t> за </a:t>
            </a:r>
            <a:r>
              <a:rPr lang="ru-RU" sz="2000" dirty="0" smtClean="0"/>
              <a:t>70%</a:t>
            </a:r>
          </a:p>
          <a:p>
            <a:r>
              <a:rPr lang="ru-RU" sz="2000" dirty="0" smtClean="0"/>
              <a:t>Статус </a:t>
            </a:r>
            <a:r>
              <a:rPr lang="ru-RU" sz="2000" dirty="0" err="1"/>
              <a:t>міста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47 </a:t>
            </a:r>
            <a:r>
              <a:rPr lang="ru-RU" sz="2000" dirty="0" err="1"/>
              <a:t>населених</a:t>
            </a:r>
            <a:r>
              <a:rPr lang="ru-RU" sz="2000" dirty="0"/>
              <a:t> </a:t>
            </a:r>
            <a:r>
              <a:rPr lang="ru-RU" sz="2000" dirty="0" err="1"/>
              <a:t>пунктів</a:t>
            </a:r>
            <a:endParaRPr lang="ru-RU" sz="2000" dirty="0"/>
          </a:p>
          <a:p>
            <a:r>
              <a:rPr lang="ru-RU" sz="2000" dirty="0" err="1"/>
              <a:t>Столична</a:t>
            </a:r>
            <a:r>
              <a:rPr lang="ru-RU" sz="2000" dirty="0"/>
              <a:t> </a:t>
            </a:r>
            <a:r>
              <a:rPr lang="ru-RU" sz="2000" dirty="0" err="1"/>
              <a:t>агломерація</a:t>
            </a:r>
            <a:r>
              <a:rPr lang="ru-RU" sz="2000" dirty="0"/>
              <a:t> </a:t>
            </a:r>
            <a:r>
              <a:rPr lang="ru-RU" sz="2000" dirty="0" err="1"/>
              <a:t>налічує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400 </a:t>
            </a:r>
            <a:r>
              <a:rPr lang="ru-RU" sz="2000" dirty="0" err="1"/>
              <a:t>тисяч</a:t>
            </a:r>
            <a:r>
              <a:rPr lang="ru-RU" sz="2000" dirty="0"/>
              <a:t> </a:t>
            </a:r>
            <a:r>
              <a:rPr lang="ru-RU" sz="2000" dirty="0" err="1"/>
              <a:t>жителів</a:t>
            </a:r>
            <a:r>
              <a:rPr lang="ru-RU" sz="2000" dirty="0"/>
              <a:t> (</a:t>
            </a:r>
            <a:r>
              <a:rPr lang="ru-RU" sz="2000" dirty="0" err="1"/>
              <a:t>майже</a:t>
            </a:r>
            <a:r>
              <a:rPr lang="ru-RU" sz="2000" dirty="0"/>
              <a:t> 1/3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)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Урбанізація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9707" y="1052736"/>
            <a:ext cx="45365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найбільших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міста</a:t>
            </a: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8100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2585864" cy="193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645024"/>
            <a:ext cx="2448272" cy="201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600" y="33569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Таллін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5892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Тарту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56612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Нарва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Корисні копалини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278949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645024"/>
            <a:ext cx="4746104" cy="278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9333" y="2132856"/>
            <a:ext cx="37497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Горючий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сланець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17032" y="2276872"/>
            <a:ext cx="15953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Вапняк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24128" y="3861048"/>
            <a:ext cx="3168352" cy="3802427"/>
          </a:xfrm>
        </p:spPr>
        <p:txBody>
          <a:bodyPr/>
          <a:lstStyle/>
          <a:p>
            <a:r>
              <a:rPr lang="ru-RU" sz="2000" dirty="0" err="1" smtClean="0"/>
              <a:t>добувна</a:t>
            </a:r>
            <a:endParaRPr lang="ru-RU" sz="2000" dirty="0" smtClean="0"/>
          </a:p>
          <a:p>
            <a:r>
              <a:rPr lang="ru-RU" sz="2000" dirty="0" err="1" smtClean="0"/>
              <a:t>текстильна</a:t>
            </a:r>
            <a:endParaRPr lang="ru-RU" sz="2000" dirty="0" smtClean="0"/>
          </a:p>
          <a:p>
            <a:r>
              <a:rPr lang="ru-RU" sz="2000" dirty="0" err="1" smtClean="0"/>
              <a:t>машинобудування</a:t>
            </a:r>
            <a:endParaRPr lang="ru-RU" sz="2000" dirty="0" smtClean="0"/>
          </a:p>
          <a:p>
            <a:r>
              <a:rPr lang="ru-RU" sz="2000" dirty="0" err="1" smtClean="0"/>
              <a:t>деревообробна</a:t>
            </a:r>
            <a:endParaRPr lang="ru-RU" sz="2000" dirty="0" smtClean="0"/>
          </a:p>
          <a:p>
            <a:r>
              <a:rPr lang="ru-RU" sz="2000" dirty="0" err="1" smtClean="0"/>
              <a:t>хімічна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промисловість</a:t>
            </a:r>
            <a:r>
              <a:rPr lang="ru-RU" sz="2000" dirty="0" smtClean="0"/>
              <a:t> </a:t>
            </a:r>
            <a:endParaRPr lang="ru-RU" sz="2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</a:t>
            </a:r>
            <a:r>
              <a:rPr lang="ru-RU" dirty="0" err="1" smtClean="0"/>
              <a:t>кономіка</a:t>
            </a:r>
            <a:endParaRPr lang="ru-RU" dirty="0"/>
          </a:p>
        </p:txBody>
      </p:sp>
      <p:pic>
        <p:nvPicPr>
          <p:cNvPr id="4" name="Рисунок 3" descr="1195425990911699381ArtFavor_Money_stack_of_coins.svg.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12776"/>
            <a:ext cx="1368152" cy="11834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16016" y="1412776"/>
            <a:ext cx="38956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ВВП на душу </a:t>
            </a:r>
            <a:r>
              <a:rPr lang="uk-UA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населення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988840"/>
            <a:ext cx="21403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26,950 </a:t>
            </a:r>
            <a:r>
              <a:rPr lang="ru-RU" sz="2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млрд.$</a:t>
            </a:r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30814" y="1340768"/>
            <a:ext cx="10871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ВВП: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1916832"/>
            <a:ext cx="13195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20 182 $</a:t>
            </a:r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39265646"/>
              </p:ext>
            </p:extLst>
          </p:nvPr>
        </p:nvGraphicFramePr>
        <p:xfrm>
          <a:off x="179512" y="2996952"/>
          <a:ext cx="482453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436607" y="3068960"/>
            <a:ext cx="3198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Головні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галузі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622</TotalTime>
  <Words>541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Сетка</vt:lpstr>
      <vt:lpstr>Презентация PowerPoint</vt:lpstr>
      <vt:lpstr>Естонська республіка</vt:lpstr>
      <vt:lpstr>Географічне положення</vt:lpstr>
      <vt:lpstr>Державний устрій </vt:lpstr>
      <vt:lpstr>Адміністративний поділ</vt:lpstr>
      <vt:lpstr>Населення</vt:lpstr>
      <vt:lpstr>Урбанізація</vt:lpstr>
      <vt:lpstr>Корисні копалини</vt:lpstr>
      <vt:lpstr>Економіка</vt:lpstr>
      <vt:lpstr>Промисловість</vt:lpstr>
      <vt:lpstr>Промисловість</vt:lpstr>
      <vt:lpstr>Сільське господарство</vt:lpstr>
      <vt:lpstr>Транспорт</vt:lpstr>
      <vt:lpstr>Транспорт</vt:lpstr>
      <vt:lpstr>Туризм</vt:lpstr>
      <vt:lpstr>Міжнародна торгівля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Эстония</dc:title>
  <dc:creator>Марина</dc:creator>
  <cp:lastModifiedBy>1</cp:lastModifiedBy>
  <cp:revision>70</cp:revision>
  <dcterms:created xsi:type="dcterms:W3CDTF">2012-04-14T13:16:05Z</dcterms:created>
  <dcterms:modified xsi:type="dcterms:W3CDTF">2014-03-19T18:53:27Z</dcterms:modified>
</cp:coreProperties>
</file>