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3E9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D172BEC-E39D-4ECC-977E-9F7D82E882A5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F1E8E08-455C-4222-AA11-294C9A2A9F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2BEC-E39D-4ECC-977E-9F7D82E882A5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8E08-455C-4222-AA11-294C9A2A9F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2BEC-E39D-4ECC-977E-9F7D82E882A5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8E08-455C-4222-AA11-294C9A2A9F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D172BEC-E39D-4ECC-977E-9F7D82E882A5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8E08-455C-4222-AA11-294C9A2A9F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D172BEC-E39D-4ECC-977E-9F7D82E882A5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F1E8E08-455C-4222-AA11-294C9A2A9FA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D172BEC-E39D-4ECC-977E-9F7D82E882A5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F1E8E08-455C-4222-AA11-294C9A2A9F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D172BEC-E39D-4ECC-977E-9F7D82E882A5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F1E8E08-455C-4222-AA11-294C9A2A9F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2BEC-E39D-4ECC-977E-9F7D82E882A5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8E08-455C-4222-AA11-294C9A2A9F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D172BEC-E39D-4ECC-977E-9F7D82E882A5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F1E8E08-455C-4222-AA11-294C9A2A9F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D172BEC-E39D-4ECC-977E-9F7D82E882A5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F1E8E08-455C-4222-AA11-294C9A2A9F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D172BEC-E39D-4ECC-977E-9F7D82E882A5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F1E8E08-455C-4222-AA11-294C9A2A9F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3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D172BEC-E39D-4ECC-977E-9F7D82E882A5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F1E8E08-455C-4222-AA11-294C9A2A9F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9.png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91;&#1079;&#1099;&#1082;&#1072;\Yasuharu-Takanashi-Shukumei(muzofon.com).mp3" TargetMode="External"/><Relationship Id="rId6" Type="http://schemas.openxmlformats.org/officeDocument/2006/relationships/image" Target="../media/image9.jpeg"/><Relationship Id="rId11" Type="http://schemas.openxmlformats.org/officeDocument/2006/relationships/image" Target="../media/image23.jpeg"/><Relationship Id="rId5" Type="http://schemas.openxmlformats.org/officeDocument/2006/relationships/image" Target="../media/image20.jpeg"/><Relationship Id="rId10" Type="http://schemas.openxmlformats.org/officeDocument/2006/relationships/image" Target="../media/image22.jpeg"/><Relationship Id="rId4" Type="http://schemas.openxmlformats.org/officeDocument/2006/relationships/image" Target="../media/image7.jpe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857232"/>
            <a:ext cx="8062912" cy="3613165"/>
          </a:xfrm>
        </p:spPr>
        <p:txBody>
          <a:bodyPr>
            <a:noAutofit/>
          </a:bodyPr>
          <a:lstStyle/>
          <a:p>
            <a:r>
              <a:rPr lang="uk-UA" sz="6600" dirty="0" err="1" smtClean="0"/>
              <a:t>Palace</a:t>
            </a:r>
            <a:r>
              <a:rPr lang="uk-UA" sz="6600" dirty="0" smtClean="0"/>
              <a:t> </a:t>
            </a:r>
            <a:r>
              <a:rPr lang="uk-UA" sz="6600" dirty="0" err="1" smtClean="0"/>
              <a:t>of</a:t>
            </a:r>
            <a:r>
              <a:rPr lang="uk-UA" sz="6600" dirty="0" smtClean="0"/>
              <a:t> </a:t>
            </a:r>
            <a:r>
              <a:rPr lang="uk-UA" sz="6600" dirty="0" err="1" smtClean="0"/>
              <a:t>Westminster</a:t>
            </a:r>
            <a:r>
              <a:rPr lang="ru-RU" sz="6600" dirty="0" smtClean="0"/>
              <a:t/>
            </a:r>
            <a:br>
              <a:rPr lang="ru-RU" sz="6600" dirty="0" smtClean="0"/>
            </a:b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4000496" cy="6500858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uk-UA" dirty="0" smtClean="0">
                <a:solidFill>
                  <a:schemeClr val="bg1"/>
                </a:solidFill>
              </a:rPr>
              <a:t>          </a:t>
            </a:r>
            <a:r>
              <a:rPr lang="uk-UA" dirty="0" err="1" smtClean="0">
                <a:solidFill>
                  <a:schemeClr val="bg1"/>
                </a:solidFill>
              </a:rPr>
              <a:t>The</a:t>
            </a:r>
            <a:r>
              <a:rPr lang="uk-UA" dirty="0" smtClean="0">
                <a:solidFill>
                  <a:schemeClr val="bg1"/>
                </a:solidFill>
              </a:rPr>
              <a:t> </a:t>
            </a:r>
            <a:r>
              <a:rPr lang="uk-UA" b="1" dirty="0" err="1" smtClean="0">
                <a:solidFill>
                  <a:schemeClr val="bg1"/>
                </a:solidFill>
              </a:rPr>
              <a:t>Palace</a:t>
            </a:r>
            <a:r>
              <a:rPr lang="uk-UA" b="1" dirty="0" smtClean="0">
                <a:solidFill>
                  <a:schemeClr val="bg1"/>
                </a:solidFill>
              </a:rPr>
              <a:t> </a:t>
            </a:r>
            <a:r>
              <a:rPr lang="uk-UA" b="1" dirty="0" err="1" smtClean="0">
                <a:solidFill>
                  <a:schemeClr val="bg1"/>
                </a:solidFill>
              </a:rPr>
              <a:t>of</a:t>
            </a:r>
            <a:r>
              <a:rPr lang="uk-UA" b="1" dirty="0" smtClean="0">
                <a:solidFill>
                  <a:schemeClr val="bg1"/>
                </a:solidFill>
              </a:rPr>
              <a:t> </a:t>
            </a:r>
            <a:r>
              <a:rPr lang="uk-UA" b="1" dirty="0" err="1" smtClean="0">
                <a:solidFill>
                  <a:schemeClr val="bg1"/>
                </a:solidFill>
              </a:rPr>
              <a:t>Westminster</a:t>
            </a:r>
            <a:r>
              <a:rPr lang="uk-UA" dirty="0" smtClean="0">
                <a:solidFill>
                  <a:schemeClr val="bg1"/>
                </a:solidFill>
              </a:rPr>
              <a:t> </a:t>
            </a:r>
            <a:r>
              <a:rPr lang="uk-UA" dirty="0" err="1" smtClean="0">
                <a:solidFill>
                  <a:schemeClr val="bg1"/>
                </a:solidFill>
              </a:rPr>
              <a:t>is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the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meeting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place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of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the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House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of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Commons</a:t>
            </a:r>
            <a:r>
              <a:rPr lang="uk-UA" dirty="0" smtClean="0">
                <a:solidFill>
                  <a:schemeClr val="bg1"/>
                </a:solidFill>
              </a:rPr>
              <a:t> </a:t>
            </a:r>
            <a:r>
              <a:rPr lang="uk-UA" dirty="0" err="1" smtClean="0">
                <a:solidFill>
                  <a:schemeClr val="bg1"/>
                </a:solidFill>
              </a:rPr>
              <a:t>and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the</a:t>
            </a:r>
            <a:r>
              <a:rPr lang="uk-UA" dirty="0" smtClean="0">
                <a:solidFill>
                  <a:schemeClr val="bg1"/>
                </a:solidFill>
              </a:rPr>
              <a:t> </a:t>
            </a:r>
            <a:r>
              <a:rPr lang="uk-UA" dirty="0" err="1" smtClean="0">
                <a:solidFill>
                  <a:schemeClr val="bg1"/>
                </a:solidFill>
              </a:rPr>
              <a:t>House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of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Lords</a:t>
            </a:r>
            <a:r>
              <a:rPr lang="uk-UA" dirty="0" smtClean="0">
                <a:solidFill>
                  <a:schemeClr val="bg1"/>
                </a:solidFill>
              </a:rPr>
              <a:t>, </a:t>
            </a:r>
            <a:r>
              <a:rPr lang="uk-UA" dirty="0" err="1" smtClean="0">
                <a:solidFill>
                  <a:schemeClr val="bg1"/>
                </a:solidFill>
              </a:rPr>
              <a:t>the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two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houses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of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the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Parliament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of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the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United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Kingdom</a:t>
            </a:r>
            <a:r>
              <a:rPr lang="uk-UA" dirty="0" smtClean="0">
                <a:solidFill>
                  <a:schemeClr val="bg1"/>
                </a:solidFill>
              </a:rPr>
              <a:t>. </a:t>
            </a:r>
            <a:r>
              <a:rPr lang="uk-UA" dirty="0" err="1" smtClean="0">
                <a:solidFill>
                  <a:schemeClr val="bg1"/>
                </a:solidFill>
              </a:rPr>
              <a:t>Commonly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known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as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the</a:t>
            </a:r>
            <a:r>
              <a:rPr lang="uk-UA" dirty="0" smtClean="0">
                <a:solidFill>
                  <a:schemeClr val="bg1"/>
                </a:solidFill>
              </a:rPr>
              <a:t> </a:t>
            </a:r>
            <a:r>
              <a:rPr lang="uk-UA" b="1" dirty="0" err="1" smtClean="0">
                <a:solidFill>
                  <a:schemeClr val="bg1"/>
                </a:solidFill>
              </a:rPr>
              <a:t>Houses</a:t>
            </a:r>
            <a:r>
              <a:rPr lang="uk-UA" b="1" dirty="0" smtClean="0">
                <a:solidFill>
                  <a:schemeClr val="bg1"/>
                </a:solidFill>
              </a:rPr>
              <a:t> </a:t>
            </a:r>
            <a:r>
              <a:rPr lang="uk-UA" b="1" dirty="0" err="1" smtClean="0">
                <a:solidFill>
                  <a:schemeClr val="bg1"/>
                </a:solidFill>
              </a:rPr>
              <a:t>of</a:t>
            </a:r>
            <a:r>
              <a:rPr lang="uk-UA" b="1" dirty="0" smtClean="0">
                <a:solidFill>
                  <a:schemeClr val="bg1"/>
                </a:solidFill>
              </a:rPr>
              <a:t> </a:t>
            </a:r>
            <a:r>
              <a:rPr lang="uk-UA" b="1" dirty="0" err="1" smtClean="0">
                <a:solidFill>
                  <a:schemeClr val="bg1"/>
                </a:solidFill>
              </a:rPr>
              <a:t>Parliament</a:t>
            </a:r>
            <a:r>
              <a:rPr lang="uk-UA" dirty="0" smtClean="0">
                <a:solidFill>
                  <a:schemeClr val="bg1"/>
                </a:solidFill>
              </a:rPr>
              <a:t> </a:t>
            </a:r>
            <a:r>
              <a:rPr lang="uk-UA" dirty="0" err="1" smtClean="0">
                <a:solidFill>
                  <a:schemeClr val="bg1"/>
                </a:solidFill>
              </a:rPr>
              <a:t>after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its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tenants</a:t>
            </a:r>
            <a:r>
              <a:rPr lang="uk-UA" dirty="0" smtClean="0">
                <a:solidFill>
                  <a:schemeClr val="bg1"/>
                </a:solidFill>
              </a:rPr>
              <a:t>, </a:t>
            </a:r>
            <a:r>
              <a:rPr lang="uk-UA" dirty="0" err="1" smtClean="0">
                <a:solidFill>
                  <a:schemeClr val="bg1"/>
                </a:solidFill>
              </a:rPr>
              <a:t>the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Palace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lies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on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the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Middlesex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bank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of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the</a:t>
            </a:r>
            <a:r>
              <a:rPr lang="uk-UA" dirty="0" smtClean="0">
                <a:solidFill>
                  <a:schemeClr val="bg1"/>
                </a:solidFill>
              </a:rPr>
              <a:t> </a:t>
            </a:r>
            <a:r>
              <a:rPr lang="uk-UA" dirty="0" err="1" smtClean="0">
                <a:solidFill>
                  <a:schemeClr val="bg1"/>
                </a:solidFill>
              </a:rPr>
              <a:t>River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Thames</a:t>
            </a:r>
            <a:r>
              <a:rPr lang="uk-UA" dirty="0" smtClean="0">
                <a:solidFill>
                  <a:schemeClr val="bg1"/>
                </a:solidFill>
              </a:rPr>
              <a:t> </a:t>
            </a:r>
            <a:r>
              <a:rPr lang="uk-UA" dirty="0" err="1" smtClean="0">
                <a:solidFill>
                  <a:schemeClr val="bg1"/>
                </a:solidFill>
              </a:rPr>
              <a:t>in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the</a:t>
            </a:r>
            <a:r>
              <a:rPr lang="uk-UA" dirty="0" smtClean="0">
                <a:solidFill>
                  <a:schemeClr val="bg1"/>
                </a:solidFill>
              </a:rPr>
              <a:t> </a:t>
            </a:r>
            <a:r>
              <a:rPr lang="uk-UA" dirty="0" err="1" smtClean="0">
                <a:solidFill>
                  <a:schemeClr val="bg1"/>
                </a:solidFill>
              </a:rPr>
              <a:t>City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of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Westminster</a:t>
            </a:r>
            <a:r>
              <a:rPr lang="uk-UA" dirty="0" smtClean="0">
                <a:solidFill>
                  <a:schemeClr val="bg1"/>
                </a:solidFill>
              </a:rPr>
              <a:t>, </a:t>
            </a:r>
            <a:r>
              <a:rPr lang="uk-UA" dirty="0" err="1" smtClean="0">
                <a:solidFill>
                  <a:schemeClr val="bg1"/>
                </a:solidFill>
              </a:rPr>
              <a:t>in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central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London</a:t>
            </a:r>
            <a:r>
              <a:rPr lang="uk-UA" dirty="0" smtClean="0">
                <a:solidFill>
                  <a:schemeClr val="bg1"/>
                </a:solidFill>
              </a:rPr>
              <a:t>. 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5113d7605e9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8194" y="0"/>
            <a:ext cx="4225806" cy="2819405"/>
          </a:xfrm>
          <a:prstGeom prst="rect">
            <a:avLst/>
          </a:prstGeom>
        </p:spPr>
      </p:pic>
      <p:pic>
        <p:nvPicPr>
          <p:cNvPr id="4" name="Рисунок 3" descr="0_9c85c_a0914d4a_or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1928802"/>
            <a:ext cx="4429124" cy="3321843"/>
          </a:xfrm>
          <a:prstGeom prst="rect">
            <a:avLst/>
          </a:prstGeom>
        </p:spPr>
      </p:pic>
      <p:pic>
        <p:nvPicPr>
          <p:cNvPr id="6" name="Рисунок 5" descr="1338637376_7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1" y="3696894"/>
            <a:ext cx="4214809" cy="316110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21020477">
            <a:off x="2179433" y="1067876"/>
            <a:ext cx="628651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</a:t>
            </a:r>
            <a:r>
              <a:rPr lang="uk-UA" sz="2600" dirty="0" err="1">
                <a:solidFill>
                  <a:schemeClr val="bg1"/>
                </a:solidFill>
              </a:rPr>
              <a:t>Its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name</a:t>
            </a:r>
            <a:r>
              <a:rPr lang="uk-UA" sz="2600" dirty="0">
                <a:solidFill>
                  <a:schemeClr val="bg1"/>
                </a:solidFill>
              </a:rPr>
              <a:t>, </a:t>
            </a:r>
            <a:r>
              <a:rPr lang="uk-UA" sz="2600" dirty="0" err="1">
                <a:solidFill>
                  <a:schemeClr val="bg1"/>
                </a:solidFill>
              </a:rPr>
              <a:t>which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derives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from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the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neighbouring</a:t>
            </a:r>
            <a:r>
              <a:rPr lang="uk-UA" sz="2600" dirty="0">
                <a:solidFill>
                  <a:schemeClr val="bg1"/>
                </a:solidFill>
              </a:rPr>
              <a:t> </a:t>
            </a:r>
            <a:r>
              <a:rPr lang="uk-UA" sz="2600" dirty="0" err="1">
                <a:solidFill>
                  <a:schemeClr val="bg1"/>
                </a:solidFill>
              </a:rPr>
              <a:t>Westminster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Abbey</a:t>
            </a:r>
            <a:r>
              <a:rPr lang="uk-UA" sz="2600" dirty="0">
                <a:solidFill>
                  <a:schemeClr val="bg1"/>
                </a:solidFill>
              </a:rPr>
              <a:t>, </a:t>
            </a:r>
            <a:r>
              <a:rPr lang="uk-UA" sz="2600" dirty="0" err="1">
                <a:solidFill>
                  <a:schemeClr val="bg1"/>
                </a:solidFill>
              </a:rPr>
              <a:t>may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refer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to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either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of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two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structures</a:t>
            </a:r>
            <a:r>
              <a:rPr lang="uk-UA" sz="2600" dirty="0">
                <a:solidFill>
                  <a:schemeClr val="bg1"/>
                </a:solidFill>
              </a:rPr>
              <a:t>: </a:t>
            </a:r>
            <a:r>
              <a:rPr lang="uk-UA" sz="2600" dirty="0" err="1">
                <a:solidFill>
                  <a:schemeClr val="bg1"/>
                </a:solidFill>
              </a:rPr>
              <a:t>the</a:t>
            </a:r>
            <a:r>
              <a:rPr lang="uk-UA" sz="2600" dirty="0">
                <a:solidFill>
                  <a:schemeClr val="bg1"/>
                </a:solidFill>
              </a:rPr>
              <a:t> </a:t>
            </a:r>
            <a:r>
              <a:rPr lang="uk-UA" sz="2600" i="1" dirty="0" err="1">
                <a:solidFill>
                  <a:schemeClr val="bg1"/>
                </a:solidFill>
              </a:rPr>
              <a:t>Old</a:t>
            </a:r>
            <a:r>
              <a:rPr lang="uk-UA" sz="2600" i="1" dirty="0">
                <a:solidFill>
                  <a:schemeClr val="bg1"/>
                </a:solidFill>
              </a:rPr>
              <a:t> </a:t>
            </a:r>
            <a:r>
              <a:rPr lang="uk-UA" sz="2600" i="1" dirty="0" err="1">
                <a:solidFill>
                  <a:schemeClr val="bg1"/>
                </a:solidFill>
              </a:rPr>
              <a:t>Palace</a:t>
            </a:r>
            <a:r>
              <a:rPr lang="uk-UA" sz="2600" dirty="0">
                <a:solidFill>
                  <a:schemeClr val="bg1"/>
                </a:solidFill>
              </a:rPr>
              <a:t>, a </a:t>
            </a:r>
            <a:r>
              <a:rPr lang="uk-UA" sz="2600" dirty="0" err="1">
                <a:solidFill>
                  <a:schemeClr val="bg1"/>
                </a:solidFill>
              </a:rPr>
              <a:t>medieval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building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complex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that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was</a:t>
            </a:r>
            <a:r>
              <a:rPr lang="uk-UA" sz="2600" dirty="0">
                <a:solidFill>
                  <a:schemeClr val="bg1"/>
                </a:solidFill>
              </a:rPr>
              <a:t> </a:t>
            </a:r>
            <a:r>
              <a:rPr lang="uk-UA" sz="2600" dirty="0" err="1">
                <a:solidFill>
                  <a:schemeClr val="bg1"/>
                </a:solidFill>
              </a:rPr>
              <a:t>destroyed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by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fire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in</a:t>
            </a:r>
            <a:r>
              <a:rPr lang="uk-UA" sz="2600" dirty="0">
                <a:solidFill>
                  <a:schemeClr val="bg1"/>
                </a:solidFill>
              </a:rPr>
              <a:t> 1834, </a:t>
            </a:r>
            <a:r>
              <a:rPr lang="uk-UA" sz="2600" dirty="0" err="1">
                <a:solidFill>
                  <a:schemeClr val="bg1"/>
                </a:solidFill>
              </a:rPr>
              <a:t>and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its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replacement</a:t>
            </a:r>
            <a:r>
              <a:rPr lang="uk-UA" sz="2600" dirty="0">
                <a:solidFill>
                  <a:schemeClr val="bg1"/>
                </a:solidFill>
              </a:rPr>
              <a:t> </a:t>
            </a:r>
            <a:r>
              <a:rPr lang="uk-UA" sz="2600" i="1" dirty="0" err="1">
                <a:solidFill>
                  <a:schemeClr val="bg1"/>
                </a:solidFill>
              </a:rPr>
              <a:t>New</a:t>
            </a:r>
            <a:r>
              <a:rPr lang="uk-UA" sz="2600" i="1" dirty="0">
                <a:solidFill>
                  <a:schemeClr val="bg1"/>
                </a:solidFill>
              </a:rPr>
              <a:t> </a:t>
            </a:r>
            <a:r>
              <a:rPr lang="uk-UA" sz="2600" i="1" dirty="0" err="1">
                <a:solidFill>
                  <a:schemeClr val="bg1"/>
                </a:solidFill>
              </a:rPr>
              <a:t>Palace</a:t>
            </a:r>
            <a:r>
              <a:rPr lang="uk-UA" sz="2600" dirty="0">
                <a:solidFill>
                  <a:schemeClr val="bg1"/>
                </a:solidFill>
              </a:rPr>
              <a:t> </a:t>
            </a:r>
            <a:r>
              <a:rPr lang="uk-UA" sz="2600" dirty="0" err="1">
                <a:solidFill>
                  <a:schemeClr val="bg1"/>
                </a:solidFill>
              </a:rPr>
              <a:t>that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stands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today</a:t>
            </a:r>
            <a:r>
              <a:rPr lang="uk-UA" sz="2600" dirty="0">
                <a:solidFill>
                  <a:schemeClr val="bg1"/>
                </a:solidFill>
              </a:rPr>
              <a:t>. </a:t>
            </a:r>
            <a:r>
              <a:rPr lang="uk-UA" sz="2600" dirty="0" err="1">
                <a:solidFill>
                  <a:schemeClr val="bg1"/>
                </a:solidFill>
              </a:rPr>
              <a:t>For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ceremonial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purposes</a:t>
            </a:r>
            <a:r>
              <a:rPr lang="uk-UA" sz="2600" dirty="0">
                <a:solidFill>
                  <a:schemeClr val="bg1"/>
                </a:solidFill>
              </a:rPr>
              <a:t>, </a:t>
            </a:r>
            <a:r>
              <a:rPr lang="uk-UA" sz="2600" dirty="0" err="1">
                <a:solidFill>
                  <a:schemeClr val="bg1"/>
                </a:solidFill>
              </a:rPr>
              <a:t>the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palace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retains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its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original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style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and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status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as</a:t>
            </a:r>
            <a:r>
              <a:rPr lang="uk-UA" sz="2600" dirty="0">
                <a:solidFill>
                  <a:schemeClr val="bg1"/>
                </a:solidFill>
              </a:rPr>
              <a:t> a </a:t>
            </a:r>
            <a:r>
              <a:rPr lang="uk-UA" sz="2600" dirty="0" err="1">
                <a:solidFill>
                  <a:schemeClr val="bg1"/>
                </a:solidFill>
              </a:rPr>
              <a:t>royal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residence</a:t>
            </a:r>
            <a:r>
              <a:rPr lang="uk-UA" sz="2600" dirty="0">
                <a:solidFill>
                  <a:schemeClr val="bg1"/>
                </a:solidFill>
              </a:rPr>
              <a:t>.</a:t>
            </a:r>
            <a:endParaRPr lang="ru-RU" sz="2600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6" name="Рисунок 5" descr="11895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78547">
            <a:off x="392808" y="515976"/>
            <a:ext cx="5715010" cy="4572008"/>
          </a:xfrm>
          <a:prstGeom prst="rect">
            <a:avLst/>
          </a:prstGeom>
        </p:spPr>
      </p:pic>
      <p:pic>
        <p:nvPicPr>
          <p:cNvPr id="7" name="Рисунок 6" descr="0_7dc7e_66de2dab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50605">
            <a:off x="1915503" y="1588592"/>
            <a:ext cx="6780089" cy="4508759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857232"/>
            <a:ext cx="857252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first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royal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palace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was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built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on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site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eleventh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century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Westminster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was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primary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London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residence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Kings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England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until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fire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destroyed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much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complex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1512.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After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that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it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served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home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Parliament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which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had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been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meeting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there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since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thirteenth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century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seat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Royal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Courts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Justice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based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around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Westminster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Hall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1834,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even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greater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fire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ravaged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heavily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rebuilt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Houses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Parliament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only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structures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significance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survive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were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Westminster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Hall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Cloisters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Stephen's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Chapel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Mary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Undercroft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Jewel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Tower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uk-UA" sz="2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0_9db69_3f7538f2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85728"/>
            <a:ext cx="5531963" cy="4116746"/>
          </a:xfrm>
          <a:prstGeom prst="rect">
            <a:avLst/>
          </a:prstGeom>
        </p:spPr>
      </p:pic>
      <p:pic>
        <p:nvPicPr>
          <p:cNvPr id="5" name="Рисунок 4" descr="8. вестминстерский дворец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1000108"/>
            <a:ext cx="5857915" cy="4627752"/>
          </a:xfrm>
          <a:prstGeom prst="rect">
            <a:avLst/>
          </a:prstGeom>
        </p:spPr>
      </p:pic>
      <p:pic>
        <p:nvPicPr>
          <p:cNvPr id="6" name="Рисунок 5" descr="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2571744"/>
            <a:ext cx="5643436" cy="4048469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71472" y="3000372"/>
            <a:ext cx="8062912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6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357166"/>
            <a:ext cx="58579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 err="1">
                <a:solidFill>
                  <a:schemeClr val="bg1"/>
                </a:solidFill>
                <a:latin typeface="Monotype Corsiva" pitchFamily="66" charset="0"/>
              </a:rPr>
              <a:t>Westminster</a:t>
            </a:r>
            <a:r>
              <a:rPr lang="uk-UA" sz="60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uk-UA" sz="6000" dirty="0" err="1">
                <a:solidFill>
                  <a:schemeClr val="bg1"/>
                </a:solidFill>
                <a:latin typeface="Monotype Corsiva" pitchFamily="66" charset="0"/>
              </a:rPr>
              <a:t>Hall</a:t>
            </a:r>
            <a:endParaRPr lang="ru-RU" sz="6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28794" y="1571612"/>
            <a:ext cx="721520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600" dirty="0" err="1">
                <a:solidFill>
                  <a:schemeClr val="bg1"/>
                </a:solidFill>
              </a:rPr>
              <a:t>Westminster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Hall</a:t>
            </a:r>
            <a:r>
              <a:rPr lang="uk-UA" sz="2600" dirty="0">
                <a:solidFill>
                  <a:schemeClr val="bg1"/>
                </a:solidFill>
              </a:rPr>
              <a:t>, </a:t>
            </a:r>
            <a:r>
              <a:rPr lang="uk-UA" sz="2600" dirty="0" err="1">
                <a:solidFill>
                  <a:schemeClr val="bg1"/>
                </a:solidFill>
              </a:rPr>
              <a:t>the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oldest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existing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part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of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the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Palace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of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Westminster</a:t>
            </a:r>
            <a:r>
              <a:rPr lang="uk-UA" sz="2600" dirty="0">
                <a:solidFill>
                  <a:schemeClr val="bg1"/>
                </a:solidFill>
              </a:rPr>
              <a:t>, </a:t>
            </a:r>
            <a:r>
              <a:rPr lang="uk-UA" sz="2600" dirty="0" err="1">
                <a:solidFill>
                  <a:schemeClr val="bg1"/>
                </a:solidFill>
              </a:rPr>
              <a:t>was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erected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in</a:t>
            </a:r>
            <a:r>
              <a:rPr lang="uk-UA" sz="2600" dirty="0">
                <a:solidFill>
                  <a:schemeClr val="bg1"/>
                </a:solidFill>
              </a:rPr>
              <a:t> 1097</a:t>
            </a:r>
            <a:r>
              <a:rPr lang="uk-UA" sz="2600" dirty="0" smtClean="0">
                <a:solidFill>
                  <a:schemeClr val="bg1"/>
                </a:solidFill>
              </a:rPr>
              <a:t>,</a:t>
            </a:r>
            <a:r>
              <a:rPr lang="uk-UA" sz="2600" dirty="0">
                <a:solidFill>
                  <a:schemeClr val="bg1"/>
                </a:solidFill>
              </a:rPr>
              <a:t> </a:t>
            </a:r>
            <a:r>
              <a:rPr lang="uk-UA" sz="2600" dirty="0" err="1">
                <a:solidFill>
                  <a:schemeClr val="bg1"/>
                </a:solidFill>
              </a:rPr>
              <a:t>at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which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point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it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was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the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largest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hall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in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Europe</a:t>
            </a:r>
            <a:r>
              <a:rPr lang="uk-UA" sz="2600" dirty="0">
                <a:solidFill>
                  <a:schemeClr val="bg1"/>
                </a:solidFill>
              </a:rPr>
              <a:t>. </a:t>
            </a:r>
            <a:r>
              <a:rPr lang="uk-UA" sz="2600" dirty="0" err="1">
                <a:solidFill>
                  <a:schemeClr val="bg1"/>
                </a:solidFill>
              </a:rPr>
              <a:t>The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roof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was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probably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originally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supported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by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pillars</a:t>
            </a:r>
            <a:r>
              <a:rPr lang="uk-UA" sz="2600" dirty="0">
                <a:solidFill>
                  <a:schemeClr val="bg1"/>
                </a:solidFill>
              </a:rPr>
              <a:t>, </a:t>
            </a:r>
            <a:r>
              <a:rPr lang="uk-UA" sz="2600" dirty="0" err="1">
                <a:solidFill>
                  <a:schemeClr val="bg1"/>
                </a:solidFill>
              </a:rPr>
              <a:t>giving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three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aisles</a:t>
            </a:r>
            <a:r>
              <a:rPr lang="uk-UA" sz="2600" dirty="0">
                <a:solidFill>
                  <a:schemeClr val="bg1"/>
                </a:solidFill>
              </a:rPr>
              <a:t>, </a:t>
            </a:r>
            <a:r>
              <a:rPr lang="uk-UA" sz="2600" dirty="0" err="1">
                <a:solidFill>
                  <a:schemeClr val="bg1"/>
                </a:solidFill>
              </a:rPr>
              <a:t>but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during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the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reign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of</a:t>
            </a:r>
            <a:r>
              <a:rPr lang="uk-UA" sz="2600" dirty="0">
                <a:solidFill>
                  <a:schemeClr val="bg1"/>
                </a:solidFill>
              </a:rPr>
              <a:t> </a:t>
            </a:r>
            <a:r>
              <a:rPr lang="uk-UA" sz="2600" dirty="0" err="1">
                <a:solidFill>
                  <a:schemeClr val="bg1"/>
                </a:solidFill>
              </a:rPr>
              <a:t>King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Richard</a:t>
            </a:r>
            <a:r>
              <a:rPr lang="uk-UA" sz="2600" dirty="0">
                <a:solidFill>
                  <a:schemeClr val="bg1"/>
                </a:solidFill>
              </a:rPr>
              <a:t> II, </a:t>
            </a:r>
            <a:r>
              <a:rPr lang="uk-UA" sz="2600" dirty="0" err="1">
                <a:solidFill>
                  <a:schemeClr val="bg1"/>
                </a:solidFill>
              </a:rPr>
              <a:t>this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was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replaced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by</a:t>
            </a:r>
            <a:r>
              <a:rPr lang="uk-UA" sz="2600" dirty="0">
                <a:solidFill>
                  <a:schemeClr val="bg1"/>
                </a:solidFill>
              </a:rPr>
              <a:t> a </a:t>
            </a:r>
            <a:r>
              <a:rPr lang="uk-UA" sz="2600" dirty="0" err="1">
                <a:solidFill>
                  <a:schemeClr val="bg1"/>
                </a:solidFill>
              </a:rPr>
              <a:t>hammerbeam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roof</a:t>
            </a:r>
            <a:r>
              <a:rPr lang="uk-UA" sz="2600" dirty="0">
                <a:solidFill>
                  <a:schemeClr val="bg1"/>
                </a:solidFill>
              </a:rPr>
              <a:t> </a:t>
            </a:r>
            <a:r>
              <a:rPr lang="uk-UA" sz="2600" dirty="0" err="1">
                <a:solidFill>
                  <a:schemeClr val="bg1"/>
                </a:solidFill>
              </a:rPr>
              <a:t>by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the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royal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carpenter</a:t>
            </a:r>
            <a:r>
              <a:rPr lang="uk-UA" sz="2600" dirty="0">
                <a:solidFill>
                  <a:schemeClr val="bg1"/>
                </a:solidFill>
              </a:rPr>
              <a:t> </a:t>
            </a:r>
            <a:r>
              <a:rPr lang="uk-UA" sz="2600" dirty="0" err="1">
                <a:solidFill>
                  <a:schemeClr val="bg1"/>
                </a:solidFill>
              </a:rPr>
              <a:t>Hugh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Herland</a:t>
            </a:r>
            <a:r>
              <a:rPr lang="uk-UA" sz="2600" dirty="0">
                <a:solidFill>
                  <a:schemeClr val="bg1"/>
                </a:solidFill>
              </a:rPr>
              <a:t>, "</a:t>
            </a:r>
            <a:r>
              <a:rPr lang="uk-UA" sz="2600" dirty="0" err="1">
                <a:solidFill>
                  <a:schemeClr val="bg1"/>
                </a:solidFill>
              </a:rPr>
              <a:t>the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greatest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creation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of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medieval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timber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architecture</a:t>
            </a:r>
            <a:r>
              <a:rPr lang="uk-UA" sz="2600" dirty="0">
                <a:solidFill>
                  <a:schemeClr val="bg1"/>
                </a:solidFill>
              </a:rPr>
              <a:t>", </a:t>
            </a:r>
            <a:r>
              <a:rPr lang="uk-UA" sz="2600" dirty="0" err="1">
                <a:solidFill>
                  <a:schemeClr val="bg1"/>
                </a:solidFill>
              </a:rPr>
              <a:t>which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allowed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the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original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three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aisles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to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be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replaced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with</a:t>
            </a:r>
            <a:r>
              <a:rPr lang="uk-UA" sz="2600" dirty="0">
                <a:solidFill>
                  <a:schemeClr val="bg1"/>
                </a:solidFill>
              </a:rPr>
              <a:t> a </a:t>
            </a:r>
            <a:r>
              <a:rPr lang="uk-UA" sz="2600" dirty="0" err="1">
                <a:solidFill>
                  <a:schemeClr val="bg1"/>
                </a:solidFill>
              </a:rPr>
              <a:t>single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huge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open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space</a:t>
            </a:r>
            <a:r>
              <a:rPr lang="uk-UA" sz="2600" dirty="0">
                <a:solidFill>
                  <a:schemeClr val="bg1"/>
                </a:solidFill>
              </a:rPr>
              <a:t>, </a:t>
            </a:r>
            <a:r>
              <a:rPr lang="uk-UA" sz="2600" dirty="0" err="1">
                <a:solidFill>
                  <a:schemeClr val="bg1"/>
                </a:solidFill>
              </a:rPr>
              <a:t>with</a:t>
            </a:r>
            <a:r>
              <a:rPr lang="uk-UA" sz="2600" dirty="0">
                <a:solidFill>
                  <a:schemeClr val="bg1"/>
                </a:solidFill>
              </a:rPr>
              <a:t> a </a:t>
            </a:r>
            <a:r>
              <a:rPr lang="uk-UA" sz="2600" dirty="0" err="1">
                <a:solidFill>
                  <a:schemeClr val="bg1"/>
                </a:solidFill>
              </a:rPr>
              <a:t>dais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at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the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end</a:t>
            </a:r>
            <a:r>
              <a:rPr lang="uk-UA" sz="2600" dirty="0">
                <a:solidFill>
                  <a:schemeClr val="bg1"/>
                </a:solidFill>
              </a:rPr>
              <a:t>.</a:t>
            </a:r>
            <a:endParaRPr lang="ru-RU" sz="26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2701153810_807c8a2db3_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5715040" cy="3786214"/>
          </a:xfrm>
          <a:prstGeom prst="rect">
            <a:avLst/>
          </a:prstGeom>
        </p:spPr>
      </p:pic>
      <p:pic>
        <p:nvPicPr>
          <p:cNvPr id="10" name="Рисунок 9" descr="westminster-hall-parliament-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0" y="1247775"/>
            <a:ext cx="5524500" cy="4362450"/>
          </a:xfrm>
          <a:prstGeom prst="rect">
            <a:avLst/>
          </a:prstGeom>
        </p:spPr>
      </p:pic>
      <p:pic>
        <p:nvPicPr>
          <p:cNvPr id="7" name="Рисунок 6" descr="westminster_hal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5178" y="2428868"/>
            <a:ext cx="5334011" cy="400050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57158" y="214290"/>
            <a:ext cx="238398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6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Big</a:t>
            </a:r>
            <a:r>
              <a:rPr kumimoji="0" lang="uk-UA" sz="6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6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Ben</a:t>
            </a:r>
            <a:endParaRPr kumimoji="0" lang="uk-UA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714480" y="1164134"/>
            <a:ext cx="742952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Big</a:t>
            </a:r>
            <a:r>
              <a:rPr kumimoji="0" lang="uk-UA" sz="2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Ben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is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nickname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for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great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bell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clock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at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north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end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Palace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Westminster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in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London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and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often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extended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to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refer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to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clock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and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theclock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tower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 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tower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is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now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officially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called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uk-UA" sz="2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Elizabeth</a:t>
            </a:r>
            <a:r>
              <a:rPr kumimoji="0" lang="uk-UA" sz="2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Tower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after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being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renamed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in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2012 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to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celebrate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Diamond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Jubilee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Elizabeth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II.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tower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holds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largest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four-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faced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chiming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clock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in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world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and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is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third-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tallest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free-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standing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clock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tower.The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tower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has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become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one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most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prominent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symbols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both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London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and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England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and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is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often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in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establishing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shot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films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set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in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city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</a:t>
            </a:r>
            <a:endParaRPr kumimoji="0" lang="uk-UA" sz="2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4" name="Рисунок 3" descr="big_ben_watch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3896591" cy="6858000"/>
          </a:xfrm>
          <a:prstGeom prst="rect">
            <a:avLst/>
          </a:prstGeom>
        </p:spPr>
      </p:pic>
      <p:pic>
        <p:nvPicPr>
          <p:cNvPr id="5" name="Рисунок 4" descr="Clock_Tower_-_Palace_of_Westminster__London_-_September_2006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0"/>
            <a:ext cx="3189593" cy="6858000"/>
          </a:xfrm>
          <a:prstGeom prst="rect">
            <a:avLst/>
          </a:prstGeom>
        </p:spPr>
      </p:pic>
      <p:pic>
        <p:nvPicPr>
          <p:cNvPr id="6" name="Рисунок 5" descr="Безымянный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5405" y="0"/>
            <a:ext cx="3488595" cy="685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0166" y="1285860"/>
            <a:ext cx="7643834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600" dirty="0" err="1">
                <a:solidFill>
                  <a:schemeClr val="bg1"/>
                </a:solidFill>
              </a:rPr>
              <a:t>The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Elizabeth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 smtClean="0">
                <a:solidFill>
                  <a:schemeClr val="bg1"/>
                </a:solidFill>
              </a:rPr>
              <a:t>Tower</a:t>
            </a:r>
            <a:r>
              <a:rPr lang="uk-UA" sz="2600" dirty="0" smtClean="0">
                <a:solidFill>
                  <a:schemeClr val="bg1"/>
                </a:solidFill>
              </a:rPr>
              <a:t>, </a:t>
            </a:r>
            <a:r>
              <a:rPr lang="uk-UA" sz="2600" dirty="0" err="1">
                <a:solidFill>
                  <a:schemeClr val="bg1"/>
                </a:solidFill>
              </a:rPr>
              <a:t>named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in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tribute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to</a:t>
            </a:r>
            <a:r>
              <a:rPr lang="uk-UA" sz="2600" dirty="0">
                <a:solidFill>
                  <a:schemeClr val="bg1"/>
                </a:solidFill>
              </a:rPr>
              <a:t> </a:t>
            </a:r>
            <a:r>
              <a:rPr lang="uk-UA" sz="2600" dirty="0" err="1">
                <a:solidFill>
                  <a:schemeClr val="bg1"/>
                </a:solidFill>
              </a:rPr>
              <a:t>Queen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Elizabeth</a:t>
            </a:r>
            <a:r>
              <a:rPr lang="uk-UA" sz="2600" dirty="0">
                <a:solidFill>
                  <a:schemeClr val="bg1"/>
                </a:solidFill>
              </a:rPr>
              <a:t> II </a:t>
            </a:r>
            <a:r>
              <a:rPr lang="uk-UA" sz="2600" dirty="0" err="1">
                <a:solidFill>
                  <a:schemeClr val="bg1"/>
                </a:solidFill>
              </a:rPr>
              <a:t>in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her</a:t>
            </a:r>
            <a:r>
              <a:rPr lang="uk-UA" sz="2600" dirty="0">
                <a:solidFill>
                  <a:schemeClr val="bg1"/>
                </a:solidFill>
              </a:rPr>
              <a:t> </a:t>
            </a:r>
            <a:r>
              <a:rPr lang="uk-UA" sz="2600" dirty="0" err="1">
                <a:solidFill>
                  <a:schemeClr val="bg1"/>
                </a:solidFill>
              </a:rPr>
              <a:t>Diamond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Jubilee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year</a:t>
            </a:r>
            <a:r>
              <a:rPr lang="uk-UA" sz="2600" dirty="0" smtClean="0">
                <a:solidFill>
                  <a:schemeClr val="bg1"/>
                </a:solidFill>
              </a:rPr>
              <a:t>,</a:t>
            </a:r>
            <a:r>
              <a:rPr lang="uk-UA" sz="2600" dirty="0">
                <a:solidFill>
                  <a:schemeClr val="bg1"/>
                </a:solidFill>
              </a:rPr>
              <a:t> </a:t>
            </a:r>
            <a:r>
              <a:rPr lang="uk-UA" sz="2600" dirty="0" err="1">
                <a:solidFill>
                  <a:schemeClr val="bg1"/>
                </a:solidFill>
              </a:rPr>
              <a:t>more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popularly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known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as</a:t>
            </a:r>
            <a:r>
              <a:rPr lang="uk-UA" sz="2600" dirty="0">
                <a:solidFill>
                  <a:schemeClr val="bg1"/>
                </a:solidFill>
              </a:rPr>
              <a:t> </a:t>
            </a:r>
            <a:r>
              <a:rPr lang="uk-UA" sz="2600" i="1" dirty="0" err="1">
                <a:solidFill>
                  <a:schemeClr val="bg1"/>
                </a:solidFill>
              </a:rPr>
              <a:t>Big</a:t>
            </a:r>
            <a:r>
              <a:rPr lang="uk-UA" sz="2600" i="1" dirty="0">
                <a:solidFill>
                  <a:schemeClr val="bg1"/>
                </a:solidFill>
              </a:rPr>
              <a:t> </a:t>
            </a:r>
            <a:r>
              <a:rPr lang="uk-UA" sz="2600" i="1" dirty="0" err="1">
                <a:solidFill>
                  <a:schemeClr val="bg1"/>
                </a:solidFill>
              </a:rPr>
              <a:t>Ben</a:t>
            </a:r>
            <a:r>
              <a:rPr lang="uk-UA" sz="2600" dirty="0" smtClean="0">
                <a:solidFill>
                  <a:schemeClr val="bg1"/>
                </a:solidFill>
              </a:rPr>
              <a:t>,</a:t>
            </a:r>
            <a:r>
              <a:rPr lang="uk-UA" sz="2600" dirty="0">
                <a:solidFill>
                  <a:schemeClr val="bg1"/>
                </a:solidFill>
              </a:rPr>
              <a:t> </a:t>
            </a:r>
            <a:r>
              <a:rPr lang="uk-UA" sz="2600" dirty="0" err="1">
                <a:solidFill>
                  <a:schemeClr val="bg1"/>
                </a:solidFill>
              </a:rPr>
              <a:t>was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raised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as</a:t>
            </a:r>
            <a:r>
              <a:rPr lang="uk-UA" sz="2600" dirty="0">
                <a:solidFill>
                  <a:schemeClr val="bg1"/>
                </a:solidFill>
              </a:rPr>
              <a:t> a </a:t>
            </a:r>
            <a:r>
              <a:rPr lang="uk-UA" sz="2600" dirty="0" err="1">
                <a:solidFill>
                  <a:schemeClr val="bg1"/>
                </a:solidFill>
              </a:rPr>
              <a:t>part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of</a:t>
            </a:r>
            <a:r>
              <a:rPr lang="uk-UA" sz="2600" dirty="0">
                <a:solidFill>
                  <a:schemeClr val="bg1"/>
                </a:solidFill>
              </a:rPr>
              <a:t> </a:t>
            </a:r>
            <a:r>
              <a:rPr lang="uk-UA" sz="2600" dirty="0" err="1">
                <a:solidFill>
                  <a:schemeClr val="bg1"/>
                </a:solidFill>
              </a:rPr>
              <a:t>Charles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Barry's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design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for</a:t>
            </a:r>
            <a:r>
              <a:rPr lang="uk-UA" sz="2600" dirty="0">
                <a:solidFill>
                  <a:schemeClr val="bg1"/>
                </a:solidFill>
              </a:rPr>
              <a:t> a </a:t>
            </a:r>
            <a:r>
              <a:rPr lang="uk-UA" sz="2600" dirty="0" err="1">
                <a:solidFill>
                  <a:schemeClr val="bg1"/>
                </a:solidFill>
              </a:rPr>
              <a:t>new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palace</a:t>
            </a:r>
            <a:r>
              <a:rPr lang="uk-UA" sz="2600" dirty="0">
                <a:solidFill>
                  <a:schemeClr val="bg1"/>
                </a:solidFill>
              </a:rPr>
              <a:t>, </a:t>
            </a:r>
            <a:r>
              <a:rPr lang="uk-UA" sz="2600" dirty="0" err="1">
                <a:solidFill>
                  <a:schemeClr val="bg1"/>
                </a:solidFill>
              </a:rPr>
              <a:t>after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the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old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Palace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of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Westminster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was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largely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destroyed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by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fire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on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the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night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of</a:t>
            </a:r>
            <a:r>
              <a:rPr lang="uk-UA" sz="2600" dirty="0">
                <a:solidFill>
                  <a:schemeClr val="bg1"/>
                </a:solidFill>
              </a:rPr>
              <a:t> 16 </a:t>
            </a:r>
            <a:r>
              <a:rPr lang="uk-UA" sz="2600" dirty="0" err="1">
                <a:solidFill>
                  <a:schemeClr val="bg1"/>
                </a:solidFill>
              </a:rPr>
              <a:t>October</a:t>
            </a:r>
            <a:r>
              <a:rPr lang="uk-UA" sz="2600" dirty="0">
                <a:solidFill>
                  <a:schemeClr val="bg1"/>
                </a:solidFill>
              </a:rPr>
              <a:t> 1834</a:t>
            </a:r>
            <a:r>
              <a:rPr lang="uk-UA" sz="2600" dirty="0" smtClean="0">
                <a:solidFill>
                  <a:schemeClr val="bg1"/>
                </a:solidFill>
              </a:rPr>
              <a:t>.</a:t>
            </a:r>
            <a:r>
              <a:rPr lang="uk-UA" sz="2600" dirty="0">
                <a:solidFill>
                  <a:schemeClr val="bg1"/>
                </a:solidFill>
              </a:rPr>
              <a:t> </a:t>
            </a:r>
            <a:r>
              <a:rPr lang="uk-UA" sz="2600" dirty="0" err="1">
                <a:solidFill>
                  <a:schemeClr val="bg1"/>
                </a:solidFill>
              </a:rPr>
              <a:t>The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new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Parliament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was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built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in</a:t>
            </a:r>
            <a:r>
              <a:rPr lang="uk-UA" sz="2600" dirty="0">
                <a:solidFill>
                  <a:schemeClr val="bg1"/>
                </a:solidFill>
              </a:rPr>
              <a:t> a Neo-</a:t>
            </a:r>
            <a:r>
              <a:rPr lang="uk-UA" sz="2600" dirty="0" err="1">
                <a:solidFill>
                  <a:schemeClr val="bg1"/>
                </a:solidFill>
              </a:rPr>
              <a:t>gothic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style</a:t>
            </a:r>
            <a:r>
              <a:rPr lang="uk-UA" sz="2600" dirty="0">
                <a:solidFill>
                  <a:schemeClr val="bg1"/>
                </a:solidFill>
              </a:rPr>
              <a:t>. </a:t>
            </a:r>
            <a:r>
              <a:rPr lang="uk-UA" sz="2600" dirty="0" err="1">
                <a:solidFill>
                  <a:schemeClr val="bg1"/>
                </a:solidFill>
              </a:rPr>
              <a:t>Although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Barry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was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the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chief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architect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of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the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Palace</a:t>
            </a:r>
            <a:r>
              <a:rPr lang="uk-UA" sz="2600" dirty="0">
                <a:solidFill>
                  <a:schemeClr val="bg1"/>
                </a:solidFill>
              </a:rPr>
              <a:t>, </a:t>
            </a:r>
            <a:r>
              <a:rPr lang="uk-UA" sz="2600" dirty="0" err="1">
                <a:solidFill>
                  <a:schemeClr val="bg1"/>
                </a:solidFill>
              </a:rPr>
              <a:t>he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turned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to</a:t>
            </a:r>
            <a:r>
              <a:rPr lang="uk-UA" sz="2600" dirty="0">
                <a:solidFill>
                  <a:schemeClr val="bg1"/>
                </a:solidFill>
              </a:rPr>
              <a:t> </a:t>
            </a:r>
            <a:r>
              <a:rPr lang="uk-UA" sz="2600" dirty="0" err="1">
                <a:solidFill>
                  <a:schemeClr val="bg1"/>
                </a:solidFill>
              </a:rPr>
              <a:t>Augustus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Pugin</a:t>
            </a:r>
            <a:r>
              <a:rPr lang="uk-UA" sz="2600" dirty="0">
                <a:solidFill>
                  <a:schemeClr val="bg1"/>
                </a:solidFill>
              </a:rPr>
              <a:t> </a:t>
            </a:r>
            <a:r>
              <a:rPr lang="uk-UA" sz="2600" dirty="0" err="1">
                <a:solidFill>
                  <a:schemeClr val="bg1"/>
                </a:solidFill>
              </a:rPr>
              <a:t>for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the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design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of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the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clock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tower</a:t>
            </a:r>
            <a:r>
              <a:rPr lang="uk-UA" sz="2600" dirty="0">
                <a:solidFill>
                  <a:schemeClr val="bg1"/>
                </a:solidFill>
              </a:rPr>
              <a:t>, </a:t>
            </a:r>
            <a:r>
              <a:rPr lang="uk-UA" sz="2600" dirty="0" err="1">
                <a:solidFill>
                  <a:schemeClr val="bg1"/>
                </a:solidFill>
              </a:rPr>
              <a:t>which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resembles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earlier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Pugin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designs</a:t>
            </a:r>
            <a:r>
              <a:rPr lang="uk-UA" sz="2600" dirty="0">
                <a:solidFill>
                  <a:schemeClr val="bg1"/>
                </a:solidFill>
              </a:rPr>
              <a:t>, </a:t>
            </a:r>
            <a:r>
              <a:rPr lang="uk-UA" sz="2600" dirty="0" err="1">
                <a:solidFill>
                  <a:schemeClr val="bg1"/>
                </a:solidFill>
              </a:rPr>
              <a:t>including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one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for</a:t>
            </a:r>
            <a:r>
              <a:rPr lang="uk-UA" sz="2600" dirty="0">
                <a:solidFill>
                  <a:schemeClr val="bg1"/>
                </a:solidFill>
              </a:rPr>
              <a:t> </a:t>
            </a:r>
            <a:r>
              <a:rPr lang="uk-UA" sz="2600" dirty="0" err="1">
                <a:solidFill>
                  <a:schemeClr val="bg1"/>
                </a:solidFill>
              </a:rPr>
              <a:t>Scarisbrick</a:t>
            </a:r>
            <a:r>
              <a:rPr lang="uk-UA" sz="2600" dirty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Hall</a:t>
            </a:r>
            <a:r>
              <a:rPr lang="uk-UA" sz="2600" dirty="0">
                <a:solidFill>
                  <a:schemeClr val="bg1"/>
                </a:solidFill>
              </a:rPr>
              <a:t>. </a:t>
            </a:r>
            <a:endParaRPr lang="ru-RU" sz="26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85728"/>
            <a:ext cx="50720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dirty="0" err="1" smtClean="0">
                <a:solidFill>
                  <a:schemeClr val="bg1"/>
                </a:solidFill>
                <a:latin typeface="Monotype Corsiva" pitchFamily="66" charset="0"/>
              </a:rPr>
              <a:t>Elizabeth</a:t>
            </a:r>
            <a:r>
              <a:rPr lang="uk-UA" sz="6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uk-UA" sz="6000" dirty="0" err="1" smtClean="0">
                <a:solidFill>
                  <a:schemeClr val="bg1"/>
                </a:solidFill>
                <a:latin typeface="Monotype Corsiva" pitchFamily="66" charset="0"/>
              </a:rPr>
              <a:t>Tower</a:t>
            </a:r>
            <a:endParaRPr lang="ru-RU" sz="6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4dc33f1538ac860eea7d0935fdd010a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6660350" cy="4429132"/>
          </a:xfrm>
          <a:prstGeom prst="rect">
            <a:avLst/>
          </a:prstGeom>
        </p:spPr>
      </p:pic>
      <p:pic>
        <p:nvPicPr>
          <p:cNvPr id="6" name="Рисунок 5" descr="0_7dc7e_66de2dab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1142984"/>
            <a:ext cx="6402544" cy="4257692"/>
          </a:xfrm>
          <a:prstGeom prst="rect">
            <a:avLst/>
          </a:prstGeom>
        </p:spPr>
      </p:pic>
      <p:pic>
        <p:nvPicPr>
          <p:cNvPr id="8" name="Рисунок 7" descr="4e973ba2ea66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16" y="2464586"/>
            <a:ext cx="5857884" cy="439341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Yasuharu-Takanashi-Shukumei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71472" y="6215082"/>
            <a:ext cx="304800" cy="304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7158" y="357166"/>
            <a:ext cx="39388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Monotype Corsiva" pitchFamily="66" charset="0"/>
              </a:rPr>
              <a:t>Photo Gallery</a:t>
            </a:r>
            <a:endParaRPr lang="ru-RU" sz="6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285860"/>
            <a:ext cx="4697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(Click the button below to listen to music)</a:t>
            </a:r>
            <a:endParaRPr lang="ru-RU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0_7dc7e_66de2dab_X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8153" y="1785926"/>
            <a:ext cx="7090087" cy="4714908"/>
          </a:xfrm>
          <a:prstGeom prst="rect">
            <a:avLst/>
          </a:prstGeom>
        </p:spPr>
      </p:pic>
      <p:pic>
        <p:nvPicPr>
          <p:cNvPr id="6" name="Рисунок 5" descr="0_9db69_3f7538f2_ori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7500958" cy="5582022"/>
          </a:xfrm>
          <a:prstGeom prst="rect">
            <a:avLst/>
          </a:prstGeom>
        </p:spPr>
      </p:pic>
      <p:pic>
        <p:nvPicPr>
          <p:cNvPr id="7" name="Рисунок 6" descr="8. вестминстерский дворец.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262" y="214290"/>
            <a:ext cx="8061738" cy="6368773"/>
          </a:xfrm>
          <a:prstGeom prst="rect">
            <a:avLst/>
          </a:prstGeom>
        </p:spPr>
      </p:pic>
      <p:pic>
        <p:nvPicPr>
          <p:cNvPr id="8" name="Рисунок 7" descr="9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596" y="0"/>
            <a:ext cx="8715404" cy="5991859"/>
          </a:xfrm>
          <a:prstGeom prst="rect">
            <a:avLst/>
          </a:prstGeom>
        </p:spPr>
      </p:pic>
      <p:pic>
        <p:nvPicPr>
          <p:cNvPr id="9" name="Рисунок 8" descr="5113d7605e994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7225" y="1329167"/>
            <a:ext cx="8286776" cy="5528833"/>
          </a:xfrm>
          <a:prstGeom prst="rect">
            <a:avLst/>
          </a:prstGeom>
        </p:spPr>
      </p:pic>
      <p:pic>
        <p:nvPicPr>
          <p:cNvPr id="10" name="Рисунок 9" descr="1189585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7858150" cy="6286520"/>
          </a:xfrm>
          <a:prstGeom prst="rect">
            <a:avLst/>
          </a:prstGeom>
        </p:spPr>
      </p:pic>
      <p:pic>
        <p:nvPicPr>
          <p:cNvPr id="11" name="Рисунок 10" descr="GcQd-7BLPLwTZ6I36rfnlw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500" y="714356"/>
            <a:ext cx="8572500" cy="5486400"/>
          </a:xfrm>
          <a:prstGeom prst="rect">
            <a:avLst/>
          </a:prstGeom>
        </p:spPr>
      </p:pic>
      <p:pic>
        <p:nvPicPr>
          <p:cNvPr id="12" name="Рисунок 11" descr="gorod-london-reka-d411576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20213503">
            <a:off x="6851291" y="4944412"/>
            <a:ext cx="2143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b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y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Olya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Dvoinos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5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5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158</TotalTime>
  <Words>135</Words>
  <Application>Microsoft Office PowerPoint</Application>
  <PresentationFormat>Экран (4:3)</PresentationFormat>
  <Paragraphs>13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Яркая</vt:lpstr>
      <vt:lpstr>Palace of Westminster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Palace of Westminster</dc:title>
  <dc:creator>Полина</dc:creator>
  <cp:lastModifiedBy>Полина</cp:lastModifiedBy>
  <cp:revision>15</cp:revision>
  <dcterms:created xsi:type="dcterms:W3CDTF">2013-11-21T16:38:26Z</dcterms:created>
  <dcterms:modified xsi:type="dcterms:W3CDTF">2013-11-21T19:35:49Z</dcterms:modified>
</cp:coreProperties>
</file>