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sldIdLst>
    <p:sldId id="256" r:id="rId2"/>
    <p:sldId id="277" r:id="rId3"/>
    <p:sldId id="266" r:id="rId4"/>
    <p:sldId id="258" r:id="rId5"/>
    <p:sldId id="274" r:id="rId6"/>
    <p:sldId id="257" r:id="rId7"/>
    <p:sldId id="259" r:id="rId8"/>
    <p:sldId id="271" r:id="rId9"/>
    <p:sldId id="272" r:id="rId10"/>
    <p:sldId id="275" r:id="rId11"/>
    <p:sldId id="273" r:id="rId12"/>
    <p:sldId id="262" r:id="rId13"/>
    <p:sldId id="263" r:id="rId14"/>
    <p:sldId id="264" r:id="rId15"/>
    <p:sldId id="261" r:id="rId16"/>
    <p:sldId id="269" r:id="rId17"/>
    <p:sldId id="268" r:id="rId18"/>
    <p:sldId id="267" r:id="rId19"/>
    <p:sldId id="265" r:id="rId20"/>
    <p:sldId id="278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EB29B964-0EFE-433A-8294-0B1464884F1C}">
          <p14:sldIdLst>
            <p14:sldId id="256"/>
            <p14:sldId id="277"/>
            <p14:sldId id="266"/>
            <p14:sldId id="258"/>
            <p14:sldId id="274"/>
            <p14:sldId id="257"/>
            <p14:sldId id="259"/>
            <p14:sldId id="271"/>
            <p14:sldId id="272"/>
            <p14:sldId id="275"/>
            <p14:sldId id="273"/>
            <p14:sldId id="262"/>
            <p14:sldId id="263"/>
            <p14:sldId id="264"/>
            <p14:sldId id="261"/>
            <p14:sldId id="269"/>
            <p14:sldId id="268"/>
            <p14:sldId id="267"/>
            <p14:sldId id="265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78" autoAdjust="0"/>
    <p:restoredTop sz="94639" autoAdjust="0"/>
  </p:normalViewPr>
  <p:slideViewPr>
    <p:cSldViewPr>
      <p:cViewPr>
        <p:scale>
          <a:sx n="110" d="100"/>
          <a:sy n="110" d="100"/>
        </p:scale>
        <p:origin x="-3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6F84E-C376-4E1D-84EA-5F3E7E50B4C0}" type="datetimeFigureOut">
              <a:rPr lang="uk-UA" smtClean="0"/>
              <a:t>29.04.2013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49FD7-6431-445E-A36F-DCDD1A82A2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7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49FD7-6431-445E-A36F-DCDD1A82A244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543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F3854C-C1FD-474D-964E-87F0DE5B8CD2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29.04.2013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655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29.04.2013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  <p:transition spd="slow" advTm="1655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29.04.2013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  <p:transition spd="slow" advTm="1655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29.04.2013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  <p:transition spd="slow" advTm="1655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29.04.2013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655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29.04.2013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  <p:transition spd="slow" advTm="1655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29.04.2013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655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29.04.2013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  <p:transition spd="slow" advTm="1655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29.04.2013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  <p:transition spd="slow" advTm="1655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29.04.2013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655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29.04.2013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  <p:transition spd="slow" advTm="1655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90A66AE-81F5-474A-B74B-EE41E9320F19}" type="datetimeFigureOut">
              <a:rPr lang="uk-UA" smtClean="0"/>
              <a:t>29.04.2013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 advTm="1655">
    <p:wipe dir="r"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717032"/>
            <a:ext cx="7772400" cy="1296144"/>
          </a:xfrm>
        </p:spPr>
        <p:txBody>
          <a:bodyPr>
            <a:normAutofit/>
          </a:bodyPr>
          <a:lstStyle/>
          <a:p>
            <a:r>
              <a:rPr lang="uk-UA" sz="6000" dirty="0" err="1" smtClean="0">
                <a:ea typeface="Adobe Fangsong Std R" pitchFamily="18" charset="-128"/>
              </a:rPr>
              <a:t>канада</a:t>
            </a:r>
            <a:endParaRPr lang="uk-UA" sz="6000" dirty="0">
              <a:ea typeface="Adobe Fangsong Std R" pitchFamily="18" charset="-128"/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9552" y="5157194"/>
            <a:ext cx="7772400" cy="1224137"/>
          </a:xfrm>
        </p:spPr>
        <p:txBody>
          <a:bodyPr>
            <a:noAutofit/>
          </a:bodyPr>
          <a:lstStyle/>
          <a:p>
            <a:r>
              <a:rPr lang="en-US" sz="7200" dirty="0" smtClean="0"/>
              <a:t>CANADA</a:t>
            </a:r>
            <a:endParaRPr lang="uk-UA" sz="7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5192493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ChangeArrowheads="1"/>
          </p:cNvSpPr>
          <p:nvPr/>
        </p:nvSpPr>
        <p:spPr bwMode="auto">
          <a:xfrm>
            <a:off x="1947863" y="1781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19459" name="Text Box 1030"/>
          <p:cNvSpPr txBox="1">
            <a:spLocks noChangeArrowheads="1"/>
          </p:cNvSpPr>
          <p:nvPr/>
        </p:nvSpPr>
        <p:spPr bwMode="auto">
          <a:xfrm>
            <a:off x="5364163" y="4006850"/>
            <a:ext cx="25939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200">
                <a:solidFill>
                  <a:prstClr val="black"/>
                </a:solidFill>
                <a:latin typeface="Bookman Old Style" pitchFamily="18" charset="0"/>
              </a:rPr>
              <a:t>Маккензі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1020699" y="190599"/>
            <a:ext cx="7202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>
                <a:solidFill>
                  <a:prstClr val="black"/>
                </a:solidFill>
                <a:latin typeface="Bookman Old Style" pitchFamily="18" charset="0"/>
              </a:rPr>
              <a:t>Природні умови та ресурси</a:t>
            </a:r>
            <a:endParaRPr lang="ru-RU" sz="36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pic>
        <p:nvPicPr>
          <p:cNvPr id="19461" name="Picture 6" descr="D:\mygeography\Презентации\Канада\oz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920326"/>
            <a:ext cx="3746500" cy="28098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21009203" lon="21590921" rev="405227"/>
            </a:camera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58" y="894497"/>
            <a:ext cx="5016500" cy="3118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1200000" lon="19799989" rev="0"/>
            </a:camera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9463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5" y="3861048"/>
            <a:ext cx="3277394" cy="29498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>
              <a:rot lat="1539535" lon="2021406" rev="1266126"/>
            </a:camera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9464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7"/>
          <a:stretch>
            <a:fillRect/>
          </a:stretch>
        </p:blipFill>
        <p:spPr bwMode="auto">
          <a:xfrm>
            <a:off x="3707904" y="4300712"/>
            <a:ext cx="3960441" cy="25178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Relaxed">
              <a:rot lat="19154963" lon="19989686" rev="496655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19465" name="Text Box 1030"/>
          <p:cNvSpPr txBox="1">
            <a:spLocks noChangeArrowheads="1"/>
          </p:cNvSpPr>
          <p:nvPr/>
        </p:nvSpPr>
        <p:spPr bwMode="auto">
          <a:xfrm>
            <a:off x="7235825" y="4984750"/>
            <a:ext cx="201612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200">
                <a:solidFill>
                  <a:prstClr val="black"/>
                </a:solidFill>
                <a:latin typeface="Bookman Old Style" pitchFamily="18" charset="0"/>
              </a:rPr>
              <a:t>Русло річки Святого Лаврентія</a:t>
            </a:r>
          </a:p>
        </p:txBody>
      </p:sp>
    </p:spTree>
    <p:extLst>
      <p:ext uri="{BB962C8B-B14F-4D97-AF65-F5344CB8AC3E}">
        <p14:creationId xmlns:p14="http://schemas.microsoft.com/office/powerpoint/2010/main" val="3617162853"/>
      </p:ext>
    </p:extLst>
  </p:cSld>
  <p:clrMapOvr>
    <a:masterClrMapping/>
  </p:clrMapOvr>
  <p:transition spd="slow" advTm="163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ChangeArrowheads="1"/>
          </p:cNvSpPr>
          <p:nvPr/>
        </p:nvSpPr>
        <p:spPr bwMode="auto">
          <a:xfrm>
            <a:off x="1947863" y="1781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18435" name="Text Box 1030"/>
          <p:cNvSpPr txBox="1">
            <a:spLocks noChangeArrowheads="1"/>
          </p:cNvSpPr>
          <p:nvPr/>
        </p:nvSpPr>
        <p:spPr bwMode="auto">
          <a:xfrm>
            <a:off x="1789358" y="-99392"/>
            <a:ext cx="4864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eaLnBrk="0" hangingPunct="0"/>
            <a:r>
              <a:rPr lang="uk-UA" sz="2400" dirty="0">
                <a:latin typeface="+mj-lt"/>
              </a:rPr>
              <a:t>	</a:t>
            </a:r>
            <a:r>
              <a:rPr lang="uk-UA" sz="2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Ніагарський водоспад</a:t>
            </a:r>
          </a:p>
        </p:txBody>
      </p:sp>
      <p:pic>
        <p:nvPicPr>
          <p:cNvPr id="18437" name="Picture 5" descr="D:\mygeography\Презентации\Канада\ri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969888" cy="3156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21296925" lon="676289" rev="277306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438" name="Рисунок 9" descr="800px-Maid_of_the_mist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1"/>
            <a:ext cx="419462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20713984" lon="21440159" rev="620715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439" name="Содержимое 5" descr="HorseshoefromSkyl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17884"/>
            <a:ext cx="3888432" cy="2607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20699999" lon="20999979" rev="9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440" name="Содержимое 7" descr="-Niagra_Falls_at_night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75" y="3501008"/>
            <a:ext cx="4450487" cy="2893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1200002" lon="0" rev="299999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49101333"/>
      </p:ext>
    </p:extLst>
  </p:cSld>
  <p:clrMapOvr>
    <a:masterClrMapping/>
  </p:clrMapOvr>
  <p:transition spd="slow" advTm="156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762000" y="4149080"/>
            <a:ext cx="7554416" cy="2016224"/>
          </a:xfrm>
        </p:spPr>
        <p:txBody>
          <a:bodyPr>
            <a:normAutofit fontScale="90000"/>
          </a:bodyPr>
          <a:lstStyle/>
          <a:p>
            <a:r>
              <a:rPr lang="uk-UA" sz="5300" dirty="0" smtClean="0">
                <a:latin typeface="+mn-lt"/>
              </a:rPr>
              <a:t>Оттава</a:t>
            </a:r>
            <a:r>
              <a:rPr lang="uk-UA" sz="3200" dirty="0" smtClean="0">
                <a:latin typeface="+mn-lt"/>
              </a:rPr>
              <a:t> – столиця Канади</a:t>
            </a:r>
            <a:r>
              <a:rPr lang="en-US" sz="3200" dirty="0" smtClean="0">
                <a:latin typeface="+mn-lt"/>
              </a:rPr>
              <a:t>,</a:t>
            </a:r>
            <a:r>
              <a:rPr lang="uk-UA" sz="3200" dirty="0" smtClean="0">
                <a:latin typeface="+mn-lt"/>
              </a:rPr>
              <a:t>четверте за населенням місто країни(883</a:t>
            </a:r>
            <a:r>
              <a:rPr lang="en-US" sz="3200" dirty="0" smtClean="0">
                <a:latin typeface="+mn-lt"/>
              </a:rPr>
              <a:t>,</a:t>
            </a:r>
            <a:r>
              <a:rPr lang="uk-UA" sz="3200" dirty="0" smtClean="0">
                <a:latin typeface="+mn-lt"/>
              </a:rPr>
              <a:t>391 осіб)</a:t>
            </a:r>
            <a:r>
              <a:rPr lang="uk-UA" sz="3200" dirty="0" err="1" smtClean="0">
                <a:latin typeface="+mn-lt"/>
              </a:rPr>
              <a:t>.Оттава</a:t>
            </a:r>
            <a:r>
              <a:rPr lang="uk-UA" sz="3200" dirty="0" smtClean="0">
                <a:latin typeface="+mn-lt"/>
              </a:rPr>
              <a:t> розташована у східній частині провінції Онтаріо на березі річки Оттава</a:t>
            </a:r>
            <a:endParaRPr lang="uk-UA" sz="3200" dirty="0">
              <a:latin typeface="+mn-lt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" y="1052736"/>
            <a:ext cx="482453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Місце для вмісту 1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08720"/>
            <a:ext cx="4316288" cy="274663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528530198"/>
      </p:ext>
    </p:extLst>
  </p:cSld>
  <p:clrMapOvr>
    <a:masterClrMapping/>
  </p:clrMapOvr>
  <p:transition spd="slow" advTm="2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499992" y="1700808"/>
            <a:ext cx="6781800" cy="1800200"/>
          </a:xfrm>
          <a:ln>
            <a:noFill/>
          </a:ln>
        </p:spPr>
        <p:txBody>
          <a:bodyPr>
            <a:normAutofit/>
          </a:bodyPr>
          <a:lstStyle/>
          <a:p>
            <a:r>
              <a:rPr lang="uk-UA" sz="8800" dirty="0" smtClean="0"/>
              <a:t>ТОРОНТО</a:t>
            </a:r>
            <a:endParaRPr lang="uk-UA" sz="8800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4623744" cy="3816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Місце для тексту 2"/>
          <p:cNvSpPr>
            <a:spLocks noGrp="1"/>
          </p:cNvSpPr>
          <p:nvPr>
            <p:ph sz="half" idx="2"/>
          </p:nvPr>
        </p:nvSpPr>
        <p:spPr>
          <a:xfrm>
            <a:off x="323528" y="4509120"/>
            <a:ext cx="8820472" cy="1751104"/>
          </a:xfrm>
        </p:spPr>
        <p:txBody>
          <a:bodyPr>
            <a:normAutofit/>
          </a:bodyPr>
          <a:lstStyle/>
          <a:p>
            <a:r>
              <a:rPr lang="uk-UA" sz="2400" dirty="0"/>
              <a:t>Н</a:t>
            </a:r>
            <a:r>
              <a:rPr lang="uk-UA" sz="2400" dirty="0" smtClean="0"/>
              <a:t>айбільше місто </a:t>
            </a:r>
            <a:r>
              <a:rPr lang="uk-UA" sz="2400" dirty="0" err="1" smtClean="0"/>
              <a:t>Канади.Торонто</a:t>
            </a:r>
            <a:r>
              <a:rPr lang="uk-UA" sz="2400" dirty="0" smtClean="0"/>
              <a:t> - один з найважливіших ділових та фінансових центрів Північної Америки</a:t>
            </a:r>
            <a:r>
              <a:rPr lang="en-US" sz="2400" dirty="0" smtClean="0"/>
              <a:t>,</a:t>
            </a:r>
            <a:r>
              <a:rPr lang="uk-UA" sz="2400" dirty="0" smtClean="0"/>
              <a:t>фінансова столиця </a:t>
            </a:r>
            <a:r>
              <a:rPr lang="uk-UA" sz="2400" dirty="0" err="1" smtClean="0"/>
              <a:t>Канади.Славиться</a:t>
            </a:r>
            <a:r>
              <a:rPr lang="uk-UA" sz="2400" dirty="0" smtClean="0"/>
              <a:t> своєю телевізійною </a:t>
            </a:r>
            <a:r>
              <a:rPr lang="uk-UA" sz="2400" dirty="0" err="1" smtClean="0"/>
              <a:t>вежою</a:t>
            </a:r>
            <a:r>
              <a:rPr lang="uk-UA" sz="2400" dirty="0" smtClean="0"/>
              <a:t> її висота 553 метра</a:t>
            </a:r>
            <a:endParaRPr lang="uk-U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966479"/>
      </p:ext>
    </p:extLst>
  </p:cSld>
  <p:clrMapOvr>
    <a:masterClrMapping/>
  </p:clrMapOvr>
  <p:transition spd="slow" advTm="197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196752"/>
            <a:ext cx="6781800" cy="1600200"/>
          </a:xfrm>
        </p:spPr>
        <p:txBody>
          <a:bodyPr>
            <a:normAutofit/>
          </a:bodyPr>
          <a:lstStyle/>
          <a:p>
            <a:r>
              <a:rPr lang="uk-UA" sz="8400" dirty="0" smtClean="0"/>
              <a:t>ВАНКУВЕР</a:t>
            </a:r>
            <a:endParaRPr lang="uk-UA" sz="8400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536504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26114" lon="1120" rev="298864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755576" y="4653136"/>
            <a:ext cx="7560840" cy="165618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Місто на західному узбережжі </a:t>
            </a:r>
            <a:r>
              <a:rPr lang="uk-UA" dirty="0" err="1" smtClean="0"/>
              <a:t>Канади.Населення</a:t>
            </a:r>
            <a:r>
              <a:rPr lang="uk-UA" dirty="0" smtClean="0"/>
              <a:t> – 603502 </a:t>
            </a:r>
            <a:r>
              <a:rPr lang="uk-UA" dirty="0" err="1" smtClean="0"/>
              <a:t>осіб.Ванкувер</a:t>
            </a:r>
            <a:r>
              <a:rPr lang="uk-UA" dirty="0" smtClean="0"/>
              <a:t> визнаний кращим містом для життя у </a:t>
            </a:r>
            <a:r>
              <a:rPr lang="uk-UA" dirty="0" err="1" smtClean="0"/>
              <a:t>світі.Також</a:t>
            </a:r>
            <a:r>
              <a:rPr lang="uk-UA" dirty="0" smtClean="0"/>
              <a:t> місто і його околиці захоплюють своїми краєвидами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0818322"/>
      </p:ext>
    </p:extLst>
  </p:cSld>
  <p:clrMapOvr>
    <a:masterClrMapping/>
  </p:clrMapOvr>
  <p:transition spd="slow" advTm="192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7584" y="1700808"/>
            <a:ext cx="7543800" cy="4534272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uk-UA" dirty="0" smtClean="0"/>
              <a:t>Канада входить до країн </a:t>
            </a:r>
            <a:r>
              <a:rPr lang="uk-UA" dirty="0"/>
              <a:t>В</a:t>
            </a:r>
            <a:r>
              <a:rPr lang="uk-UA" dirty="0" smtClean="0"/>
              <a:t>еликої сімки.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uk-UA" dirty="0" smtClean="0"/>
              <a:t>Для Канади характерна ринкова модель розвитку економіки.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uk-UA" dirty="0" smtClean="0"/>
              <a:t>В основі динамічного розвитку країни лежить раціональне використання природніх ресурсів</a:t>
            </a:r>
            <a:r>
              <a:rPr lang="en-US" dirty="0" smtClean="0">
                <a:latin typeface="Berlin Sans FB" pitchFamily="34" charset="0"/>
              </a:rPr>
              <a:t>,</a:t>
            </a:r>
            <a:r>
              <a:rPr lang="uk-UA" dirty="0" smtClean="0"/>
              <a:t>значні іноземні інвестиції</a:t>
            </a:r>
            <a:r>
              <a:rPr lang="en-US" dirty="0" smtClean="0">
                <a:latin typeface="Berlin Sans FB" pitchFamily="34" charset="0"/>
              </a:rPr>
              <a:t>,</a:t>
            </a:r>
            <a:r>
              <a:rPr lang="uk-UA" dirty="0" smtClean="0"/>
              <a:t>розширення міжнародного співробітництва.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uk-UA" dirty="0" smtClean="0"/>
              <a:t>Однією з провідних галузей економіки Канади є добувна промисловість.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uk-UA" dirty="0" smtClean="0"/>
              <a:t>Для Канади характерне високотоварне</a:t>
            </a:r>
            <a:r>
              <a:rPr lang="en-US" dirty="0" smtClean="0">
                <a:latin typeface="Berlin Sans FB" pitchFamily="34" charset="0"/>
              </a:rPr>
              <a:t>,</a:t>
            </a:r>
            <a:r>
              <a:rPr lang="uk-UA" dirty="0" smtClean="0"/>
              <a:t>багатогалузеве сільське господарство.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uk-UA" dirty="0" smtClean="0"/>
              <a:t>У структурі галузі переважає тваринництво(розводять велику рогату худобу).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uk-UA" dirty="0" smtClean="0"/>
              <a:t>У рослинництві найважливіше значення має зернове господарство(15% світового виробництва пшениці).</a:t>
            </a:r>
            <a:endParaRPr lang="uk-UA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7624" y="29741"/>
            <a:ext cx="6781800" cy="1600200"/>
          </a:xfrm>
        </p:spPr>
        <p:txBody>
          <a:bodyPr/>
          <a:lstStyle/>
          <a:p>
            <a:r>
              <a:rPr lang="uk-UA" dirty="0" smtClean="0"/>
              <a:t>         </a:t>
            </a:r>
            <a:r>
              <a:rPr lang="uk-UA" sz="7200" dirty="0" smtClean="0"/>
              <a:t>Економіка</a:t>
            </a:r>
            <a:endParaRPr lang="uk-UA" sz="7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043385"/>
      </p:ext>
    </p:extLst>
  </p:cSld>
  <p:clrMapOvr>
    <a:masterClrMapping/>
  </p:clrMapOvr>
  <p:transition spd="slow" advTm="17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5"/>
          <p:cNvSpPr>
            <a:spLocks noChangeArrowheads="1"/>
          </p:cNvSpPr>
          <p:nvPr/>
        </p:nvSpPr>
        <p:spPr bwMode="auto">
          <a:xfrm>
            <a:off x="1812274" y="851410"/>
            <a:ext cx="5976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3600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Сільське господарство</a:t>
            </a:r>
            <a:endParaRPr lang="ru-RU" sz="3600" dirty="0">
              <a:solidFill>
                <a:schemeClr val="bg1">
                  <a:lumMod val="9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55575" y="1700808"/>
            <a:ext cx="75608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uk-UA" sz="2000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Рослинництво</a:t>
            </a:r>
            <a:r>
              <a:rPr lang="uk-UA" sz="2000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: пшениця (Степові провінції), зернові культури (Південь Центральних провінцій), картопля (острів Принці Едуарда), садівництво (район Монреаль, Нова Шотландія).</a:t>
            </a:r>
          </a:p>
        </p:txBody>
      </p:sp>
      <p:pic>
        <p:nvPicPr>
          <p:cNvPr id="32772" name="Picture 2" descr="http://images04.olx.com.ua/ui/2/53/90/3831539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"/>
          <a:stretch>
            <a:fillRect/>
          </a:stretch>
        </p:blipFill>
        <p:spPr bwMode="auto">
          <a:xfrm>
            <a:off x="250825" y="3140968"/>
            <a:ext cx="5010150" cy="324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http://www.odvestnik.com.ua/~images/numbers/402/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3140968"/>
            <a:ext cx="3570288" cy="324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263963"/>
      </p:ext>
    </p:extLst>
  </p:cSld>
  <p:clrMapOvr>
    <a:masterClrMapping/>
  </p:clrMapOvr>
  <p:transition spd="slow" advTm="169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5"/>
          <p:cNvSpPr>
            <a:spLocks noChangeArrowheads="1"/>
          </p:cNvSpPr>
          <p:nvPr/>
        </p:nvSpPr>
        <p:spPr bwMode="auto">
          <a:xfrm>
            <a:off x="1815635" y="980728"/>
            <a:ext cx="5976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3600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Сільське господарство</a:t>
            </a:r>
            <a:endParaRPr lang="ru-RU" sz="3600" dirty="0">
              <a:solidFill>
                <a:schemeClr val="bg1">
                  <a:lumMod val="9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755574" y="1912938"/>
            <a:ext cx="7560841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2. Тваринництво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: </a:t>
            </a:r>
            <a:r>
              <a:rPr lang="uk-UA" sz="2000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м’ясо-вовняне скотарство (Степові провінції), молочне скотарство, свинарство, птахівництво (Південь Центральних провінцій).</a:t>
            </a:r>
          </a:p>
        </p:txBody>
      </p:sp>
      <p:pic>
        <p:nvPicPr>
          <p:cNvPr id="33796" name="Picture 2" descr="http://www.agri-news.spb.ru/userfiles/images/Siniz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212977"/>
            <a:ext cx="345638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http://www.basketfood.ru/bpic/bigs/9344_4007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t="28839" r="-2631" b="-12042"/>
          <a:stretch>
            <a:fillRect/>
          </a:stretch>
        </p:blipFill>
        <p:spPr bwMode="auto">
          <a:xfrm>
            <a:off x="4211960" y="3212978"/>
            <a:ext cx="4248472" cy="374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957939"/>
      </p:ext>
    </p:extLst>
  </p:cSld>
  <p:clrMapOvr>
    <a:masterClrMapping/>
  </p:clrMapOvr>
  <p:transition spd="slow" advTm="16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5"/>
          <p:cNvSpPr>
            <a:spLocks noChangeArrowheads="1"/>
          </p:cNvSpPr>
          <p:nvPr/>
        </p:nvSpPr>
        <p:spPr bwMode="auto">
          <a:xfrm>
            <a:off x="1726549" y="1590466"/>
            <a:ext cx="5494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Зовнішня торгівля</a:t>
            </a:r>
            <a:endParaRPr lang="ru-RU" sz="4000" dirty="0">
              <a:solidFill>
                <a:schemeClr val="bg1">
                  <a:lumMod val="9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041887"/>
              </p:ext>
            </p:extLst>
          </p:nvPr>
        </p:nvGraphicFramePr>
        <p:xfrm>
          <a:off x="323528" y="3212976"/>
          <a:ext cx="8569325" cy="35051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48657"/>
                <a:gridCol w="4320668"/>
              </a:tblGrid>
              <a:tr h="457221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Bookman Old Style" pitchFamily="18" charset="0"/>
                        </a:rPr>
                        <a:t>Експорт</a:t>
                      </a:r>
                      <a:endParaRPr lang="ru-RU" sz="2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Bookman Old Style" pitchFamily="18" charset="0"/>
                        </a:rPr>
                        <a:t>Імпорт</a:t>
                      </a:r>
                      <a:endParaRPr lang="ru-RU" sz="2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</a:tr>
              <a:tr h="1310723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Bookman Old Style" pitchFamily="18" charset="0"/>
                        </a:rPr>
                        <a:t>1. Мінеральна сировина (нафта, газ, вугілля, залізна,</a:t>
                      </a:r>
                      <a:r>
                        <a:rPr lang="uk-UA" sz="2000" baseline="0" dirty="0" smtClean="0">
                          <a:latin typeface="Bookman Old Style" pitchFamily="18" charset="0"/>
                        </a:rPr>
                        <a:t> нікелеві, поліметалеві руди, золото, калійна сіль</a:t>
                      </a:r>
                      <a:r>
                        <a:rPr lang="uk-UA" sz="2000" dirty="0" smtClean="0">
                          <a:latin typeface="Bookman Old Style" pitchFamily="18" charset="0"/>
                        </a:rPr>
                        <a:t>)</a:t>
                      </a:r>
                      <a:endParaRPr lang="ru-RU" sz="2000" b="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Bookman Old Style" pitchFamily="18" charset="0"/>
                        </a:rPr>
                        <a:t>1. Машини та обладнання</a:t>
                      </a:r>
                      <a:endParaRPr lang="ru-RU" sz="2000" b="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</a:tr>
              <a:tr h="640019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Bookman Old Style" pitchFamily="18" charset="0"/>
                        </a:rPr>
                        <a:t>2. Ліс, пиломатеріали, папір</a:t>
                      </a:r>
                      <a:endParaRPr lang="ru-RU" sz="2000" b="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Bookman Old Style" pitchFamily="18" charset="0"/>
                        </a:rPr>
                        <a:t>2. Сировина: глинозем, нафта</a:t>
                      </a:r>
                      <a:endParaRPr lang="ru-RU" sz="2000" b="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</a:tr>
              <a:tr h="457217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Bookman Old Style" pitchFamily="18" charset="0"/>
                        </a:rPr>
                        <a:t>3. пшениця</a:t>
                      </a:r>
                      <a:endParaRPr lang="ru-RU" sz="2000" b="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Bookman Old Style" pitchFamily="18" charset="0"/>
                        </a:rPr>
                        <a:t>3. Тропічні фрукти</a:t>
                      </a:r>
                      <a:endParaRPr lang="ru-RU" sz="2000" b="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</a:tr>
              <a:tr h="640019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Bookman Old Style" pitchFamily="18" charset="0"/>
                        </a:rPr>
                        <a:t>4. Машини та обладнання</a:t>
                      </a:r>
                      <a:endParaRPr lang="ru-RU" sz="2000" b="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Bookman Old Style" pitchFamily="18" charset="0"/>
                        </a:rPr>
                        <a:t>4. Промислові вироби</a:t>
                      </a:r>
                      <a:endParaRPr lang="ru-RU" sz="2000" b="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336842"/>
      </p:ext>
    </p:extLst>
  </p:cSld>
  <p:clrMapOvr>
    <a:masterClrMapping/>
  </p:clrMapOvr>
  <p:transition spd="slow" advTm="19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вмісту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36913"/>
            <a:ext cx="4392024" cy="36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44816" cy="2232248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latin typeface="+mn-lt"/>
              </a:rPr>
              <a:t>                                </a:t>
            </a:r>
            <a:r>
              <a:rPr lang="uk-UA" sz="4900" dirty="0" smtClean="0">
                <a:ea typeface="Adobe Fan Heiti Std B" pitchFamily="34" charset="-128"/>
                <a:cs typeface="Calibri" pitchFamily="34" charset="0"/>
              </a:rPr>
              <a:t>СПОРТ</a:t>
            </a:r>
            <a:r>
              <a:rPr lang="uk-UA" sz="2800" dirty="0" smtClean="0">
                <a:latin typeface="+mn-lt"/>
              </a:rPr>
              <a:t/>
            </a:r>
            <a:br>
              <a:rPr lang="uk-UA" sz="2800" dirty="0" smtClean="0">
                <a:latin typeface="+mn-lt"/>
              </a:rPr>
            </a:br>
            <a:r>
              <a:rPr lang="uk-UA" sz="2800" dirty="0" smtClean="0">
                <a:latin typeface="+mn-lt"/>
              </a:rPr>
              <a:t>У </a:t>
            </a:r>
            <a:r>
              <a:rPr lang="uk-UA" sz="2800" dirty="0">
                <a:latin typeface="+mn-lt"/>
              </a:rPr>
              <a:t>К</a:t>
            </a:r>
            <a:r>
              <a:rPr lang="uk-UA" sz="2800" dirty="0" smtClean="0">
                <a:latin typeface="+mn-lt"/>
              </a:rPr>
              <a:t>анаді найбільш поширеним видом спорту є </a:t>
            </a:r>
            <a:r>
              <a:rPr lang="uk-UA" sz="2800" dirty="0" err="1" smtClean="0">
                <a:latin typeface="+mn-lt"/>
              </a:rPr>
              <a:t>хокей.НХЛ</a:t>
            </a:r>
            <a:r>
              <a:rPr lang="uk-UA" sz="2800" dirty="0" smtClean="0">
                <a:latin typeface="+mn-lt"/>
              </a:rPr>
              <a:t> (Національна Хокейна Ліга) вважається самою сильною у </a:t>
            </a:r>
            <a:r>
              <a:rPr lang="uk-UA" sz="2800" dirty="0" err="1" smtClean="0">
                <a:latin typeface="+mn-lt"/>
              </a:rPr>
              <a:t>світі.А</a:t>
            </a:r>
            <a:r>
              <a:rPr lang="uk-UA" sz="2800" dirty="0" smtClean="0">
                <a:latin typeface="+mn-lt"/>
              </a:rPr>
              <a:t> збірна Канади у світовому рейтингу ІІХФ займає 1 місце</a:t>
            </a:r>
            <a:endParaRPr lang="uk-UA" sz="2800" dirty="0">
              <a:latin typeface="+mn-lt"/>
            </a:endParaRPr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920"/>
            <a:ext cx="3528392" cy="352839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50772348"/>
      </p:ext>
    </p:extLst>
  </p:cSld>
  <p:clrMapOvr>
    <a:masterClrMapping/>
  </p:clrMapOvr>
  <p:transition spd="slow" advTm="222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73450" y="5025027"/>
            <a:ext cx="8458200" cy="1222375"/>
          </a:xfrm>
        </p:spPr>
        <p:txBody>
          <a:bodyPr/>
          <a:lstStyle/>
          <a:p>
            <a:r>
              <a:rPr lang="uk-UA" sz="4400" dirty="0" smtClean="0">
                <a:latin typeface="+mn-lt"/>
              </a:rPr>
              <a:t>Мурмило Павло</a:t>
            </a:r>
            <a:endParaRPr lang="uk-UA" sz="4400" dirty="0">
              <a:latin typeface="+mn-lt"/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1115616" y="3573016"/>
            <a:ext cx="6858000" cy="990600"/>
          </a:xfrm>
        </p:spPr>
        <p:txBody>
          <a:bodyPr>
            <a:noAutofit/>
          </a:bodyPr>
          <a:lstStyle/>
          <a:p>
            <a:r>
              <a:rPr lang="uk-UA" sz="6600" dirty="0" smtClean="0"/>
              <a:t>       </a:t>
            </a:r>
            <a:r>
              <a:rPr lang="uk-UA" sz="7200" dirty="0" smtClean="0"/>
              <a:t>Підготував</a:t>
            </a:r>
            <a:endParaRPr lang="uk-UA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616550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10 клас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6211668"/>
            <a:ext cx="157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Деревня</a:t>
            </a:r>
            <a:r>
              <a:rPr lang="uk-UA" dirty="0" smtClean="0"/>
              <a:t> 2013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9949728"/>
      </p:ext>
    </p:extLst>
  </p:cSld>
  <p:clrMapOvr>
    <a:masterClrMapping/>
  </p:clrMapOvr>
  <p:transition spd="slow" advTm="1655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71600" y="3068960"/>
            <a:ext cx="7543800" cy="1524000"/>
          </a:xfrm>
        </p:spPr>
        <p:txBody>
          <a:bodyPr/>
          <a:lstStyle/>
          <a:p>
            <a:r>
              <a:rPr lang="uk-UA" sz="6600" dirty="0" smtClean="0">
                <a:latin typeface="Batang" pitchFamily="18" charset="-127"/>
                <a:ea typeface="Batang" pitchFamily="18" charset="-127"/>
              </a:rPr>
              <a:t>Дякую за увагу</a:t>
            </a:r>
            <a:endParaRPr lang="uk-UA" sz="66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Пі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5849025"/>
      </p:ext>
    </p:extLst>
  </p:cSld>
  <p:clrMapOvr>
    <a:masterClrMapping/>
  </p:clrMapOvr>
  <p:transition spd="slow" advTm="1655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1608138" y="5373688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sz="2800" b="1">
                <a:latin typeface="Bookman Old Style" pitchFamily="18" charset="0"/>
              </a:rPr>
              <a:t>Прапор</a:t>
            </a:r>
            <a:endParaRPr lang="ru-RU" sz="2800" b="1"/>
          </a:p>
        </p:txBody>
      </p:sp>
      <p:sp>
        <p:nvSpPr>
          <p:cNvPr id="11267" name="Прямоугольник 9"/>
          <p:cNvSpPr>
            <a:spLocks noChangeArrowheads="1"/>
          </p:cNvSpPr>
          <p:nvPr/>
        </p:nvSpPr>
        <p:spPr bwMode="auto">
          <a:xfrm>
            <a:off x="6800850" y="5229225"/>
            <a:ext cx="10842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sz="2800" b="1">
                <a:latin typeface="Bookman Old Style" pitchFamily="18" charset="0"/>
              </a:rPr>
              <a:t>Герб</a:t>
            </a:r>
            <a:endParaRPr lang="ru-RU" sz="2800" b="1"/>
          </a:p>
        </p:txBody>
      </p:sp>
      <p:pic>
        <p:nvPicPr>
          <p:cNvPr id="11268" name="Picture 6" descr="D:\mygeography\Презентации\Канада\flag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47640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8197"/>
            <a:ext cx="3529013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907286"/>
      </p:ext>
    </p:extLst>
  </p:cSld>
  <p:clrMapOvr>
    <a:masterClrMapping/>
  </p:clrMapOvr>
  <p:transition spd="slow" advTm="376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uk-UA" sz="5400" dirty="0" smtClean="0"/>
              <a:t>Географічне положення</a:t>
            </a:r>
            <a:endParaRPr lang="uk-UA" sz="5400" dirty="0"/>
          </a:p>
        </p:txBody>
      </p:sp>
      <p:sp>
        <p:nvSpPr>
          <p:cNvPr id="3" name="Підзаголовок 2"/>
          <p:cNvSpPr>
            <a:spLocks noGrp="1"/>
          </p:cNvSpPr>
          <p:nvPr>
            <p:ph idx="1"/>
          </p:nvPr>
        </p:nvSpPr>
        <p:spPr>
          <a:xfrm>
            <a:off x="683568" y="2420888"/>
            <a:ext cx="7543800" cy="3886200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uk-UA" sz="2800" dirty="0" smtClean="0">
                <a:latin typeface="Arial Narrow" pitchFamily="34" charset="0"/>
              </a:rPr>
              <a:t>Канада розташована в північній частині Північної Америки</a:t>
            </a:r>
            <a:r>
              <a:rPr lang="en-US" sz="2800" dirty="0" smtClean="0">
                <a:latin typeface="Arial Narrow" pitchFamily="34" charset="0"/>
              </a:rPr>
              <a:t>.</a:t>
            </a:r>
            <a:endParaRPr lang="uk-UA" sz="2800" dirty="0" smtClean="0">
              <a:latin typeface="Arial Narrow" pitchFamily="34" charset="0"/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uk-UA" sz="2800" dirty="0" smtClean="0">
                <a:latin typeface="Arial Narrow" pitchFamily="34" charset="0"/>
              </a:rPr>
              <a:t>Омивається Тихим</a:t>
            </a:r>
            <a:r>
              <a:rPr lang="en-US" sz="2800" dirty="0" smtClean="0">
                <a:latin typeface="Arial Narrow" pitchFamily="34" charset="0"/>
              </a:rPr>
              <a:t>,</a:t>
            </a:r>
            <a:r>
              <a:rPr lang="uk-UA" sz="2800" dirty="0" smtClean="0">
                <a:latin typeface="Arial Narrow" pitchFamily="34" charset="0"/>
              </a:rPr>
              <a:t>Атлантичним і Північним Льодовитим океанами</a:t>
            </a:r>
            <a:r>
              <a:rPr lang="en-US" sz="2800" dirty="0" smtClean="0">
                <a:latin typeface="Arial Narrow" pitchFamily="34" charset="0"/>
              </a:rPr>
              <a:t>.</a:t>
            </a:r>
            <a:endParaRPr lang="uk-UA" sz="2800" dirty="0" smtClean="0">
              <a:latin typeface="Arial Narrow" pitchFamily="34" charset="0"/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uk-UA" sz="2800" dirty="0" smtClean="0">
                <a:latin typeface="Arial Narrow" pitchFamily="34" charset="0"/>
              </a:rPr>
              <a:t>На північному заході Канада межує зі штатом Аляска</a:t>
            </a:r>
            <a:r>
              <a:rPr lang="en-US" sz="2800" dirty="0" smtClean="0">
                <a:latin typeface="Arial Narrow" pitchFamily="34" charset="0"/>
              </a:rPr>
              <a:t>(</a:t>
            </a:r>
            <a:r>
              <a:rPr lang="uk-UA" sz="2800" dirty="0" smtClean="0">
                <a:latin typeface="Arial Narrow" pitchFamily="34" charset="0"/>
              </a:rPr>
              <a:t>США)</a:t>
            </a:r>
            <a:r>
              <a:rPr lang="en-US" sz="2800" dirty="0" smtClean="0">
                <a:latin typeface="Arial Narrow" pitchFamily="34" charset="0"/>
              </a:rPr>
              <a:t>,</a:t>
            </a:r>
            <a:r>
              <a:rPr lang="uk-UA" sz="2800" dirty="0" smtClean="0">
                <a:latin typeface="Arial Narrow" pitchFamily="34" charset="0"/>
              </a:rPr>
              <a:t>а на півдні із США</a:t>
            </a:r>
            <a:r>
              <a:rPr lang="en-US" sz="2800" dirty="0" smtClean="0">
                <a:latin typeface="Arial Narrow" pitchFamily="34" charset="0"/>
              </a:rPr>
              <a:t>.</a:t>
            </a:r>
            <a:endParaRPr lang="uk-UA" sz="2800" dirty="0" smtClean="0">
              <a:latin typeface="Arial Narrow" pitchFamily="34" charset="0"/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uk-UA" sz="2800" dirty="0" smtClean="0">
                <a:latin typeface="Arial Narrow" pitchFamily="34" charset="0"/>
              </a:rPr>
              <a:t>На півночі материкова частина оперізується Канадським Арктичним архіпелагом</a:t>
            </a:r>
            <a:r>
              <a:rPr lang="en-US" sz="2800" dirty="0" smtClean="0">
                <a:latin typeface="Arial Narrow" pitchFamily="34" charset="0"/>
              </a:rPr>
              <a:t>.</a:t>
            </a:r>
            <a:endParaRPr lang="uk-UA" sz="2800" dirty="0" smtClean="0">
              <a:latin typeface="Arial Narrow" pitchFamily="34" charset="0"/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uk-UA" sz="2800" dirty="0" smtClean="0">
                <a:latin typeface="Arial Narrow" pitchFamily="34" charset="0"/>
              </a:rPr>
              <a:t>За площею країна посідає друге місце у світі (після Росії)</a:t>
            </a:r>
            <a:r>
              <a:rPr lang="en-US" sz="2800" dirty="0" smtClean="0">
                <a:latin typeface="Arial Narrow" pitchFamily="34" charset="0"/>
              </a:rPr>
              <a:t>.</a:t>
            </a:r>
            <a:endParaRPr lang="uk-UA" sz="2800" dirty="0"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4037"/>
      </p:ext>
    </p:extLst>
  </p:cSld>
  <p:clrMapOvr>
    <a:masterClrMapping/>
  </p:clrMapOvr>
  <p:transition spd="slow" advTm="304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-7536" y="548680"/>
            <a:ext cx="892810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eaLnBrk="0" hangingPunct="0"/>
            <a:r>
              <a:rPr lang="uk-UA" sz="2000" b="1" dirty="0">
                <a:latin typeface="Bookman Old Style" pitchFamily="18" charset="0"/>
              </a:rPr>
              <a:t>Площа </a:t>
            </a:r>
            <a:r>
              <a:rPr lang="uk-UA" sz="2000" dirty="0">
                <a:latin typeface="Bookman Old Style" pitchFamily="18" charset="0"/>
              </a:rPr>
              <a:t>-  9,97 млн. кв. км.  </a:t>
            </a:r>
          </a:p>
          <a:p>
            <a:pPr algn="just" eaLnBrk="0" hangingPunct="0"/>
            <a:r>
              <a:rPr lang="uk-UA" sz="2000" b="1" dirty="0">
                <a:latin typeface="Bookman Old Style" pitchFamily="18" charset="0"/>
              </a:rPr>
              <a:t>Населення – </a:t>
            </a:r>
            <a:r>
              <a:rPr lang="uk-UA" sz="2000" dirty="0">
                <a:latin typeface="Bookman Old Style" pitchFamily="18" charset="0"/>
              </a:rPr>
              <a:t>33,5 млн. </a:t>
            </a:r>
            <a:r>
              <a:rPr lang="uk-UA" sz="2000">
                <a:latin typeface="Bookman Old Style" pitchFamily="18" charset="0"/>
              </a:rPr>
              <a:t>чол</a:t>
            </a:r>
            <a:r>
              <a:rPr lang="uk-UA" sz="2000" smtClean="0">
                <a:latin typeface="Bookman Old Style" pitchFamily="18" charset="0"/>
              </a:rPr>
              <a:t>.</a:t>
            </a:r>
            <a:endParaRPr lang="uk-UA" sz="2000" dirty="0">
              <a:latin typeface="Bookman Old Style" pitchFamily="18" charset="0"/>
            </a:endParaRPr>
          </a:p>
          <a:p>
            <a:pPr algn="just" eaLnBrk="0" hangingPunct="0"/>
            <a:r>
              <a:rPr lang="uk-UA" sz="2000" b="1" dirty="0">
                <a:latin typeface="Bookman Old Style" pitchFamily="18" charset="0"/>
              </a:rPr>
              <a:t>Складається з трьох частин</a:t>
            </a:r>
            <a:r>
              <a:rPr lang="uk-UA" sz="2000" dirty="0">
                <a:latin typeface="Bookman Old Style" pitchFamily="18" charset="0"/>
              </a:rPr>
              <a:t>: Центральна, штат Аляска, штат </a:t>
            </a:r>
            <a:r>
              <a:rPr lang="uk-UA" sz="2000" dirty="0" err="1">
                <a:latin typeface="Bookman Old Style" pitchFamily="18" charset="0"/>
              </a:rPr>
              <a:t>Гаваї</a:t>
            </a:r>
            <a:r>
              <a:rPr lang="uk-UA" sz="2000" dirty="0">
                <a:latin typeface="Bookman Old Style" pitchFamily="18" charset="0"/>
              </a:rPr>
              <a:t>.</a:t>
            </a:r>
          </a:p>
          <a:p>
            <a:pPr algn="just" eaLnBrk="0" hangingPunct="0"/>
            <a:r>
              <a:rPr lang="uk-UA" sz="2000" b="1" dirty="0">
                <a:latin typeface="Bookman Old Style" pitchFamily="18" charset="0"/>
              </a:rPr>
              <a:t>Столиця</a:t>
            </a:r>
            <a:r>
              <a:rPr lang="uk-UA" sz="2000" dirty="0">
                <a:latin typeface="Bookman Old Style" pitchFamily="18" charset="0"/>
              </a:rPr>
              <a:t> - Оттава</a:t>
            </a:r>
          </a:p>
          <a:p>
            <a:pPr algn="just" eaLnBrk="0" hangingPunct="0"/>
            <a:r>
              <a:rPr lang="uk-UA" sz="2000" b="1" dirty="0">
                <a:latin typeface="Bookman Old Style" pitchFamily="18" charset="0"/>
              </a:rPr>
              <a:t>Державний лад</a:t>
            </a:r>
            <a:r>
              <a:rPr lang="uk-UA" sz="2000" dirty="0">
                <a:latin typeface="Bookman Old Style" pitchFamily="18" charset="0"/>
              </a:rPr>
              <a:t>: країна у складі Співдружності (Британської), федерація</a:t>
            </a:r>
          </a:p>
          <a:p>
            <a:pPr algn="just" eaLnBrk="0" hangingPunct="0"/>
            <a:r>
              <a:rPr lang="uk-UA" sz="2000" b="1" dirty="0">
                <a:latin typeface="Bookman Old Style" pitchFamily="18" charset="0"/>
              </a:rPr>
              <a:t>Склад території</a:t>
            </a:r>
            <a:r>
              <a:rPr lang="uk-UA" sz="2000" dirty="0">
                <a:latin typeface="Bookman Old Style" pitchFamily="18" charset="0"/>
              </a:rPr>
              <a:t>: 10 провінцій, 2 території (Юкон, Північно-Західні території)</a:t>
            </a:r>
          </a:p>
          <a:p>
            <a:pPr algn="just" eaLnBrk="0" hangingPunct="0"/>
            <a:r>
              <a:rPr lang="uk-UA" sz="2000" b="1" dirty="0">
                <a:latin typeface="Bookman Old Style" pitchFamily="18" charset="0"/>
              </a:rPr>
              <a:t>Грошова одиниця: </a:t>
            </a:r>
            <a:r>
              <a:rPr lang="uk-UA" sz="2000" dirty="0">
                <a:latin typeface="Bookman Old Style" pitchFamily="18" charset="0"/>
              </a:rPr>
              <a:t>канадський долар = </a:t>
            </a:r>
            <a:r>
              <a:rPr lang="uk-UA" sz="2000" dirty="0" smtClean="0">
                <a:latin typeface="Bookman Old Style" pitchFamily="18" charset="0"/>
              </a:rPr>
              <a:t>8 гривень</a:t>
            </a:r>
            <a:endParaRPr lang="uk-UA" dirty="0">
              <a:latin typeface="Times New Roman" pitchFamily="18" charset="0"/>
            </a:endParaRPr>
          </a:p>
        </p:txBody>
      </p:sp>
      <p:sp>
        <p:nvSpPr>
          <p:cNvPr id="12291" name="Text Box 11"/>
          <p:cNvSpPr txBox="1">
            <a:spLocks noChangeArrowheads="1"/>
          </p:cNvSpPr>
          <p:nvPr/>
        </p:nvSpPr>
        <p:spPr bwMode="auto">
          <a:xfrm>
            <a:off x="4876800" y="4038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uk-UA" sz="2400">
              <a:latin typeface="Times New Roman" pitchFamily="18" charset="0"/>
            </a:endParaRPr>
          </a:p>
        </p:txBody>
      </p:sp>
      <p:pic>
        <p:nvPicPr>
          <p:cNvPr id="12293" name="Picture 2" descr="http://time-clock.biz/img/foto/canadian_dol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98900"/>
            <a:ext cx="4277002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6514" y="3898901"/>
            <a:ext cx="4473174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003405"/>
      </p:ext>
    </p:extLst>
  </p:cSld>
  <p:clrMapOvr>
    <a:masterClrMapping/>
  </p:clrMapOvr>
  <p:transition spd="slow" advTm="161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581128"/>
            <a:ext cx="6781800" cy="1600200"/>
          </a:xfrm>
          <a:noFill/>
        </p:spPr>
        <p:txBody>
          <a:bodyPr>
            <a:normAutofit/>
          </a:bodyPr>
          <a:lstStyle/>
          <a:p>
            <a:endParaRPr lang="uk-UA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48680"/>
            <a:ext cx="8640960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0154587"/>
      </p:ext>
    </p:extLst>
  </p:cSld>
  <p:clrMapOvr>
    <a:masterClrMapping/>
  </p:clrMapOvr>
  <p:transition spd="slow" advTm="155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781800" cy="1600200"/>
          </a:xfrm>
        </p:spPr>
        <p:txBody>
          <a:bodyPr>
            <a:normAutofit/>
          </a:bodyPr>
          <a:lstStyle/>
          <a:p>
            <a:r>
              <a:rPr lang="uk-UA" dirty="0" smtClean="0"/>
              <a:t>Форма правління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2348880"/>
            <a:ext cx="7543800" cy="38862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uk-UA" dirty="0" smtClean="0"/>
              <a:t>За формою державного правління Канада є конституційною монархією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uk-UA" dirty="0"/>
              <a:t>З</a:t>
            </a:r>
            <a:r>
              <a:rPr lang="uk-UA" dirty="0" smtClean="0"/>
              <a:t>а формою державного устрою – федерацією</a:t>
            </a:r>
            <a:r>
              <a:rPr lang="en-US" dirty="0" smtClean="0"/>
              <a:t>.</a:t>
            </a:r>
            <a:endParaRPr lang="uk-UA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uk-UA" dirty="0" smtClean="0"/>
              <a:t>Головою держави є Королева Сполученого Королівства Великої Британії та Північної Ірландії</a:t>
            </a:r>
            <a:r>
              <a:rPr lang="en-US" dirty="0" smtClean="0"/>
              <a:t>.</a:t>
            </a:r>
            <a:endParaRPr lang="uk-UA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uk-UA" dirty="0" smtClean="0"/>
              <a:t>Представляє монарха в Канаді генерал-губернатор</a:t>
            </a:r>
            <a:r>
              <a:rPr lang="en-US" dirty="0" smtClean="0"/>
              <a:t>,</a:t>
            </a:r>
            <a:r>
              <a:rPr lang="uk-UA" dirty="0" smtClean="0"/>
              <a:t>якого призначає монарх за поданням </a:t>
            </a:r>
            <a:r>
              <a:rPr lang="uk-UA" dirty="0" err="1" smtClean="0"/>
              <a:t>прим’єр-міністра</a:t>
            </a:r>
            <a:r>
              <a:rPr lang="en-US" dirty="0" smtClean="0"/>
              <a:t>.</a:t>
            </a: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179328"/>
      </p:ext>
    </p:extLst>
  </p:cSld>
  <p:clrMapOvr>
    <a:masterClrMapping/>
  </p:clrMapOvr>
  <p:transition spd="slow" advTm="153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495800" y="304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uk-UA">
              <a:latin typeface="Times New Roman" pitchFamily="18" charset="0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447925" y="274172"/>
            <a:ext cx="4319587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0" hangingPunct="0"/>
            <a:r>
              <a:rPr lang="uk-UA" sz="4400" b="1" dirty="0">
                <a:latin typeface="Bookman Old Style" pitchFamily="18" charset="0"/>
              </a:rPr>
              <a:t>Населення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0825" y="1052736"/>
            <a:ext cx="8713788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uk-UA" sz="2100" dirty="0">
                <a:latin typeface="Bookman Old Style" pitchFamily="18" charset="0"/>
                <a:cs typeface="Arial" charset="0"/>
              </a:rPr>
              <a:t>І тип відтворення; 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uk-UA" sz="2100" dirty="0">
                <a:latin typeface="Bookman Old Style" pitchFamily="18" charset="0"/>
                <a:cs typeface="Arial" charset="0"/>
              </a:rPr>
              <a:t>Природний приріст – </a:t>
            </a:r>
            <a:r>
              <a:rPr lang="uk-UA" sz="2100" dirty="0" smtClean="0">
                <a:latin typeface="Bookman Old Style" pitchFamily="18" charset="0"/>
                <a:cs typeface="Arial" charset="0"/>
              </a:rPr>
              <a:t>менше 1</a:t>
            </a:r>
            <a:r>
              <a:rPr lang="uk-UA" sz="2100" dirty="0" smtClean="0">
                <a:latin typeface="+mn-lt"/>
                <a:cs typeface="Arial" charset="0"/>
              </a:rPr>
              <a:t>%</a:t>
            </a:r>
            <a:r>
              <a:rPr lang="uk-UA" sz="1600" dirty="0" smtClean="0">
                <a:latin typeface="+mn-lt"/>
                <a:ea typeface="Adobe Fan Heiti Std B" pitchFamily="34" charset="-128"/>
                <a:cs typeface="Arial" charset="0"/>
              </a:rPr>
              <a:t>о</a:t>
            </a:r>
            <a:r>
              <a:rPr lang="uk-UA" sz="2100" dirty="0" smtClean="0">
                <a:latin typeface="Bookman Old Style" pitchFamily="18" charset="0"/>
                <a:cs typeface="Arial" charset="0"/>
              </a:rPr>
              <a:t>;</a:t>
            </a:r>
            <a:endParaRPr lang="uk-UA" sz="2100" dirty="0">
              <a:latin typeface="Bookman Old Style" pitchFamily="18" charset="0"/>
              <a:cs typeface="Arial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v"/>
            </a:pPr>
            <a:r>
              <a:rPr lang="uk-UA" sz="2100" dirty="0">
                <a:latin typeface="Bookman Old Style" pitchFamily="18" charset="0"/>
                <a:cs typeface="Arial" charset="0"/>
              </a:rPr>
              <a:t>Додатне сальдо міграції: з Європи – 40%; з Азії – 30%; з Латинською Америки – 10%; 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uk-UA" sz="2100" dirty="0" err="1">
                <a:latin typeface="Bookman Old Style" pitchFamily="18" charset="0"/>
                <a:cs typeface="Arial" charset="0"/>
              </a:rPr>
              <a:t>Двонаціональна</a:t>
            </a:r>
            <a:r>
              <a:rPr lang="uk-UA" sz="2100" dirty="0">
                <a:latin typeface="Bookman Old Style" pitchFamily="18" charset="0"/>
                <a:cs typeface="Arial" charset="0"/>
              </a:rPr>
              <a:t> країна: англоканадці – 45%; </a:t>
            </a:r>
            <a:r>
              <a:rPr lang="uk-UA" sz="2100" dirty="0" err="1">
                <a:latin typeface="Bookman Old Style" pitchFamily="18" charset="0"/>
                <a:cs typeface="Arial" charset="0"/>
              </a:rPr>
              <a:t>франкоканадці</a:t>
            </a:r>
            <a:r>
              <a:rPr lang="uk-UA" sz="2100" dirty="0">
                <a:latin typeface="Bookman Old Style" pitchFamily="18" charset="0"/>
                <a:cs typeface="Arial" charset="0"/>
              </a:rPr>
              <a:t> – 30%.;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uk-UA" sz="2100" dirty="0">
                <a:latin typeface="Bookman Old Style" pitchFamily="18" charset="0"/>
                <a:cs typeface="Arial" charset="0"/>
              </a:rPr>
              <a:t>Релігія – християнство (католики – 47%; протестанти – 41%);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uk-UA" sz="2100" dirty="0">
                <a:latin typeface="Bookman Old Style" pitchFamily="18" charset="0"/>
                <a:cs typeface="Arial" charset="0"/>
              </a:rPr>
              <a:t>Середня густота населення – 3,1 чол. на км., 90% вздовж межі з США;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uk-UA" sz="2100" dirty="0">
                <a:latin typeface="Bookman Old Style" pitchFamily="18" charset="0"/>
                <a:cs typeface="Arial" charset="0"/>
              </a:rPr>
              <a:t>Рівень урбанізації – 77%;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uk-UA" sz="2100" dirty="0">
                <a:latin typeface="Bookman Old Style" pitchFamily="18" charset="0"/>
                <a:cs typeface="Arial" charset="0"/>
              </a:rPr>
              <a:t>Міста-мільйонери – Торонто, Монреаль, Ванкувер; найбільші міста – Оттава, </a:t>
            </a:r>
            <a:r>
              <a:rPr lang="uk-UA" sz="2100" dirty="0" err="1">
                <a:latin typeface="Bookman Old Style" pitchFamily="18" charset="0"/>
                <a:cs typeface="Arial" charset="0"/>
              </a:rPr>
              <a:t>Квебек</a:t>
            </a:r>
            <a:r>
              <a:rPr lang="uk-UA" sz="2100" dirty="0">
                <a:latin typeface="Bookman Old Style" pitchFamily="18" charset="0"/>
                <a:cs typeface="Arial" charset="0"/>
              </a:rPr>
              <a:t>, Вінніпег, </a:t>
            </a:r>
            <a:r>
              <a:rPr lang="uk-UA" sz="2100" dirty="0" err="1">
                <a:latin typeface="Bookman Old Style" pitchFamily="18" charset="0"/>
                <a:cs typeface="Arial" charset="0"/>
              </a:rPr>
              <a:t>Едмонтон</a:t>
            </a:r>
            <a:r>
              <a:rPr lang="uk-UA" sz="2100" dirty="0">
                <a:latin typeface="Bookman Old Style" pitchFamily="18" charset="0"/>
                <a:cs typeface="Arial" charset="0"/>
              </a:rPr>
              <a:t>, </a:t>
            </a:r>
            <a:r>
              <a:rPr lang="uk-UA" sz="2100" dirty="0" err="1">
                <a:latin typeface="Bookman Old Style" pitchFamily="18" charset="0"/>
                <a:cs typeface="Arial" charset="0"/>
              </a:rPr>
              <a:t>Калгарі</a:t>
            </a:r>
            <a:r>
              <a:rPr lang="uk-UA" sz="2100" dirty="0">
                <a:latin typeface="Bookman Old Style" pitchFamily="18" charset="0"/>
                <a:cs typeface="Arial" charset="0"/>
              </a:rPr>
              <a:t>, Гамільтон.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uk-UA" sz="2100" dirty="0">
                <a:latin typeface="Bookman Old Style" pitchFamily="18" charset="0"/>
                <a:cs typeface="Arial" charset="0"/>
              </a:rPr>
              <a:t>Офіційні мови – англійська та французька.</a:t>
            </a:r>
          </a:p>
        </p:txBody>
      </p:sp>
    </p:spTree>
    <p:extLst>
      <p:ext uri="{BB962C8B-B14F-4D97-AF65-F5344CB8AC3E}">
        <p14:creationId xmlns:p14="http://schemas.microsoft.com/office/powerpoint/2010/main" val="3221317338"/>
      </p:ext>
    </p:extLst>
  </p:cSld>
  <p:clrMapOvr>
    <a:masterClrMapping/>
  </p:clrMapOvr>
  <p:transition spd="slow" advTm="176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ChangeArrowheads="1"/>
          </p:cNvSpPr>
          <p:nvPr/>
        </p:nvSpPr>
        <p:spPr bwMode="auto">
          <a:xfrm>
            <a:off x="1947863" y="1781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801449" y="285990"/>
            <a:ext cx="7202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sz="3600" b="1" dirty="0">
                <a:latin typeface="Bookman Old Style" pitchFamily="18" charset="0"/>
              </a:rPr>
              <a:t>Природні умови та ресурси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5657850" y="908050"/>
            <a:ext cx="3402013" cy="520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889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latin typeface="Bookman Old Style" pitchFamily="18" charset="0"/>
              </a:rPr>
              <a:t>Корисні копалини: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 smtClean="0">
                <a:latin typeface="Bookman Old Style" pitchFamily="18" charset="0"/>
              </a:rPr>
              <a:t>Паливні: </a:t>
            </a:r>
            <a:r>
              <a:rPr lang="uk-UA" sz="1800" dirty="0" smtClean="0">
                <a:latin typeface="Bookman Old Style" pitchFamily="18" charset="0"/>
              </a:rPr>
              <a:t>нафта, газ – </a:t>
            </a:r>
            <a:r>
              <a:rPr lang="uk-UA" sz="1800" dirty="0" err="1" smtClean="0">
                <a:latin typeface="Bookman Old Style" pitchFamily="18" charset="0"/>
              </a:rPr>
              <a:t>Зх.-Канадський</a:t>
            </a:r>
            <a:r>
              <a:rPr lang="uk-UA" sz="1800" dirty="0" smtClean="0">
                <a:latin typeface="Bookman Old Style" pitchFamily="18" charset="0"/>
              </a:rPr>
              <a:t> басейн; кам'яне вугілля (90% - </a:t>
            </a:r>
            <a:r>
              <a:rPr lang="uk-UA" sz="1800" dirty="0" err="1" smtClean="0">
                <a:latin typeface="Bookman Old Style" pitchFamily="18" charset="0"/>
              </a:rPr>
              <a:t>зх</a:t>
            </a:r>
            <a:r>
              <a:rPr lang="uk-UA" sz="1800" dirty="0" smtClean="0">
                <a:latin typeface="Bookman Old Style" pitchFamily="18" charset="0"/>
              </a:rPr>
              <a:t>, 10% - сх.).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uk-UA" sz="1800" dirty="0" smtClean="0">
              <a:latin typeface="Bookman Old Style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 smtClean="0">
                <a:latin typeface="Bookman Old Style" pitchFamily="18" charset="0"/>
              </a:rPr>
              <a:t>Рудні</a:t>
            </a:r>
            <a:r>
              <a:rPr lang="uk-UA" sz="1800" dirty="0" smtClean="0">
                <a:latin typeface="Bookman Old Style" pitchFamily="18" charset="0"/>
              </a:rPr>
              <a:t>:  залізна руда – Лабрадор; поліметалеві руди – Центральні провінції, Британська Колумбія; нікелеві руди – </a:t>
            </a:r>
            <a:r>
              <a:rPr lang="uk-UA" sz="1800" dirty="0" err="1" smtClean="0">
                <a:latin typeface="Bookman Old Style" pitchFamily="18" charset="0"/>
              </a:rPr>
              <a:t>Садбері</a:t>
            </a:r>
            <a:r>
              <a:rPr lang="uk-UA" sz="1800" dirty="0" smtClean="0">
                <a:latin typeface="Bookman Old Style" pitchFamily="18" charset="0"/>
              </a:rPr>
              <a:t>, </a:t>
            </a:r>
            <a:r>
              <a:rPr lang="uk-UA" sz="1800" dirty="0" err="1" smtClean="0">
                <a:latin typeface="Bookman Old Style" pitchFamily="18" charset="0"/>
              </a:rPr>
              <a:t>Томпсон</a:t>
            </a:r>
            <a:r>
              <a:rPr lang="uk-UA" sz="1800" dirty="0" smtClean="0">
                <a:latin typeface="Bookman Old Style" pitchFamily="18" charset="0"/>
              </a:rPr>
              <a:t>;</a:t>
            </a:r>
            <a:r>
              <a:rPr lang="uk-UA" sz="1800" dirty="0">
                <a:latin typeface="Bookman Old Style" pitchFamily="18" charset="0"/>
              </a:rPr>
              <a:t> </a:t>
            </a:r>
            <a:r>
              <a:rPr lang="uk-UA" sz="1800" dirty="0" smtClean="0">
                <a:latin typeface="Bookman Old Style" pitchFamily="18" charset="0"/>
              </a:rPr>
              <a:t>золото та алюмінієві руди – </a:t>
            </a:r>
            <a:r>
              <a:rPr lang="uk-UA" sz="1800" dirty="0" err="1" smtClean="0">
                <a:latin typeface="Bookman Old Style" pitchFamily="18" charset="0"/>
              </a:rPr>
              <a:t>Приозер</a:t>
            </a:r>
            <a:r>
              <a:rPr lang="en-US" sz="1800" dirty="0" smtClean="0">
                <a:latin typeface="Bookman Old Style" pitchFamily="18" charset="0"/>
              </a:rPr>
              <a:t>’</a:t>
            </a:r>
            <a:r>
              <a:rPr lang="uk-UA" sz="1800" dirty="0" smtClean="0">
                <a:latin typeface="Bookman Old Style" pitchFamily="18" charset="0"/>
              </a:rPr>
              <a:t>я; срібні руди – Юкон.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uk-UA" sz="1800" dirty="0">
              <a:latin typeface="Bookman Old Style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 smtClean="0">
                <a:latin typeface="Bookman Old Style" pitchFamily="18" charset="0"/>
              </a:rPr>
              <a:t>Нерудні</a:t>
            </a:r>
            <a:r>
              <a:rPr lang="uk-UA" sz="1800" dirty="0" smtClean="0">
                <a:latin typeface="Bookman Old Style" pitchFamily="18" charset="0"/>
              </a:rPr>
              <a:t>: калійні солі – Саскачеван, </a:t>
            </a:r>
            <a:r>
              <a:rPr lang="uk-UA" sz="1800" dirty="0" err="1" smtClean="0">
                <a:latin typeface="Bookman Old Style" pitchFamily="18" charset="0"/>
              </a:rPr>
              <a:t>Квебек</a:t>
            </a:r>
            <a:r>
              <a:rPr lang="uk-UA" sz="1800" dirty="0" smtClean="0">
                <a:latin typeface="Bookman Old Style" pitchFamily="18" charset="0"/>
              </a:rPr>
              <a:t>.</a:t>
            </a:r>
          </a:p>
        </p:txBody>
      </p:sp>
      <p:pic>
        <p:nvPicPr>
          <p:cNvPr id="20485" name="Picture 6" descr="http://geo.historic.ru/geographic-atlas/pic/map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1" t="5058" r="8176" b="40800"/>
          <a:stretch>
            <a:fillRect/>
          </a:stretch>
        </p:blipFill>
        <p:spPr bwMode="auto">
          <a:xfrm>
            <a:off x="107504" y="992188"/>
            <a:ext cx="5550347" cy="574918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994957"/>
      </p:ext>
    </p:extLst>
  </p:cSld>
  <p:clrMapOvr>
    <a:masterClrMapping/>
  </p:clrMapOvr>
  <p:transition spd="slow" advTm="189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641</Words>
  <Application>Microsoft Office PowerPoint</Application>
  <PresentationFormat>Екран (4:3)</PresentationFormat>
  <Paragraphs>79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NewsPrint</vt:lpstr>
      <vt:lpstr>канада</vt:lpstr>
      <vt:lpstr>Мурмило Павло</vt:lpstr>
      <vt:lpstr>Презентація PowerPoint</vt:lpstr>
      <vt:lpstr>Географічне положення</vt:lpstr>
      <vt:lpstr>Презентація PowerPoint</vt:lpstr>
      <vt:lpstr>Презентація PowerPoint</vt:lpstr>
      <vt:lpstr>Форма правління</vt:lpstr>
      <vt:lpstr>Презентація PowerPoint</vt:lpstr>
      <vt:lpstr>Презентація PowerPoint</vt:lpstr>
      <vt:lpstr>Презентація PowerPoint</vt:lpstr>
      <vt:lpstr>Презентація PowerPoint</vt:lpstr>
      <vt:lpstr>Оттава – столиця Канади,четверте за населенням місто країни(883,391 осіб).Оттава розташована у східній частині провінції Онтаріо на березі річки Оттава</vt:lpstr>
      <vt:lpstr>ТОРОНТО</vt:lpstr>
      <vt:lpstr>ВАНКУВЕР</vt:lpstr>
      <vt:lpstr>         Економіка</vt:lpstr>
      <vt:lpstr>Презентація PowerPoint</vt:lpstr>
      <vt:lpstr>Презентація PowerPoint</vt:lpstr>
      <vt:lpstr>Презентація PowerPoint</vt:lpstr>
      <vt:lpstr>                                СПОРТ У Канаді найбільш поширеним видом спорту є хокей.НХЛ (Національна Хокейна Ліга) вважається самою сильною у світі.А збірна Канади у світовому рейтингу ІІХФ займає 1 місце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канада</dc:title>
  <dc:creator>павло пк</dc:creator>
  <cp:lastModifiedBy>Павло</cp:lastModifiedBy>
  <cp:revision>60</cp:revision>
  <dcterms:created xsi:type="dcterms:W3CDTF">2010-02-23T11:30:32Z</dcterms:created>
  <dcterms:modified xsi:type="dcterms:W3CDTF">2013-04-29T18:34:50Z</dcterms:modified>
</cp:coreProperties>
</file>