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80" r:id="rId5"/>
    <p:sldId id="281" r:id="rId6"/>
    <p:sldId id="259" r:id="rId7"/>
    <p:sldId id="260" r:id="rId8"/>
    <p:sldId id="261" r:id="rId9"/>
    <p:sldId id="262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24.04.2013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ster\Desktop\&#1089;&#1096;&#1072;\Neizvestniy_ispolnitel-The_Star_Spangled_Banner_-_nacionalniy_gimn_Soedinennih_SHtatov_Ameriki_(mp3.malovato.net).mp3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8486748" cy="1829761"/>
          </a:xfrm>
        </p:spPr>
        <p:txBody>
          <a:bodyPr/>
          <a:lstStyle/>
          <a:p>
            <a:r>
              <a:rPr lang="uk-UA" dirty="0" smtClean="0"/>
              <a:t>Сполучені Штати Америки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957638" cy="1199704"/>
          </a:xfrm>
        </p:spPr>
        <p:txBody>
          <a:bodyPr/>
          <a:lstStyle/>
          <a:p>
            <a:r>
              <a:rPr lang="uk-UA" dirty="0" smtClean="0"/>
              <a:t>Виконала </a:t>
            </a:r>
            <a:r>
              <a:rPr lang="uk-UA" dirty="0" err="1" smtClean="0"/>
              <a:t>Бірюк</a:t>
            </a:r>
            <a:r>
              <a:rPr lang="uk-UA" dirty="0" smtClean="0"/>
              <a:t> Анна</a:t>
            </a:r>
            <a:endParaRPr lang="ru-RU" dirty="0"/>
          </a:p>
        </p:txBody>
      </p:sp>
      <p:pic>
        <p:nvPicPr>
          <p:cNvPr id="4" name="Содержимое 3" descr="264_7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496"/>
            <a:ext cx="3286148" cy="2168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              </a:t>
            </a:r>
            <a:r>
              <a:rPr lang="ru-RU" dirty="0" err="1" smtClean="0"/>
              <a:t>Машинобудування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7500958" cy="562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1142985"/>
            <a:ext cx="8643966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Машинобудування</a:t>
            </a:r>
            <a:r>
              <a:rPr lang="ru-RU" dirty="0" smtClean="0"/>
              <a:t> представлено </a:t>
            </a:r>
            <a:r>
              <a:rPr lang="ru-RU" dirty="0" err="1" smtClean="0"/>
              <a:t>всіма</a:t>
            </a:r>
            <a:r>
              <a:rPr lang="ru-RU" dirty="0" smtClean="0"/>
              <a:t> </a:t>
            </a:r>
            <a:r>
              <a:rPr lang="ru-RU" dirty="0" err="1" smtClean="0"/>
              <a:t>відомими</a:t>
            </a:r>
            <a:r>
              <a:rPr lang="ru-RU" dirty="0" smtClean="0"/>
              <a:t> </a:t>
            </a:r>
            <a:r>
              <a:rPr lang="ru-RU" dirty="0" err="1" smtClean="0"/>
              <a:t>галузями</a:t>
            </a:r>
            <a:r>
              <a:rPr lang="ru-RU" dirty="0" smtClean="0"/>
              <a:t>. Особливо велика роль транспортного </a:t>
            </a:r>
            <a:r>
              <a:rPr lang="ru-RU" dirty="0" err="1" smtClean="0"/>
              <a:t>машинобудування</a:t>
            </a:r>
            <a:r>
              <a:rPr lang="ru-RU" dirty="0" smtClean="0"/>
              <a:t> (</a:t>
            </a:r>
            <a:r>
              <a:rPr lang="ru-RU" dirty="0" err="1" smtClean="0"/>
              <a:t>автомобілебудування</a:t>
            </a:r>
            <a:r>
              <a:rPr lang="ru-RU" dirty="0" smtClean="0"/>
              <a:t>, </a:t>
            </a:r>
            <a:r>
              <a:rPr lang="ru-RU" dirty="0" err="1" smtClean="0"/>
              <a:t>локомотиво-і</a:t>
            </a:r>
            <a:r>
              <a:rPr lang="ru-RU" dirty="0" smtClean="0"/>
              <a:t> </a:t>
            </a:r>
            <a:r>
              <a:rPr lang="ru-RU" dirty="0" err="1" smtClean="0"/>
              <a:t>вагонобудування</a:t>
            </a:r>
            <a:r>
              <a:rPr lang="ru-RU" dirty="0" smtClean="0"/>
              <a:t>, </a:t>
            </a:r>
            <a:r>
              <a:rPr lang="ru-RU" dirty="0" err="1" smtClean="0"/>
              <a:t>суднобудування</a:t>
            </a:r>
            <a:r>
              <a:rPr lang="ru-RU" dirty="0" smtClean="0"/>
              <a:t>, </a:t>
            </a:r>
            <a:r>
              <a:rPr lang="ru-RU" dirty="0" err="1" smtClean="0"/>
              <a:t>літакобудування</a:t>
            </a:r>
            <a:r>
              <a:rPr lang="ru-RU" dirty="0" smtClean="0"/>
              <a:t>), </a:t>
            </a:r>
            <a:r>
              <a:rPr lang="ru-RU" dirty="0" err="1" smtClean="0"/>
              <a:t>верстатобудування</a:t>
            </a:r>
            <a:r>
              <a:rPr lang="ru-RU" dirty="0" smtClean="0"/>
              <a:t>, </a:t>
            </a:r>
            <a:r>
              <a:rPr lang="ru-RU" dirty="0" err="1" smtClean="0"/>
              <a:t>сільськогосподарського</a:t>
            </a:r>
            <a:r>
              <a:rPr lang="ru-RU" dirty="0" smtClean="0"/>
              <a:t> </a:t>
            </a:r>
            <a:r>
              <a:rPr lang="ru-RU" dirty="0" err="1" smtClean="0"/>
              <a:t>машинобудування</a:t>
            </a:r>
            <a:r>
              <a:rPr lang="ru-RU" dirty="0" smtClean="0"/>
              <a:t>, </a:t>
            </a:r>
            <a:r>
              <a:rPr lang="ru-RU" dirty="0" err="1" smtClean="0"/>
              <a:t>наукоємних</a:t>
            </a:r>
            <a:r>
              <a:rPr lang="ru-RU" dirty="0" smtClean="0"/>
              <a:t> </a:t>
            </a:r>
            <a:r>
              <a:rPr lang="ru-RU" dirty="0" err="1" smtClean="0"/>
              <a:t>галузей</a:t>
            </a:r>
            <a:r>
              <a:rPr lang="ru-RU" dirty="0" smtClean="0"/>
              <a:t> - </a:t>
            </a:r>
            <a:r>
              <a:rPr lang="ru-RU" dirty="0" err="1" smtClean="0"/>
              <a:t>авиаракетно-космічної</a:t>
            </a:r>
            <a:r>
              <a:rPr lang="ru-RU" dirty="0" smtClean="0"/>
              <a:t> та </a:t>
            </a:r>
            <a:r>
              <a:rPr lang="ru-RU" dirty="0" err="1" smtClean="0"/>
              <a:t>електронної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</a:t>
            </a:r>
            <a:r>
              <a:rPr lang="ru-RU" dirty="0" err="1" smtClean="0"/>
              <a:t>радіотехніки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ін</a:t>
            </a:r>
            <a:r>
              <a:rPr lang="ru-RU" dirty="0" smtClean="0"/>
              <a:t>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машинобудівних</a:t>
            </a:r>
            <a:r>
              <a:rPr lang="ru-RU" dirty="0" smtClean="0"/>
              <a:t> </a:t>
            </a:r>
            <a:r>
              <a:rPr lang="ru-RU" dirty="0" err="1" smtClean="0"/>
              <a:t>центрів</a:t>
            </a:r>
            <a:r>
              <a:rPr lang="ru-RU" dirty="0" smtClean="0"/>
              <a:t> </a:t>
            </a:r>
            <a:r>
              <a:rPr lang="ru-RU" dirty="0" err="1" smtClean="0"/>
              <a:t>розташоване</a:t>
            </a:r>
            <a:r>
              <a:rPr lang="ru-RU" dirty="0" smtClean="0"/>
              <a:t> в </a:t>
            </a:r>
            <a:r>
              <a:rPr lang="ru-RU" dirty="0" err="1" smtClean="0"/>
              <a:t>північно-східній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(Детройт, Чикаго, </a:t>
            </a:r>
            <a:r>
              <a:rPr lang="ru-RU" dirty="0" err="1" smtClean="0"/>
              <a:t>Філадельфія</a:t>
            </a:r>
            <a:r>
              <a:rPr lang="ru-RU" dirty="0" smtClean="0"/>
              <a:t>, Нью-Йорк та </a:t>
            </a:r>
            <a:r>
              <a:rPr lang="ru-RU" dirty="0" err="1" smtClean="0"/>
              <a:t>ін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Тихоокеанському</a:t>
            </a:r>
            <a:r>
              <a:rPr lang="ru-RU" dirty="0" smtClean="0"/>
              <a:t> </a:t>
            </a:r>
            <a:r>
              <a:rPr lang="ru-RU" dirty="0" err="1" smtClean="0"/>
              <a:t>узбережжі</a:t>
            </a:r>
            <a:r>
              <a:rPr lang="ru-RU" dirty="0" smtClean="0"/>
              <a:t> США (Лос-Анджелес, Сан-Франциско, </a:t>
            </a:r>
            <a:r>
              <a:rPr lang="ru-RU" dirty="0" err="1" smtClean="0"/>
              <a:t>Сіетл</a:t>
            </a:r>
            <a:r>
              <a:rPr lang="ru-RU" dirty="0" smtClean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.)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Хімічна промисловість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9293"/>
            <a:ext cx="9144000" cy="585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71472" y="4000504"/>
            <a:ext cx="807249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Хімічна</a:t>
            </a:r>
            <a:r>
              <a:rPr lang="ru-RU" dirty="0" smtClean="0"/>
              <a:t> </a:t>
            </a:r>
            <a:r>
              <a:rPr lang="ru-RU" dirty="0" err="1" smtClean="0"/>
              <a:t>промисловість</a:t>
            </a:r>
            <a:r>
              <a:rPr lang="ru-RU" dirty="0" smtClean="0"/>
              <a:t> (</a:t>
            </a:r>
            <a:r>
              <a:rPr lang="ru-RU" dirty="0" err="1" smtClean="0"/>
              <a:t>виробництво</a:t>
            </a:r>
            <a:r>
              <a:rPr lang="ru-RU" dirty="0" smtClean="0"/>
              <a:t> </a:t>
            </a:r>
            <a:r>
              <a:rPr lang="ru-RU" dirty="0" err="1" smtClean="0"/>
              <a:t>пластичних</a:t>
            </a:r>
            <a:r>
              <a:rPr lang="ru-RU" dirty="0" smtClean="0"/>
              <a:t> </a:t>
            </a:r>
            <a:r>
              <a:rPr lang="ru-RU" dirty="0" err="1" smtClean="0"/>
              <a:t>мас</a:t>
            </a:r>
            <a:r>
              <a:rPr lang="ru-RU" dirty="0" smtClean="0"/>
              <a:t>, </a:t>
            </a:r>
            <a:r>
              <a:rPr lang="ru-RU" dirty="0" err="1" smtClean="0"/>
              <a:t>хімічних</a:t>
            </a:r>
            <a:r>
              <a:rPr lang="ru-RU" dirty="0" smtClean="0"/>
              <a:t> волокон, синтетичного каучуку, </a:t>
            </a:r>
            <a:r>
              <a:rPr lang="ru-RU" dirty="0" err="1" smtClean="0"/>
              <a:t>мінеральних</a:t>
            </a:r>
            <a:r>
              <a:rPr lang="ru-RU" dirty="0" smtClean="0"/>
              <a:t> добрив, </a:t>
            </a:r>
            <a:r>
              <a:rPr lang="ru-RU" dirty="0" err="1" smtClean="0"/>
              <a:t>барвників</a:t>
            </a:r>
            <a:r>
              <a:rPr lang="ru-RU" dirty="0" smtClean="0"/>
              <a:t>, </a:t>
            </a:r>
            <a:r>
              <a:rPr lang="ru-RU" dirty="0" err="1" smtClean="0"/>
              <a:t>миючих</a:t>
            </a:r>
            <a:r>
              <a:rPr lang="ru-RU" dirty="0" smtClean="0"/>
              <a:t> </a:t>
            </a:r>
            <a:r>
              <a:rPr lang="ru-RU" dirty="0" err="1" smtClean="0"/>
              <a:t>засобів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) в основному </a:t>
            </a:r>
            <a:r>
              <a:rPr lang="ru-RU" dirty="0" err="1" smtClean="0"/>
              <a:t>зосереджена</a:t>
            </a:r>
            <a:r>
              <a:rPr lang="ru-RU" dirty="0" smtClean="0"/>
              <a:t> в центрах </a:t>
            </a:r>
            <a:r>
              <a:rPr lang="ru-RU" dirty="0" err="1" smtClean="0"/>
              <a:t>штатів</a:t>
            </a:r>
            <a:r>
              <a:rPr lang="ru-RU" dirty="0" smtClean="0"/>
              <a:t> </a:t>
            </a:r>
            <a:r>
              <a:rPr lang="ru-RU" dirty="0" err="1" smtClean="0"/>
              <a:t>Півночі</a:t>
            </a:r>
            <a:r>
              <a:rPr lang="ru-RU" dirty="0" smtClean="0"/>
              <a:t> (</a:t>
            </a:r>
            <a:r>
              <a:rPr lang="ru-RU" dirty="0" err="1" smtClean="0"/>
              <a:t>Сент-Луїс</a:t>
            </a:r>
            <a:r>
              <a:rPr lang="ru-RU" dirty="0" smtClean="0"/>
              <a:t>, Чикаго, Нью-Йорк, </a:t>
            </a:r>
            <a:r>
              <a:rPr lang="ru-RU" dirty="0" err="1" smtClean="0"/>
              <a:t>Філадельфія</a:t>
            </a:r>
            <a:r>
              <a:rPr lang="ru-RU" dirty="0" smtClean="0"/>
              <a:t>, Балтимор), де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пов'язано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 </a:t>
            </a:r>
            <a:r>
              <a:rPr lang="ru-RU" dirty="0" err="1" smtClean="0"/>
              <a:t>вугільної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та </a:t>
            </a:r>
            <a:r>
              <a:rPr lang="ru-RU" dirty="0" err="1" smtClean="0"/>
              <a:t>металургійних</a:t>
            </a:r>
            <a:r>
              <a:rPr lang="ru-RU" dirty="0" smtClean="0"/>
              <a:t> </a:t>
            </a:r>
            <a:r>
              <a:rPr lang="ru-RU" dirty="0" err="1" smtClean="0"/>
              <a:t>виробництв</a:t>
            </a:r>
            <a:r>
              <a:rPr lang="ru-RU" dirty="0" smtClean="0"/>
              <a:t> (</a:t>
            </a:r>
            <a:r>
              <a:rPr lang="ru-RU" dirty="0" err="1" smtClean="0"/>
              <a:t>відходи</a:t>
            </a:r>
            <a:r>
              <a:rPr lang="ru-RU" dirty="0" smtClean="0"/>
              <a:t> </a:t>
            </a:r>
            <a:r>
              <a:rPr lang="ru-RU" dirty="0" err="1" smtClean="0"/>
              <a:t>коксування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ін</a:t>
            </a:r>
            <a:r>
              <a:rPr lang="ru-RU" dirty="0" smtClean="0"/>
              <a:t>),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узбережжі</a:t>
            </a:r>
            <a:r>
              <a:rPr lang="ru-RU" dirty="0" smtClean="0"/>
              <a:t> </a:t>
            </a:r>
            <a:r>
              <a:rPr lang="ru-RU" dirty="0" err="1" smtClean="0"/>
              <a:t>Мексиканської</a:t>
            </a:r>
            <a:r>
              <a:rPr lang="ru-RU" dirty="0" smtClean="0"/>
              <a:t> затоки (</a:t>
            </a:r>
            <a:r>
              <a:rPr lang="ru-RU" dirty="0" err="1" smtClean="0"/>
              <a:t>Х'юстон</a:t>
            </a:r>
            <a:r>
              <a:rPr lang="ru-RU" dirty="0" smtClean="0"/>
              <a:t>, </a:t>
            </a:r>
            <a:r>
              <a:rPr lang="ru-RU" dirty="0" err="1" smtClean="0"/>
              <a:t>Бомонт</a:t>
            </a:r>
            <a:r>
              <a:rPr lang="ru-RU" dirty="0" smtClean="0"/>
              <a:t>, Порт-Артур), </a:t>
            </a:r>
            <a:r>
              <a:rPr lang="ru-RU" dirty="0" err="1" smtClean="0"/>
              <a:t>багатого</a:t>
            </a:r>
            <a:r>
              <a:rPr lang="ru-RU" dirty="0" smtClean="0"/>
              <a:t> </a:t>
            </a:r>
            <a:r>
              <a:rPr lang="ru-RU" dirty="0" err="1" smtClean="0"/>
              <a:t>нафтою</a:t>
            </a:r>
            <a:r>
              <a:rPr lang="ru-RU" dirty="0" smtClean="0"/>
              <a:t>, </a:t>
            </a:r>
            <a:r>
              <a:rPr lang="ru-RU" dirty="0" err="1" smtClean="0"/>
              <a:t>природним</a:t>
            </a:r>
            <a:r>
              <a:rPr lang="ru-RU" dirty="0" smtClean="0"/>
              <a:t> газом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сіркою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   Металургія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2290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86050" y="3500438"/>
            <a:ext cx="5857900" cy="25853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Головні</a:t>
            </a:r>
            <a:r>
              <a:rPr lang="ru-RU" dirty="0" smtClean="0"/>
              <a:t> </a:t>
            </a:r>
            <a:r>
              <a:rPr lang="ru-RU" dirty="0" err="1" smtClean="0"/>
              <a:t>райони</a:t>
            </a:r>
            <a:r>
              <a:rPr lang="ru-RU" dirty="0" smtClean="0"/>
              <a:t> </a:t>
            </a:r>
            <a:r>
              <a:rPr lang="ru-RU" dirty="0" err="1" smtClean="0"/>
              <a:t>чорної</a:t>
            </a:r>
            <a:r>
              <a:rPr lang="ru-RU" dirty="0" smtClean="0"/>
              <a:t> </a:t>
            </a:r>
            <a:r>
              <a:rPr lang="ru-RU" dirty="0" err="1" smtClean="0"/>
              <a:t>металургії</a:t>
            </a:r>
            <a:r>
              <a:rPr lang="ru-RU" dirty="0" smtClean="0"/>
              <a:t> США - </a:t>
            </a:r>
            <a:r>
              <a:rPr lang="ru-RU" dirty="0" err="1" smtClean="0"/>
              <a:t>Приозерний</a:t>
            </a:r>
            <a:r>
              <a:rPr lang="ru-RU" dirty="0" smtClean="0"/>
              <a:t> (</a:t>
            </a: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 smtClean="0"/>
              <a:t>центри</a:t>
            </a:r>
            <a:r>
              <a:rPr lang="ru-RU" dirty="0" smtClean="0"/>
              <a:t> </a:t>
            </a:r>
            <a:r>
              <a:rPr lang="ru-RU" dirty="0" err="1" smtClean="0"/>
              <a:t>Пітсбург</a:t>
            </a:r>
            <a:r>
              <a:rPr lang="ru-RU" dirty="0" smtClean="0"/>
              <a:t>, Чикаго, </a:t>
            </a:r>
            <a:r>
              <a:rPr lang="ru-RU" dirty="0" err="1" smtClean="0"/>
              <a:t>Гері</a:t>
            </a:r>
            <a:r>
              <a:rPr lang="ru-RU" dirty="0" smtClean="0"/>
              <a:t>, </a:t>
            </a:r>
            <a:r>
              <a:rPr lang="ru-RU" dirty="0" err="1" smtClean="0"/>
              <a:t>Клівленд</a:t>
            </a:r>
            <a:r>
              <a:rPr lang="ru-RU" dirty="0" smtClean="0"/>
              <a:t>, </a:t>
            </a:r>
            <a:r>
              <a:rPr lang="ru-RU" dirty="0" err="1" smtClean="0"/>
              <a:t>Буффало</a:t>
            </a:r>
            <a:r>
              <a:rPr lang="ru-RU" dirty="0" smtClean="0"/>
              <a:t>),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базується</a:t>
            </a:r>
            <a:r>
              <a:rPr lang="ru-RU" dirty="0" smtClean="0"/>
              <a:t> на </a:t>
            </a:r>
            <a:r>
              <a:rPr lang="ru-RU" dirty="0" err="1" smtClean="0"/>
              <a:t>використанні</a:t>
            </a:r>
            <a:r>
              <a:rPr lang="ru-RU" dirty="0" smtClean="0"/>
              <a:t> </a:t>
            </a:r>
            <a:r>
              <a:rPr lang="ru-RU" dirty="0" err="1" smtClean="0"/>
              <a:t>власних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залізної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(район озера </a:t>
            </a:r>
            <a:r>
              <a:rPr lang="ru-RU" dirty="0" err="1" smtClean="0"/>
              <a:t>Верхнє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коксівного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 (</a:t>
            </a:r>
            <a:r>
              <a:rPr lang="ru-RU" dirty="0" err="1" smtClean="0"/>
              <a:t>Аппалачський</a:t>
            </a:r>
            <a:r>
              <a:rPr lang="ru-RU" dirty="0" smtClean="0"/>
              <a:t> </a:t>
            </a:r>
            <a:r>
              <a:rPr lang="ru-RU" dirty="0" err="1" smtClean="0"/>
              <a:t>басейн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приатлантичних</a:t>
            </a:r>
            <a:r>
              <a:rPr lang="ru-RU" dirty="0" smtClean="0"/>
              <a:t> (</a:t>
            </a:r>
            <a:r>
              <a:rPr lang="ru-RU" dirty="0" err="1" smtClean="0"/>
              <a:t>Балтімор</a:t>
            </a:r>
            <a:r>
              <a:rPr lang="ru-RU" dirty="0" smtClean="0"/>
              <a:t>, </a:t>
            </a:r>
            <a:r>
              <a:rPr lang="ru-RU" dirty="0" err="1" smtClean="0"/>
              <a:t>Філадельфія</a:t>
            </a:r>
            <a:r>
              <a:rPr lang="ru-RU" dirty="0" smtClean="0"/>
              <a:t>), </a:t>
            </a:r>
            <a:r>
              <a:rPr lang="ru-RU" dirty="0" err="1" smtClean="0"/>
              <a:t>заснований</a:t>
            </a:r>
            <a:r>
              <a:rPr lang="ru-RU" dirty="0" smtClean="0"/>
              <a:t> на </a:t>
            </a:r>
            <a:r>
              <a:rPr lang="ru-RU" dirty="0" err="1" smtClean="0"/>
              <a:t>використанні</a:t>
            </a:r>
            <a:r>
              <a:rPr lang="ru-RU" dirty="0" smtClean="0"/>
              <a:t> </a:t>
            </a:r>
            <a:r>
              <a:rPr lang="ru-RU" dirty="0" err="1" smtClean="0"/>
              <a:t>привізною</a:t>
            </a:r>
            <a:r>
              <a:rPr lang="ru-RU" dirty="0" smtClean="0"/>
              <a:t> </a:t>
            </a:r>
            <a:r>
              <a:rPr lang="ru-RU" dirty="0" err="1" smtClean="0"/>
              <a:t>залізної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</a:t>
            </a:r>
            <a:r>
              <a:rPr lang="ru-RU" dirty="0" err="1" smtClean="0"/>
              <a:t>головним</a:t>
            </a:r>
            <a:r>
              <a:rPr lang="ru-RU" dirty="0" smtClean="0"/>
              <a:t> чином,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Канади</a:t>
            </a:r>
            <a:r>
              <a:rPr lang="ru-RU" dirty="0" smtClean="0"/>
              <a:t>, </a:t>
            </a:r>
            <a:r>
              <a:rPr lang="ru-RU" dirty="0" err="1" smtClean="0"/>
              <a:t>Венесуели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Бразилії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1000108"/>
            <a:ext cx="550071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Кольорова</a:t>
            </a:r>
            <a:r>
              <a:rPr lang="ru-RU" dirty="0" smtClean="0"/>
              <a:t> </a:t>
            </a:r>
            <a:r>
              <a:rPr lang="ru-RU" dirty="0" err="1" smtClean="0"/>
              <a:t>металургія</a:t>
            </a:r>
            <a:r>
              <a:rPr lang="ru-RU" dirty="0" smtClean="0"/>
              <a:t> (</a:t>
            </a:r>
            <a:r>
              <a:rPr lang="ru-RU" dirty="0" err="1" smtClean="0"/>
              <a:t>виплавка</a:t>
            </a:r>
            <a:r>
              <a:rPr lang="ru-RU" dirty="0" smtClean="0"/>
              <a:t> </a:t>
            </a:r>
            <a:r>
              <a:rPr lang="ru-RU" dirty="0" err="1" smtClean="0"/>
              <a:t>міді</a:t>
            </a:r>
            <a:r>
              <a:rPr lang="ru-RU" dirty="0" smtClean="0"/>
              <a:t>, </a:t>
            </a:r>
            <a:r>
              <a:rPr lang="ru-RU" dirty="0" err="1" smtClean="0"/>
              <a:t>свинцю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цинку, </a:t>
            </a:r>
            <a:r>
              <a:rPr lang="ru-RU" dirty="0" err="1" smtClean="0"/>
              <a:t>алюмінію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</a:t>
            </a:r>
            <a:r>
              <a:rPr lang="ru-RU" dirty="0" smtClean="0"/>
              <a:t>) </a:t>
            </a:r>
            <a:r>
              <a:rPr lang="ru-RU" dirty="0" err="1" smtClean="0"/>
              <a:t>отримала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в штатах </a:t>
            </a:r>
            <a:r>
              <a:rPr lang="ru-RU" dirty="0" err="1" smtClean="0"/>
              <a:t>Гірського</a:t>
            </a:r>
            <a:r>
              <a:rPr lang="ru-RU" dirty="0" smtClean="0"/>
              <a:t> Заходу,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розташовують</a:t>
            </a:r>
            <a:r>
              <a:rPr lang="ru-RU" dirty="0" smtClean="0"/>
              <a:t> великими запасами </a:t>
            </a:r>
            <a:r>
              <a:rPr lang="ru-RU" dirty="0" err="1" smtClean="0"/>
              <a:t>мідних</a:t>
            </a:r>
            <a:r>
              <a:rPr lang="ru-RU" dirty="0" smtClean="0"/>
              <a:t>, </a:t>
            </a:r>
            <a:r>
              <a:rPr lang="ru-RU" dirty="0" err="1" smtClean="0"/>
              <a:t>свинцево-цинкових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молібденових</a:t>
            </a:r>
            <a:r>
              <a:rPr lang="ru-RU" dirty="0" smtClean="0"/>
              <a:t> руд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потужним</a:t>
            </a:r>
            <a:r>
              <a:rPr lang="ru-RU" dirty="0" smtClean="0"/>
              <a:t> </a:t>
            </a:r>
            <a:r>
              <a:rPr lang="ru-RU" dirty="0" err="1" smtClean="0"/>
              <a:t>гідроенергетичний</a:t>
            </a:r>
            <a:r>
              <a:rPr lang="ru-RU" dirty="0" smtClean="0"/>
              <a:t> </a:t>
            </a:r>
            <a:r>
              <a:rPr lang="ru-RU" dirty="0" err="1" smtClean="0"/>
              <a:t>потенціал</a:t>
            </a:r>
            <a:r>
              <a:rPr lang="ru-RU" dirty="0" smtClean="0"/>
              <a:t> (</a:t>
            </a:r>
            <a:r>
              <a:rPr lang="ru-RU" dirty="0" err="1" smtClean="0"/>
              <a:t>ріки</a:t>
            </a:r>
            <a:r>
              <a:rPr lang="ru-RU" dirty="0" smtClean="0"/>
              <a:t> </a:t>
            </a:r>
            <a:r>
              <a:rPr lang="ru-RU" dirty="0" err="1" smtClean="0"/>
              <a:t>Колумбія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Колорадо).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Паливно-енергетична промисловість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381"/>
            <a:ext cx="9144000" cy="609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071810"/>
            <a:ext cx="914400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енергоспоживання</a:t>
            </a:r>
            <a:r>
              <a:rPr lang="ru-RU" dirty="0" smtClean="0"/>
              <a:t> США велика </a:t>
            </a:r>
            <a:r>
              <a:rPr lang="ru-RU" dirty="0" err="1" smtClean="0"/>
              <a:t>частка</a:t>
            </a:r>
            <a:r>
              <a:rPr lang="ru-RU" dirty="0" smtClean="0"/>
              <a:t> (</a:t>
            </a:r>
            <a:r>
              <a:rPr lang="ru-RU" dirty="0" err="1" smtClean="0"/>
              <a:t>близько</a:t>
            </a:r>
            <a:r>
              <a:rPr lang="ru-RU" dirty="0" smtClean="0"/>
              <a:t> 70%) </a:t>
            </a:r>
            <a:r>
              <a:rPr lang="ru-RU" dirty="0" err="1" smtClean="0"/>
              <a:t>нафти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природного газу. Велика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нафти</a:t>
            </a:r>
            <a:r>
              <a:rPr lang="ru-RU" dirty="0" smtClean="0"/>
              <a:t> </a:t>
            </a:r>
            <a:r>
              <a:rPr lang="ru-RU" dirty="0" err="1" smtClean="0"/>
              <a:t>видобувається</a:t>
            </a:r>
            <a:r>
              <a:rPr lang="ru-RU" dirty="0" smtClean="0"/>
              <a:t> на </a:t>
            </a:r>
            <a:r>
              <a:rPr lang="ru-RU" dirty="0" err="1" smtClean="0"/>
              <a:t>узбережжі</a:t>
            </a:r>
            <a:r>
              <a:rPr lang="ru-RU" dirty="0" smtClean="0"/>
              <a:t> </a:t>
            </a:r>
            <a:r>
              <a:rPr lang="ru-RU" dirty="0" err="1" smtClean="0"/>
              <a:t>Мексиканської</a:t>
            </a:r>
            <a:r>
              <a:rPr lang="ru-RU" dirty="0" smtClean="0"/>
              <a:t> затоки (</a:t>
            </a:r>
            <a:r>
              <a:rPr lang="ru-RU" dirty="0" err="1" smtClean="0"/>
              <a:t>штати</a:t>
            </a:r>
            <a:r>
              <a:rPr lang="ru-RU" dirty="0" smtClean="0"/>
              <a:t> Техас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Луїзіана</a:t>
            </a:r>
            <a:r>
              <a:rPr lang="ru-RU" dirty="0" smtClean="0"/>
              <a:t>), в </a:t>
            </a:r>
            <a:r>
              <a:rPr lang="ru-RU" dirty="0" err="1" smtClean="0"/>
              <a:t>Каліфорнії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Алясці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ж </a:t>
            </a:r>
            <a:r>
              <a:rPr lang="ru-RU" dirty="0" err="1" smtClean="0"/>
              <a:t>райони</a:t>
            </a:r>
            <a:r>
              <a:rPr lang="ru-RU" dirty="0" smtClean="0"/>
              <a:t> (</a:t>
            </a:r>
            <a:r>
              <a:rPr lang="ru-RU" dirty="0" err="1" smtClean="0"/>
              <a:t>крім</a:t>
            </a:r>
            <a:r>
              <a:rPr lang="ru-RU" dirty="0" smtClean="0"/>
              <a:t> Аляски) </a:t>
            </a:r>
            <a:r>
              <a:rPr lang="ru-RU" dirty="0" err="1" smtClean="0"/>
              <a:t>дають</a:t>
            </a:r>
            <a:r>
              <a:rPr lang="ru-RU" dirty="0" smtClean="0"/>
              <a:t>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</a:t>
            </a:r>
            <a:r>
              <a:rPr lang="ru-RU" dirty="0" err="1" smtClean="0"/>
              <a:t>видобутку</a:t>
            </a:r>
            <a:r>
              <a:rPr lang="ru-RU" dirty="0" smtClean="0"/>
              <a:t> природного </a:t>
            </a:r>
            <a:r>
              <a:rPr lang="ru-RU" dirty="0" smtClean="0"/>
              <a:t>газу. </a:t>
            </a:r>
            <a:r>
              <a:rPr lang="ru-RU" dirty="0" err="1" smtClean="0"/>
              <a:t>Основний</a:t>
            </a:r>
            <a:r>
              <a:rPr lang="ru-RU" dirty="0" smtClean="0"/>
              <a:t> </a:t>
            </a:r>
            <a:r>
              <a:rPr lang="ru-RU" dirty="0" smtClean="0"/>
              <a:t>район </a:t>
            </a:r>
            <a:r>
              <a:rPr lang="ru-RU" dirty="0" err="1" smtClean="0"/>
              <a:t>видобутку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 - </a:t>
            </a:r>
            <a:r>
              <a:rPr lang="ru-RU" dirty="0" err="1" smtClean="0"/>
              <a:t>Аппалачський</a:t>
            </a:r>
            <a:r>
              <a:rPr lang="ru-RU" dirty="0" smtClean="0"/>
              <a:t> </a:t>
            </a:r>
            <a:r>
              <a:rPr lang="ru-RU" dirty="0" err="1" smtClean="0"/>
              <a:t>басейн</a:t>
            </a:r>
            <a:r>
              <a:rPr lang="ru-RU" dirty="0" smtClean="0"/>
              <a:t>. </a:t>
            </a:r>
            <a:r>
              <a:rPr lang="ru-RU" dirty="0" err="1" smtClean="0"/>
              <a:t>Переважну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(</a:t>
            </a:r>
            <a:r>
              <a:rPr lang="ru-RU" dirty="0" err="1" smtClean="0"/>
              <a:t>близько</a:t>
            </a:r>
            <a:r>
              <a:rPr lang="ru-RU" dirty="0" smtClean="0"/>
              <a:t> 90%) </a:t>
            </a:r>
            <a:r>
              <a:rPr lang="ru-RU" dirty="0" err="1" smtClean="0"/>
              <a:t>електроенергії</a:t>
            </a:r>
            <a:r>
              <a:rPr lang="ru-RU" dirty="0" smtClean="0"/>
              <a:t> </a:t>
            </a:r>
            <a:r>
              <a:rPr lang="ru-RU" dirty="0" err="1" smtClean="0"/>
              <a:t>виробляють</a:t>
            </a:r>
            <a:r>
              <a:rPr lang="ru-RU" dirty="0" smtClean="0"/>
              <a:t> </a:t>
            </a:r>
            <a:r>
              <a:rPr lang="ru-RU" dirty="0" err="1" smtClean="0"/>
              <a:t>теплові</a:t>
            </a:r>
            <a:r>
              <a:rPr lang="ru-RU" dirty="0" smtClean="0"/>
              <a:t> та </a:t>
            </a:r>
            <a:r>
              <a:rPr lang="ru-RU" dirty="0" err="1" smtClean="0"/>
              <a:t>атомні</a:t>
            </a:r>
            <a:r>
              <a:rPr lang="ru-RU" dirty="0" smtClean="0"/>
              <a:t> </a:t>
            </a:r>
            <a:r>
              <a:rPr lang="ru-RU" dirty="0" err="1" smtClean="0"/>
              <a:t>електростанції</a:t>
            </a:r>
            <a:r>
              <a:rPr lang="ru-RU" dirty="0" smtClean="0"/>
              <a:t>. За </a:t>
            </a:r>
            <a:r>
              <a:rPr lang="ru-RU" dirty="0" err="1" smtClean="0"/>
              <a:t>сумарною</a:t>
            </a:r>
            <a:r>
              <a:rPr lang="ru-RU" dirty="0" smtClean="0"/>
              <a:t> </a:t>
            </a:r>
            <a:r>
              <a:rPr lang="ru-RU" dirty="0" err="1" smtClean="0"/>
              <a:t>потужності</a:t>
            </a:r>
            <a:r>
              <a:rPr lang="ru-RU" dirty="0" smtClean="0"/>
              <a:t> АЕС США </a:t>
            </a:r>
            <a:r>
              <a:rPr lang="ru-RU" dirty="0" err="1" smtClean="0"/>
              <a:t>займають</a:t>
            </a:r>
            <a:r>
              <a:rPr lang="ru-RU" dirty="0" smtClean="0"/>
              <a:t> перше </a:t>
            </a:r>
            <a:r>
              <a:rPr lang="ru-RU" dirty="0" err="1" smtClean="0"/>
              <a:t>місце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. На </a:t>
            </a:r>
            <a:r>
              <a:rPr lang="ru-RU" dirty="0" err="1" smtClean="0"/>
              <a:t>річках</a:t>
            </a:r>
            <a:r>
              <a:rPr lang="ru-RU" dirty="0" smtClean="0"/>
              <a:t> </a:t>
            </a:r>
            <a:r>
              <a:rPr lang="ru-RU" dirty="0" err="1" smtClean="0"/>
              <a:t>Колумбія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Колорадо </a:t>
            </a:r>
            <a:r>
              <a:rPr lang="ru-RU" dirty="0" err="1" smtClean="0"/>
              <a:t>побудовані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 ГЕС. </a:t>
            </a:r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- </a:t>
            </a:r>
            <a:r>
              <a:rPr lang="ru-RU" dirty="0" err="1" smtClean="0"/>
              <a:t>Гранд-Кулі</a:t>
            </a:r>
            <a:r>
              <a:rPr lang="ru-RU" dirty="0" smtClean="0"/>
              <a:t> (4,1 млн. кВт) </a:t>
            </a:r>
            <a:r>
              <a:rPr lang="ru-RU" dirty="0" err="1" smtClean="0"/>
              <a:t>знаходиться</a:t>
            </a:r>
            <a:r>
              <a:rPr lang="ru-RU" dirty="0" smtClean="0"/>
              <a:t> на </a:t>
            </a:r>
            <a:r>
              <a:rPr lang="ru-RU" dirty="0" err="1" smtClean="0"/>
              <a:t>річці</a:t>
            </a:r>
            <a:r>
              <a:rPr lang="ru-RU" dirty="0" smtClean="0"/>
              <a:t> </a:t>
            </a:r>
            <a:r>
              <a:rPr lang="ru-RU" dirty="0" err="1" smtClean="0"/>
              <a:t>Колумбія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          Сільське господарство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14355"/>
            <a:ext cx="9144001" cy="614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28662" y="714356"/>
            <a:ext cx="7215206" cy="59093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Головні</a:t>
            </a:r>
            <a:r>
              <a:rPr lang="ru-RU" dirty="0" smtClean="0"/>
              <a:t> </a:t>
            </a:r>
            <a:r>
              <a:rPr lang="ru-RU" dirty="0" err="1" smtClean="0"/>
              <a:t>технічні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 - </a:t>
            </a:r>
            <a:r>
              <a:rPr lang="ru-RU" dirty="0" err="1" smtClean="0"/>
              <a:t>бавовник</a:t>
            </a:r>
            <a:r>
              <a:rPr lang="ru-RU" dirty="0" smtClean="0"/>
              <a:t>, </a:t>
            </a:r>
            <a:r>
              <a:rPr lang="ru-RU" dirty="0" err="1" smtClean="0"/>
              <a:t>цукровий</a:t>
            </a:r>
            <a:r>
              <a:rPr lang="ru-RU" dirty="0" smtClean="0"/>
              <a:t> </a:t>
            </a:r>
            <a:r>
              <a:rPr lang="ru-RU" dirty="0" err="1" smtClean="0"/>
              <a:t>буряк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цукровий</a:t>
            </a:r>
            <a:r>
              <a:rPr lang="ru-RU" dirty="0" smtClean="0"/>
              <a:t> очерет, соя, тютюн. </a:t>
            </a:r>
            <a:r>
              <a:rPr lang="ru-RU" dirty="0" err="1" smtClean="0"/>
              <a:t>Розвинені</a:t>
            </a:r>
            <a:r>
              <a:rPr lang="ru-RU" dirty="0" smtClean="0"/>
              <a:t> </a:t>
            </a:r>
            <a:r>
              <a:rPr lang="ru-RU" dirty="0" err="1" smtClean="0"/>
              <a:t>овочівництво</a:t>
            </a:r>
            <a:r>
              <a:rPr lang="ru-RU" dirty="0" smtClean="0"/>
              <a:t>, </a:t>
            </a:r>
            <a:r>
              <a:rPr lang="ru-RU" dirty="0" err="1" smtClean="0"/>
              <a:t>картоплярство</a:t>
            </a:r>
            <a:r>
              <a:rPr lang="ru-RU" dirty="0" smtClean="0"/>
              <a:t>, </a:t>
            </a:r>
            <a:r>
              <a:rPr lang="ru-RU" dirty="0" err="1" smtClean="0"/>
              <a:t>садівництво.Провідні</a:t>
            </a:r>
            <a:r>
              <a:rPr lang="ru-RU" dirty="0" smtClean="0"/>
              <a:t>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тваринництва</a:t>
            </a:r>
            <a:r>
              <a:rPr lang="ru-RU" dirty="0" smtClean="0"/>
              <a:t> - </a:t>
            </a:r>
            <a:r>
              <a:rPr lang="ru-RU" dirty="0" err="1" smtClean="0"/>
              <a:t>скотарство</a:t>
            </a:r>
            <a:r>
              <a:rPr lang="ru-RU" dirty="0" smtClean="0"/>
              <a:t> </a:t>
            </a:r>
            <a:r>
              <a:rPr lang="ru-RU" dirty="0" err="1" smtClean="0"/>
              <a:t>м'ясного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молочного </a:t>
            </a:r>
            <a:r>
              <a:rPr lang="ru-RU" dirty="0" err="1" smtClean="0"/>
              <a:t>напрямку</a:t>
            </a:r>
            <a:r>
              <a:rPr lang="ru-RU" dirty="0" smtClean="0"/>
              <a:t>, </a:t>
            </a:r>
            <a:r>
              <a:rPr lang="ru-RU" dirty="0" err="1" smtClean="0"/>
              <a:t>свинарство</a:t>
            </a:r>
            <a:r>
              <a:rPr lang="ru-RU" dirty="0" smtClean="0"/>
              <a:t>, </a:t>
            </a:r>
            <a:r>
              <a:rPr lang="ru-RU" dirty="0" err="1" smtClean="0"/>
              <a:t>вівчарство</a:t>
            </a:r>
            <a:r>
              <a:rPr lang="ru-RU" dirty="0" smtClean="0"/>
              <a:t>, </a:t>
            </a:r>
            <a:r>
              <a:rPr lang="ru-RU" dirty="0" err="1" smtClean="0"/>
              <a:t>птахівництво</a:t>
            </a:r>
            <a:r>
              <a:rPr lang="ru-RU" dirty="0" smtClean="0"/>
              <a:t>. Для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США характерна порайонна </a:t>
            </a:r>
            <a:r>
              <a:rPr lang="ru-RU" dirty="0" err="1" smtClean="0"/>
              <a:t>спеціалізація</a:t>
            </a:r>
            <a:r>
              <a:rPr lang="ru-RU" dirty="0" smtClean="0"/>
              <a:t> </a:t>
            </a:r>
            <a:r>
              <a:rPr lang="ru-RU" dirty="0" err="1" smtClean="0"/>
              <a:t>виробництва.Сільське</a:t>
            </a:r>
            <a:r>
              <a:rPr lang="ru-RU" dirty="0" smtClean="0"/>
              <a:t> </a:t>
            </a:r>
            <a:r>
              <a:rPr lang="ru-RU" dirty="0" err="1" smtClean="0"/>
              <a:t>господарство</a:t>
            </a:r>
            <a:r>
              <a:rPr lang="ru-RU" dirty="0" smtClean="0"/>
              <a:t> </a:t>
            </a:r>
            <a:r>
              <a:rPr lang="ru-RU" dirty="0" err="1" smtClean="0"/>
              <a:t>північно-східній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(район Приозерья), де </a:t>
            </a:r>
            <a:r>
              <a:rPr lang="ru-RU" dirty="0" err="1" smtClean="0"/>
              <a:t>зосереджено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великих </a:t>
            </a:r>
            <a:r>
              <a:rPr lang="ru-RU" dirty="0" err="1" smtClean="0"/>
              <a:t>міст</a:t>
            </a:r>
            <a:r>
              <a:rPr lang="ru-RU" dirty="0" smtClean="0"/>
              <a:t>,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приміський</a:t>
            </a:r>
            <a:r>
              <a:rPr lang="ru-RU" dirty="0" smtClean="0"/>
              <a:t> характер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спеціалізоване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молока, </a:t>
            </a:r>
            <a:r>
              <a:rPr lang="ru-RU" dirty="0" err="1" smtClean="0"/>
              <a:t>картоплі</a:t>
            </a:r>
            <a:r>
              <a:rPr lang="ru-RU" dirty="0" smtClean="0"/>
              <a:t>, </a:t>
            </a:r>
            <a:r>
              <a:rPr lang="ru-RU" dirty="0" err="1" smtClean="0"/>
              <a:t>овочів</a:t>
            </a:r>
            <a:r>
              <a:rPr lang="ru-RU" dirty="0" smtClean="0"/>
              <a:t>, </a:t>
            </a:r>
            <a:r>
              <a:rPr lang="ru-RU" dirty="0" err="1" smtClean="0"/>
              <a:t>фруктів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ягід.Штати</a:t>
            </a:r>
            <a:r>
              <a:rPr lang="ru-RU" dirty="0" smtClean="0"/>
              <a:t>,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південніше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західніше</a:t>
            </a:r>
            <a:r>
              <a:rPr lang="ru-RU" dirty="0" smtClean="0"/>
              <a:t> Великих озер (</a:t>
            </a:r>
            <a:r>
              <a:rPr lang="ru-RU" dirty="0" err="1" smtClean="0"/>
              <a:t>північ</a:t>
            </a:r>
            <a:r>
              <a:rPr lang="ru-RU" dirty="0" smtClean="0"/>
              <a:t> </a:t>
            </a:r>
            <a:r>
              <a:rPr lang="ru-RU" dirty="0" err="1" smtClean="0"/>
              <a:t>Центральних</a:t>
            </a:r>
            <a:r>
              <a:rPr lang="ru-RU" dirty="0" smtClean="0"/>
              <a:t> </a:t>
            </a:r>
            <a:r>
              <a:rPr lang="ru-RU" dirty="0" err="1" smtClean="0"/>
              <a:t>рівнин</a:t>
            </a:r>
            <a:r>
              <a:rPr lang="ru-RU" dirty="0" smtClean="0"/>
              <a:t>, </a:t>
            </a:r>
            <a:r>
              <a:rPr lang="ru-RU" dirty="0" err="1" smtClean="0"/>
              <a:t>області</a:t>
            </a:r>
            <a:r>
              <a:rPr lang="ru-RU" dirty="0" smtClean="0"/>
              <a:t> Великих </a:t>
            </a:r>
            <a:r>
              <a:rPr lang="ru-RU" dirty="0" err="1" smtClean="0"/>
              <a:t>рівнин</a:t>
            </a:r>
            <a:r>
              <a:rPr lang="ru-RU" dirty="0" smtClean="0"/>
              <a:t>),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головними</a:t>
            </a:r>
            <a:r>
              <a:rPr lang="ru-RU" dirty="0" smtClean="0"/>
              <a:t> </a:t>
            </a:r>
            <a:r>
              <a:rPr lang="ru-RU" dirty="0" err="1" smtClean="0"/>
              <a:t>виробниками</a:t>
            </a:r>
            <a:r>
              <a:rPr lang="ru-RU" dirty="0" smtClean="0"/>
              <a:t> зерна (</a:t>
            </a:r>
            <a:r>
              <a:rPr lang="ru-RU" dirty="0" err="1" smtClean="0"/>
              <a:t>кукурудзи</a:t>
            </a:r>
            <a:r>
              <a:rPr lang="ru-RU" dirty="0" smtClean="0"/>
              <a:t>, </a:t>
            </a:r>
            <a:r>
              <a:rPr lang="ru-RU" dirty="0" err="1" smtClean="0"/>
              <a:t>пшениці</a:t>
            </a:r>
            <a:r>
              <a:rPr lang="ru-RU" dirty="0" smtClean="0"/>
              <a:t> та сорго). </a:t>
            </a:r>
            <a:r>
              <a:rPr lang="ru-RU" dirty="0" err="1" smtClean="0"/>
              <a:t>Спеціалізація</a:t>
            </a:r>
            <a:r>
              <a:rPr lang="ru-RU" dirty="0" smtClean="0"/>
              <a:t> </a:t>
            </a:r>
            <a:r>
              <a:rPr lang="ru-RU" dirty="0" err="1" smtClean="0"/>
              <a:t>тваринництва</a:t>
            </a:r>
            <a:r>
              <a:rPr lang="ru-RU" dirty="0" smtClean="0"/>
              <a:t> - велика рогата худоба </a:t>
            </a:r>
            <a:r>
              <a:rPr lang="ru-RU" dirty="0" err="1" smtClean="0"/>
              <a:t>м'ясного</a:t>
            </a:r>
            <a:r>
              <a:rPr lang="ru-RU" dirty="0" smtClean="0"/>
              <a:t> </a:t>
            </a:r>
            <a:r>
              <a:rPr lang="ru-RU" dirty="0" err="1" smtClean="0"/>
              <a:t>напрямку</a:t>
            </a:r>
            <a:r>
              <a:rPr lang="ru-RU" dirty="0" smtClean="0"/>
              <a:t>, </a:t>
            </a:r>
            <a:r>
              <a:rPr lang="ru-RU" dirty="0" err="1" smtClean="0"/>
              <a:t>свинарство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птахівництво.Штати</a:t>
            </a:r>
            <a:r>
              <a:rPr lang="ru-RU" dirty="0" smtClean="0"/>
              <a:t> </a:t>
            </a:r>
            <a:r>
              <a:rPr lang="ru-RU" dirty="0" err="1" smtClean="0"/>
              <a:t>південно-східній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спеціалізуються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технічних</a:t>
            </a:r>
            <a:r>
              <a:rPr lang="ru-RU" dirty="0" smtClean="0"/>
              <a:t> культур (</a:t>
            </a:r>
            <a:r>
              <a:rPr lang="ru-RU" dirty="0" err="1" smtClean="0"/>
              <a:t>бавовник</a:t>
            </a:r>
            <a:r>
              <a:rPr lang="ru-RU" dirty="0" smtClean="0"/>
              <a:t>, </a:t>
            </a:r>
            <a:r>
              <a:rPr lang="ru-RU" dirty="0" err="1" smtClean="0"/>
              <a:t>цукровий</a:t>
            </a:r>
            <a:r>
              <a:rPr lang="ru-RU" dirty="0" smtClean="0"/>
              <a:t> очерет, тютюн та </a:t>
            </a:r>
            <a:r>
              <a:rPr lang="ru-RU" dirty="0" err="1" smtClean="0"/>
              <a:t>ін</a:t>
            </a:r>
            <a:r>
              <a:rPr lang="ru-RU" dirty="0" smtClean="0"/>
              <a:t>.) У штатах </a:t>
            </a:r>
            <a:r>
              <a:rPr lang="ru-RU" dirty="0" err="1" smtClean="0"/>
              <a:t>Гірського</a:t>
            </a:r>
            <a:r>
              <a:rPr lang="ru-RU" dirty="0" smtClean="0"/>
              <a:t> Заходу </a:t>
            </a:r>
            <a:r>
              <a:rPr lang="ru-RU" dirty="0" err="1" smtClean="0"/>
              <a:t>найбільше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пасовищне</a:t>
            </a:r>
            <a:r>
              <a:rPr lang="ru-RU" dirty="0" smtClean="0"/>
              <a:t> </a:t>
            </a:r>
            <a:r>
              <a:rPr lang="ru-RU" dirty="0" err="1" smtClean="0"/>
              <a:t>тваринництво</a:t>
            </a:r>
            <a:r>
              <a:rPr lang="ru-RU" dirty="0" smtClean="0"/>
              <a:t> - </a:t>
            </a:r>
            <a:r>
              <a:rPr lang="ru-RU" dirty="0" err="1" smtClean="0"/>
              <a:t>м'ясний</a:t>
            </a:r>
            <a:r>
              <a:rPr lang="ru-RU" dirty="0" smtClean="0"/>
              <a:t> рогата худоба, </a:t>
            </a:r>
            <a:r>
              <a:rPr lang="ru-RU" dirty="0" err="1" smtClean="0"/>
              <a:t>вівчарство</a:t>
            </a:r>
            <a:r>
              <a:rPr lang="ru-RU" dirty="0" smtClean="0"/>
              <a:t>. </a:t>
            </a:r>
            <a:r>
              <a:rPr lang="ru-RU" dirty="0" err="1" smtClean="0"/>
              <a:t>Штати</a:t>
            </a:r>
            <a:r>
              <a:rPr lang="ru-RU" dirty="0" smtClean="0"/>
              <a:t> </a:t>
            </a:r>
            <a:r>
              <a:rPr lang="ru-RU" dirty="0" err="1" smtClean="0"/>
              <a:t>Каліфорнія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Флорида -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райони</a:t>
            </a:r>
            <a:r>
              <a:rPr lang="ru-RU" dirty="0" smtClean="0"/>
              <a:t> </a:t>
            </a:r>
            <a:r>
              <a:rPr lang="ru-RU" dirty="0" err="1" smtClean="0"/>
              <a:t>садівництва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виноградарства, </a:t>
            </a:r>
            <a:r>
              <a:rPr lang="ru-RU" dirty="0" err="1" smtClean="0"/>
              <a:t>виробництва</a:t>
            </a:r>
            <a:r>
              <a:rPr lang="ru-RU" dirty="0" smtClean="0"/>
              <a:t> </a:t>
            </a:r>
            <a:r>
              <a:rPr lang="ru-RU" dirty="0" err="1" smtClean="0"/>
              <a:t>цитрусових</a:t>
            </a:r>
            <a:r>
              <a:rPr lang="ru-RU" dirty="0" smtClean="0"/>
              <a:t> культур.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 Транспорт </a:t>
            </a:r>
            <a:r>
              <a:rPr lang="ru-RU" dirty="0" smtClean="0"/>
              <a:t>та </a:t>
            </a:r>
            <a:r>
              <a:rPr lang="ru-RU" dirty="0" err="1" smtClean="0"/>
              <a:t>економічні</a:t>
            </a:r>
            <a:r>
              <a:rPr lang="ru-RU" dirty="0" smtClean="0"/>
              <a:t> </a:t>
            </a:r>
            <a:r>
              <a:rPr lang="ru-RU" dirty="0" err="1" smtClean="0"/>
              <a:t>зв'язки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785794"/>
            <a:ext cx="8429684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внутрішніх</a:t>
            </a:r>
            <a:r>
              <a:rPr lang="ru-RU" dirty="0" smtClean="0"/>
              <a:t> </a:t>
            </a:r>
            <a:r>
              <a:rPr lang="ru-RU" dirty="0" err="1" smtClean="0"/>
              <a:t>перевезеннях</a:t>
            </a:r>
            <a:r>
              <a:rPr lang="ru-RU" dirty="0" smtClean="0"/>
              <a:t> </a:t>
            </a:r>
            <a:r>
              <a:rPr lang="ru-RU" dirty="0" err="1" smtClean="0"/>
              <a:t>вантажів</a:t>
            </a:r>
            <a:r>
              <a:rPr lang="ru-RU" dirty="0" smtClean="0"/>
              <a:t> </a:t>
            </a:r>
            <a:r>
              <a:rPr lang="ru-RU" dirty="0" err="1" smtClean="0"/>
              <a:t>вирішальна</a:t>
            </a:r>
            <a:r>
              <a:rPr lang="ru-RU" dirty="0" smtClean="0"/>
              <a:t> роль </a:t>
            </a:r>
            <a:r>
              <a:rPr lang="ru-RU" dirty="0" err="1" smtClean="0"/>
              <a:t>належить</a:t>
            </a:r>
            <a:r>
              <a:rPr lang="ru-RU" dirty="0" smtClean="0"/>
              <a:t> </a:t>
            </a:r>
            <a:r>
              <a:rPr lang="ru-RU" dirty="0" err="1" smtClean="0"/>
              <a:t>залізничному</a:t>
            </a:r>
            <a:r>
              <a:rPr lang="ru-RU" dirty="0" smtClean="0"/>
              <a:t> транспорту. </a:t>
            </a:r>
            <a:r>
              <a:rPr lang="ru-RU" dirty="0" err="1" smtClean="0"/>
              <a:t>Автомобільний</a:t>
            </a:r>
            <a:r>
              <a:rPr lang="ru-RU" dirty="0" smtClean="0"/>
              <a:t> транспорт </a:t>
            </a:r>
            <a:r>
              <a:rPr lang="ru-RU" dirty="0" err="1" smtClean="0"/>
              <a:t>обслуговує</a:t>
            </a:r>
            <a:r>
              <a:rPr lang="ru-RU" dirty="0" smtClean="0"/>
              <a:t> </a:t>
            </a:r>
            <a:r>
              <a:rPr lang="ru-RU" dirty="0" err="1" smtClean="0"/>
              <a:t>пасажирські</a:t>
            </a:r>
            <a:r>
              <a:rPr lang="ru-RU" dirty="0" smtClean="0"/>
              <a:t> </a:t>
            </a:r>
            <a:r>
              <a:rPr lang="ru-RU" dirty="0" err="1" smtClean="0"/>
              <a:t>перевезення</a:t>
            </a:r>
            <a:r>
              <a:rPr lang="ru-RU" dirty="0" smtClean="0"/>
              <a:t> та </a:t>
            </a:r>
            <a:r>
              <a:rPr lang="ru-RU" dirty="0" err="1" smtClean="0"/>
              <a:t>перевезення</a:t>
            </a:r>
            <a:r>
              <a:rPr lang="ru-RU" dirty="0" smtClean="0"/>
              <a:t> </a:t>
            </a:r>
            <a:r>
              <a:rPr lang="ru-RU" dirty="0" err="1" smtClean="0"/>
              <a:t>вантажів</a:t>
            </a:r>
            <a:r>
              <a:rPr lang="ru-RU" dirty="0" smtClean="0"/>
              <a:t> на </a:t>
            </a:r>
            <a:r>
              <a:rPr lang="ru-RU" dirty="0" err="1" smtClean="0"/>
              <a:t>короткі</a:t>
            </a:r>
            <a:r>
              <a:rPr lang="ru-RU" dirty="0" smtClean="0"/>
              <a:t> та </a:t>
            </a:r>
            <a:r>
              <a:rPr lang="ru-RU" dirty="0" err="1" smtClean="0"/>
              <a:t>середні</a:t>
            </a:r>
            <a:r>
              <a:rPr lang="ru-RU" dirty="0" smtClean="0"/>
              <a:t> </a:t>
            </a:r>
            <a:r>
              <a:rPr lang="ru-RU" dirty="0" err="1" smtClean="0"/>
              <a:t>відстані</a:t>
            </a:r>
            <a:r>
              <a:rPr lang="ru-RU" dirty="0" smtClean="0"/>
              <a:t>. </a:t>
            </a:r>
            <a:r>
              <a:rPr lang="ru-RU" dirty="0" err="1" smtClean="0"/>
              <a:t>Головні</a:t>
            </a:r>
            <a:r>
              <a:rPr lang="ru-RU" dirty="0" smtClean="0"/>
              <a:t> </a:t>
            </a:r>
            <a:r>
              <a:rPr lang="ru-RU" dirty="0" err="1" smtClean="0"/>
              <a:t>магістральні</a:t>
            </a:r>
            <a:r>
              <a:rPr lang="ru-RU" dirty="0" smtClean="0"/>
              <a:t> </a:t>
            </a:r>
            <a:r>
              <a:rPr lang="ru-RU" dirty="0" err="1" smtClean="0"/>
              <a:t>трубопроводи</a:t>
            </a:r>
            <a:r>
              <a:rPr lang="ru-RU" dirty="0" smtClean="0"/>
              <a:t> </a:t>
            </a:r>
            <a:r>
              <a:rPr lang="ru-RU" dirty="0" err="1" smtClean="0"/>
              <a:t>з'єднують</a:t>
            </a:r>
            <a:r>
              <a:rPr lang="ru-RU" dirty="0" smtClean="0"/>
              <a:t> </a:t>
            </a:r>
            <a:r>
              <a:rPr lang="ru-RU" dirty="0" err="1" smtClean="0"/>
              <a:t>штати</a:t>
            </a:r>
            <a:r>
              <a:rPr lang="ru-RU" dirty="0" smtClean="0"/>
              <a:t> </a:t>
            </a:r>
            <a:r>
              <a:rPr lang="ru-RU" dirty="0" err="1" smtClean="0"/>
              <a:t>Півдня</a:t>
            </a:r>
            <a:r>
              <a:rPr lang="ru-RU" dirty="0" smtClean="0"/>
              <a:t> (Техасу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Луїзіани</a:t>
            </a:r>
            <a:r>
              <a:rPr lang="ru-RU" dirty="0" smtClean="0"/>
              <a:t>)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промислово</a:t>
            </a:r>
            <a:r>
              <a:rPr lang="ru-RU" dirty="0" smtClean="0"/>
              <a:t> </a:t>
            </a:r>
            <a:r>
              <a:rPr lang="ru-RU" dirty="0" err="1" smtClean="0"/>
              <a:t>розвиненими</a:t>
            </a:r>
            <a:r>
              <a:rPr lang="ru-RU" dirty="0" smtClean="0"/>
              <a:t> штатами Приозерья. Велика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внутрішніх</a:t>
            </a:r>
            <a:r>
              <a:rPr lang="ru-RU" dirty="0" smtClean="0"/>
              <a:t> </a:t>
            </a:r>
            <a:r>
              <a:rPr lang="ru-RU" dirty="0" err="1" smtClean="0"/>
              <a:t>водних</a:t>
            </a:r>
            <a:r>
              <a:rPr lang="ru-RU" dirty="0" smtClean="0"/>
              <a:t> </a:t>
            </a:r>
            <a:r>
              <a:rPr lang="ru-RU" dirty="0" err="1" smtClean="0"/>
              <a:t>перевезень</a:t>
            </a:r>
            <a:r>
              <a:rPr lang="ru-RU" dirty="0" smtClean="0"/>
              <a:t> </a:t>
            </a:r>
            <a:r>
              <a:rPr lang="ru-RU" dirty="0" err="1" smtClean="0"/>
              <a:t>здійснюється</a:t>
            </a:r>
            <a:r>
              <a:rPr lang="ru-RU" dirty="0" smtClean="0"/>
              <a:t> по Великих озер, по </a:t>
            </a:r>
            <a:r>
              <a:rPr lang="ru-RU" dirty="0" err="1" smtClean="0"/>
              <a:t>Міссісіпі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системі</a:t>
            </a:r>
            <a:r>
              <a:rPr lang="ru-RU" dirty="0" smtClean="0"/>
              <a:t> </a:t>
            </a:r>
            <a:r>
              <a:rPr lang="ru-RU" dirty="0" err="1" smtClean="0"/>
              <a:t>берегових</a:t>
            </a:r>
            <a:r>
              <a:rPr lang="ru-RU" dirty="0" smtClean="0"/>
              <a:t> </a:t>
            </a:r>
            <a:r>
              <a:rPr lang="ru-RU" dirty="0" err="1" smtClean="0"/>
              <a:t>каналів</a:t>
            </a:r>
            <a:r>
              <a:rPr lang="ru-RU" dirty="0" smtClean="0"/>
              <a:t>. </a:t>
            </a:r>
            <a:r>
              <a:rPr lang="ru-RU" dirty="0" err="1" smtClean="0"/>
              <a:t>Зовнішні</a:t>
            </a:r>
            <a:r>
              <a:rPr lang="ru-RU" dirty="0" smtClean="0"/>
              <a:t> </a:t>
            </a:r>
            <a:r>
              <a:rPr lang="ru-RU" dirty="0" err="1" smtClean="0"/>
              <a:t>перевезення</a:t>
            </a:r>
            <a:r>
              <a:rPr lang="ru-RU" dirty="0" smtClean="0"/>
              <a:t> </a:t>
            </a:r>
            <a:r>
              <a:rPr lang="ru-RU" dirty="0" err="1" smtClean="0"/>
              <a:t>вантажів</a:t>
            </a:r>
            <a:r>
              <a:rPr lang="ru-RU" dirty="0" smtClean="0"/>
              <a:t> </a:t>
            </a:r>
            <a:r>
              <a:rPr lang="ru-RU" dirty="0" err="1" smtClean="0"/>
              <a:t>здійснює</a:t>
            </a:r>
            <a:r>
              <a:rPr lang="ru-RU" dirty="0" smtClean="0"/>
              <a:t> в основному </a:t>
            </a:r>
            <a:r>
              <a:rPr lang="ru-RU" dirty="0" err="1" smtClean="0"/>
              <a:t>морський</a:t>
            </a:r>
            <a:r>
              <a:rPr lang="ru-RU" dirty="0" smtClean="0"/>
              <a:t> транспорт. </a:t>
            </a: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 smtClean="0"/>
              <a:t>морські</a:t>
            </a:r>
            <a:r>
              <a:rPr lang="ru-RU" dirty="0" smtClean="0"/>
              <a:t> порти США - Нью-Йорк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Новий</a:t>
            </a:r>
            <a:r>
              <a:rPr lang="ru-RU" dirty="0" smtClean="0"/>
              <a:t> Орлеан.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357694"/>
            <a:ext cx="685800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Незважаючи</a:t>
            </a:r>
            <a:r>
              <a:rPr lang="ru-RU" dirty="0" smtClean="0"/>
              <a:t> на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розміри</a:t>
            </a:r>
            <a:r>
              <a:rPr lang="ru-RU" dirty="0" smtClean="0"/>
              <a:t> </a:t>
            </a:r>
            <a:r>
              <a:rPr lang="ru-RU" dirty="0" err="1" smtClean="0"/>
              <a:t>видобутку</a:t>
            </a:r>
            <a:r>
              <a:rPr lang="ru-RU" dirty="0" smtClean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мінеральної</a:t>
            </a:r>
            <a:r>
              <a:rPr lang="ru-RU" dirty="0" smtClean="0"/>
              <a:t> </a:t>
            </a:r>
            <a:r>
              <a:rPr lang="ru-RU" dirty="0" err="1" smtClean="0"/>
              <a:t>сировини</a:t>
            </a:r>
            <a:r>
              <a:rPr lang="ru-RU" dirty="0" smtClean="0"/>
              <a:t>, потреби </a:t>
            </a:r>
            <a:r>
              <a:rPr lang="ru-RU" dirty="0" err="1" smtClean="0"/>
              <a:t>країни</a:t>
            </a:r>
            <a:r>
              <a:rPr lang="ru-RU" dirty="0" smtClean="0"/>
              <a:t> в </a:t>
            </a:r>
            <a:r>
              <a:rPr lang="ru-RU" dirty="0" err="1" smtClean="0"/>
              <a:t>паливі</a:t>
            </a:r>
            <a:r>
              <a:rPr lang="ru-RU" dirty="0" smtClean="0"/>
              <a:t> та </a:t>
            </a:r>
            <a:r>
              <a:rPr lang="ru-RU" dirty="0" err="1" smtClean="0"/>
              <a:t>сировину</a:t>
            </a:r>
            <a:r>
              <a:rPr lang="ru-RU" dirty="0" smtClean="0"/>
              <a:t> </a:t>
            </a:r>
            <a:r>
              <a:rPr lang="ru-RU" dirty="0" err="1" smtClean="0"/>
              <a:t>настільки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США при </a:t>
            </a:r>
            <a:r>
              <a:rPr lang="ru-RU" dirty="0" err="1" smtClean="0"/>
              <a:t>одночасному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вивезенні</a:t>
            </a:r>
            <a:r>
              <a:rPr lang="ru-RU" dirty="0" smtClean="0"/>
              <a:t> велика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сировини</a:t>
            </a:r>
            <a:r>
              <a:rPr lang="ru-RU" dirty="0" smtClean="0"/>
              <a:t> ввозить. США </a:t>
            </a:r>
            <a:r>
              <a:rPr lang="ru-RU" dirty="0" err="1" smtClean="0"/>
              <a:t>імпортують</a:t>
            </a:r>
            <a:r>
              <a:rPr lang="ru-RU" dirty="0" smtClean="0"/>
              <a:t> </a:t>
            </a:r>
            <a:r>
              <a:rPr lang="ru-RU" dirty="0" err="1" smtClean="0"/>
              <a:t>нафту</a:t>
            </a:r>
            <a:r>
              <a:rPr lang="ru-RU" dirty="0" smtClean="0"/>
              <a:t>, </a:t>
            </a:r>
            <a:r>
              <a:rPr lang="ru-RU" dirty="0" err="1" smtClean="0"/>
              <a:t>природний</a:t>
            </a:r>
            <a:r>
              <a:rPr lang="ru-RU" dirty="0" smtClean="0"/>
              <a:t> газ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уранові</a:t>
            </a:r>
            <a:r>
              <a:rPr lang="ru-RU" dirty="0" smtClean="0"/>
              <a:t> </a:t>
            </a:r>
            <a:r>
              <a:rPr lang="ru-RU" dirty="0" err="1" smtClean="0"/>
              <a:t>концентрати</a:t>
            </a:r>
            <a:r>
              <a:rPr lang="ru-RU" dirty="0" smtClean="0"/>
              <a:t>, </a:t>
            </a:r>
            <a:r>
              <a:rPr lang="ru-RU" dirty="0" err="1" smtClean="0"/>
              <a:t>хроміти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марганцеві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, </a:t>
            </a:r>
            <a:r>
              <a:rPr lang="ru-RU" dirty="0" err="1" smtClean="0"/>
              <a:t>боксити</a:t>
            </a:r>
            <a:r>
              <a:rPr lang="ru-RU" dirty="0" smtClean="0"/>
              <a:t>, олово, </a:t>
            </a:r>
            <a:r>
              <a:rPr lang="ru-RU" dirty="0" err="1" smtClean="0"/>
              <a:t>нікель</a:t>
            </a:r>
            <a:r>
              <a:rPr lang="ru-RU" dirty="0" smtClean="0"/>
              <a:t>, кобальт, </a:t>
            </a:r>
            <a:r>
              <a:rPr lang="ru-RU" dirty="0" err="1" smtClean="0"/>
              <a:t>алмази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Транспорт та економічні зв'язки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928670"/>
            <a:ext cx="3571900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Велика </a:t>
            </a:r>
            <a:r>
              <a:rPr lang="ru-RU" dirty="0" err="1" smtClean="0"/>
              <a:t>частка</a:t>
            </a:r>
            <a:r>
              <a:rPr lang="ru-RU" dirty="0" smtClean="0"/>
              <a:t> в </a:t>
            </a:r>
            <a:r>
              <a:rPr lang="ru-RU" dirty="0" err="1" smtClean="0"/>
              <a:t>імпорті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готових</a:t>
            </a:r>
            <a:r>
              <a:rPr lang="ru-RU" dirty="0" smtClean="0"/>
              <a:t> </a:t>
            </a:r>
            <a:r>
              <a:rPr lang="ru-RU" dirty="0" err="1" smtClean="0"/>
              <a:t>виробів</a:t>
            </a:r>
            <a:r>
              <a:rPr lang="ru-RU" dirty="0" smtClean="0"/>
              <a:t> - </a:t>
            </a:r>
            <a:r>
              <a:rPr lang="ru-RU" dirty="0" err="1" smtClean="0"/>
              <a:t>побутової</a:t>
            </a:r>
            <a:r>
              <a:rPr lang="ru-RU" dirty="0" smtClean="0"/>
              <a:t> </a:t>
            </a:r>
            <a:r>
              <a:rPr lang="ru-RU" dirty="0" err="1" smtClean="0"/>
              <a:t>електроніки</a:t>
            </a:r>
            <a:r>
              <a:rPr lang="ru-RU" dirty="0" smtClean="0"/>
              <a:t>, </a:t>
            </a:r>
            <a:r>
              <a:rPr lang="ru-RU" dirty="0" err="1" smtClean="0"/>
              <a:t>металообробних</a:t>
            </a:r>
            <a:r>
              <a:rPr lang="ru-RU" dirty="0" smtClean="0"/>
              <a:t> </a:t>
            </a:r>
            <a:r>
              <a:rPr lang="ru-RU" dirty="0" err="1" smtClean="0"/>
              <a:t>верстатів</a:t>
            </a:r>
            <a:r>
              <a:rPr lang="ru-RU" dirty="0" smtClean="0"/>
              <a:t>, </a:t>
            </a:r>
            <a:r>
              <a:rPr lang="ru-RU" dirty="0" err="1" smtClean="0"/>
              <a:t>взуття</a:t>
            </a:r>
            <a:r>
              <a:rPr lang="ru-RU" dirty="0" smtClean="0"/>
              <a:t>, текстилю та </a:t>
            </a:r>
            <a:r>
              <a:rPr lang="ru-RU" dirty="0" err="1" smtClean="0"/>
              <a:t>ін</a:t>
            </a:r>
            <a:r>
              <a:rPr lang="ru-RU" dirty="0" smtClean="0"/>
              <a:t> У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експорту</a:t>
            </a:r>
            <a:r>
              <a:rPr lang="ru-RU" dirty="0" smtClean="0"/>
              <a:t> </a:t>
            </a:r>
            <a:r>
              <a:rPr lang="ru-RU" dirty="0" err="1" smtClean="0"/>
              <a:t>провідне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готова </a:t>
            </a:r>
            <a:r>
              <a:rPr lang="ru-RU" dirty="0" err="1" smtClean="0"/>
              <a:t>промислова</a:t>
            </a:r>
            <a:r>
              <a:rPr lang="ru-RU" dirty="0" smtClean="0"/>
              <a:t> </a:t>
            </a:r>
            <a:r>
              <a:rPr lang="ru-RU" dirty="0" err="1" smtClean="0"/>
              <a:t>продукція</a:t>
            </a:r>
            <a:r>
              <a:rPr lang="ru-RU" dirty="0" smtClean="0"/>
              <a:t> (в основному </a:t>
            </a:r>
            <a:r>
              <a:rPr lang="ru-RU" dirty="0" err="1" smtClean="0"/>
              <a:t>машино-технічна</a:t>
            </a:r>
            <a:r>
              <a:rPr lang="ru-RU" dirty="0" smtClean="0"/>
              <a:t> </a:t>
            </a:r>
            <a:r>
              <a:rPr lang="ru-RU" dirty="0" err="1" smtClean="0"/>
              <a:t>продукція</a:t>
            </a:r>
            <a:r>
              <a:rPr lang="ru-RU" dirty="0" smtClean="0"/>
              <a:t> та </a:t>
            </a:r>
            <a:r>
              <a:rPr lang="ru-RU" dirty="0" err="1" smtClean="0"/>
              <a:t>споживчі</a:t>
            </a:r>
            <a:r>
              <a:rPr lang="ru-RU" dirty="0" smtClean="0"/>
              <a:t> </a:t>
            </a:r>
            <a:r>
              <a:rPr lang="ru-RU" dirty="0" err="1" smtClean="0"/>
              <a:t>товари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продукція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5286388"/>
            <a:ext cx="600077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Основними</a:t>
            </a:r>
            <a:r>
              <a:rPr lang="ru-RU" dirty="0" smtClean="0"/>
              <a:t> </a:t>
            </a:r>
            <a:r>
              <a:rPr lang="ru-RU" dirty="0" err="1" smtClean="0"/>
              <a:t>торговими</a:t>
            </a:r>
            <a:r>
              <a:rPr lang="ru-RU" dirty="0" smtClean="0"/>
              <a:t> партнерами США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- члени НАФТА,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  <a:r>
              <a:rPr lang="ru-RU" dirty="0" err="1" smtClean="0"/>
              <a:t>Азіатсько-Тихоокеанського</a:t>
            </a:r>
            <a:r>
              <a:rPr lang="ru-RU" dirty="0" smtClean="0"/>
              <a:t> </a:t>
            </a:r>
            <a:r>
              <a:rPr lang="ru-RU" dirty="0" err="1" smtClean="0"/>
              <a:t>регіону</a:t>
            </a:r>
            <a:r>
              <a:rPr lang="ru-RU" dirty="0" smtClean="0"/>
              <a:t>, </a:t>
            </a:r>
            <a:r>
              <a:rPr lang="ru-RU" dirty="0" err="1" smtClean="0"/>
              <a:t>Латинської</a:t>
            </a:r>
            <a:r>
              <a:rPr lang="ru-RU" dirty="0" smtClean="0"/>
              <a:t> Америки, </a:t>
            </a:r>
            <a:r>
              <a:rPr lang="ru-RU" dirty="0" err="1" smtClean="0"/>
              <a:t>Західної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                  </a:t>
            </a:r>
            <a:r>
              <a:rPr lang="ru-RU" sz="4400" dirty="0" err="1" smtClean="0">
                <a:solidFill>
                  <a:schemeClr val="accent1">
                    <a:lumMod val="75000"/>
                  </a:schemeClr>
                </a:solidFill>
              </a:rPr>
              <a:t>Географія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714356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Arial" charset="0"/>
              <a:buNone/>
            </a:pPr>
            <a:r>
              <a:rPr lang="ru-RU" sz="2800" dirty="0" err="1" smtClean="0"/>
              <a:t>Основна</a:t>
            </a:r>
            <a:r>
              <a:rPr lang="ru-RU" sz="2800" dirty="0" smtClean="0"/>
              <a:t> </a:t>
            </a:r>
            <a:r>
              <a:rPr lang="ru-RU" sz="2800" dirty="0" err="1" smtClean="0"/>
              <a:t>територія</a:t>
            </a:r>
            <a:r>
              <a:rPr lang="ru-RU" sz="2800" dirty="0" smtClean="0"/>
              <a:t> США (</a:t>
            </a:r>
            <a:r>
              <a:rPr lang="ru-RU" sz="2800" dirty="0" err="1" smtClean="0"/>
              <a:t>називається</a:t>
            </a:r>
            <a:r>
              <a:rPr lang="ru-RU" sz="2800" dirty="0" smtClean="0"/>
              <a:t> </a:t>
            </a:r>
            <a:r>
              <a:rPr lang="ru-RU" sz="2800" i="1" dirty="0" err="1" smtClean="0"/>
              <a:t>континентальні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штати</a:t>
            </a:r>
            <a:r>
              <a:rPr lang="ru-RU" sz="2800" dirty="0" smtClean="0"/>
              <a:t>) </a:t>
            </a:r>
            <a:r>
              <a:rPr lang="ru-RU" sz="2800" dirty="0" err="1" smtClean="0"/>
              <a:t>разташована</a:t>
            </a:r>
            <a:r>
              <a:rPr lang="ru-RU" sz="2800" dirty="0" smtClean="0"/>
              <a:t> на </a:t>
            </a:r>
            <a:r>
              <a:rPr lang="ru-RU" sz="2800" dirty="0" err="1" smtClean="0"/>
              <a:t>Північноамериканському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континенті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простилається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Атлантичного</a:t>
            </a:r>
            <a:r>
              <a:rPr lang="ru-RU" sz="2800" dirty="0" smtClean="0"/>
              <a:t> океану на </a:t>
            </a:r>
            <a:r>
              <a:rPr lang="ru-RU" sz="2800" dirty="0" err="1" smtClean="0"/>
              <a:t>сході</a:t>
            </a:r>
            <a:r>
              <a:rPr lang="ru-RU" sz="2800" dirty="0" smtClean="0"/>
              <a:t> до Тихого океана на </a:t>
            </a:r>
            <a:r>
              <a:rPr lang="ru-RU" sz="2800" dirty="0" err="1" smtClean="0"/>
              <a:t>заході</a:t>
            </a:r>
            <a:r>
              <a:rPr lang="ru-RU" sz="2800" dirty="0" smtClean="0"/>
              <a:t>. </a:t>
            </a:r>
          </a:p>
          <a:p>
            <a:pPr marL="0" indent="0">
              <a:buFont typeface="Arial" charset="0"/>
              <a:buNone/>
            </a:pPr>
            <a:r>
              <a:rPr lang="ru-RU" sz="2800" dirty="0" smtClean="0"/>
              <a:t>На </a:t>
            </a:r>
            <a:r>
              <a:rPr lang="ru-RU" sz="2800" dirty="0" err="1" smtClean="0"/>
              <a:t>півдні</a:t>
            </a:r>
            <a:r>
              <a:rPr lang="ru-RU" sz="2800" dirty="0" smtClean="0"/>
              <a:t> США </a:t>
            </a:r>
            <a:r>
              <a:rPr lang="ru-RU" sz="2800" dirty="0" err="1" smtClean="0"/>
              <a:t>межують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Мексикою, на </a:t>
            </a:r>
            <a:r>
              <a:rPr lang="ru-RU" sz="2800" dirty="0" err="1" smtClean="0"/>
              <a:t>півночі</a:t>
            </a:r>
            <a:r>
              <a:rPr lang="ru-RU" sz="2800" dirty="0" smtClean="0"/>
              <a:t> — </a:t>
            </a:r>
            <a:r>
              <a:rPr lang="ru-RU" sz="2800" dirty="0" err="1" smtClean="0"/>
              <a:t>з</a:t>
            </a:r>
            <a:r>
              <a:rPr lang="ru-RU" sz="2800" dirty="0" smtClean="0"/>
              <a:t> Канадою. </a:t>
            </a:r>
          </a:p>
          <a:p>
            <a:pPr marL="0" indent="0">
              <a:buFont typeface="Arial" charset="0"/>
              <a:buNone/>
            </a:pPr>
            <a:r>
              <a:rPr lang="ru-RU" sz="2800" dirty="0" err="1" smtClean="0"/>
              <a:t>Крім</a:t>
            </a:r>
            <a:r>
              <a:rPr lang="ru-RU" sz="2800" dirty="0" smtClean="0"/>
              <a:t> того, в склад США </a:t>
            </a:r>
            <a:r>
              <a:rPr lang="ru-RU" sz="2800" dirty="0" err="1" smtClean="0"/>
              <a:t>входять</a:t>
            </a:r>
            <a:r>
              <a:rPr lang="ru-RU" sz="2800" dirty="0" smtClean="0"/>
              <a:t> </a:t>
            </a:r>
            <a:r>
              <a:rPr lang="ru-RU" sz="2800" dirty="0" err="1" smtClean="0"/>
              <a:t>ще</a:t>
            </a:r>
            <a:r>
              <a:rPr lang="ru-RU" sz="2800" dirty="0" smtClean="0"/>
              <a:t> 2 штата. На </a:t>
            </a:r>
            <a:r>
              <a:rPr lang="ru-RU" sz="2800" dirty="0" err="1" smtClean="0"/>
              <a:t>крайньому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північному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заході</a:t>
            </a:r>
            <a:r>
              <a:rPr lang="ru-RU" sz="2800" dirty="0" smtClean="0"/>
              <a:t> континента </a:t>
            </a:r>
            <a:r>
              <a:rPr lang="ru-RU" sz="2800" dirty="0" err="1" smtClean="0"/>
              <a:t>знаходиться</a:t>
            </a:r>
            <a:r>
              <a:rPr lang="ru-RU" sz="2800" dirty="0" smtClean="0"/>
              <a:t> штат Аляска,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межуючий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Канадою. В Тихому </a:t>
            </a:r>
            <a:r>
              <a:rPr lang="ru-RU" sz="2800" dirty="0" err="1" smtClean="0"/>
              <a:t>океані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знаходится</a:t>
            </a:r>
            <a:r>
              <a:rPr lang="ru-RU" sz="2800" dirty="0" smtClean="0"/>
              <a:t> штат </a:t>
            </a:r>
            <a:r>
              <a:rPr lang="ru-RU" sz="2800" dirty="0" err="1" smtClean="0"/>
              <a:t>Гаваї</a:t>
            </a:r>
            <a:r>
              <a:rPr lang="ru-RU" sz="2800" dirty="0" smtClean="0"/>
              <a:t>. </a:t>
            </a:r>
          </a:p>
          <a:p>
            <a:pPr marL="0" indent="0">
              <a:buFont typeface="Arial" charset="0"/>
              <a:buNone/>
            </a:pPr>
            <a:r>
              <a:rPr lang="ru-RU" sz="2800" dirty="0" smtClean="0"/>
              <a:t>Кордон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Росією</a:t>
            </a:r>
            <a:r>
              <a:rPr lang="ru-RU" sz="2800" dirty="0" smtClean="0"/>
              <a:t> проходить через Берингову затоку. США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належить</a:t>
            </a:r>
            <a:r>
              <a:rPr lang="ru-RU" sz="2800" dirty="0" smtClean="0"/>
              <a:t> ряд </a:t>
            </a:r>
            <a:r>
              <a:rPr lang="ru-RU" sz="2800" dirty="0" err="1" smtClean="0"/>
              <a:t>островів</a:t>
            </a:r>
            <a:r>
              <a:rPr lang="ru-RU" sz="2800" dirty="0" smtClean="0"/>
              <a:t> в </a:t>
            </a:r>
            <a:r>
              <a:rPr lang="ru-RU" sz="2800" dirty="0" err="1" smtClean="0"/>
              <a:t>Карибському</a:t>
            </a:r>
            <a:r>
              <a:rPr lang="ru-RU" sz="2800" dirty="0" smtClean="0"/>
              <a:t> </a:t>
            </a:r>
            <a:r>
              <a:rPr lang="ru-RU" sz="2800" dirty="0" err="1" smtClean="0"/>
              <a:t>морі</a:t>
            </a:r>
            <a:r>
              <a:rPr lang="ru-RU" sz="2800" dirty="0" smtClean="0"/>
              <a:t> (</a:t>
            </a:r>
            <a:r>
              <a:rPr lang="ru-RU" sz="2800" dirty="0" err="1" smtClean="0"/>
              <a:t>наприклад</a:t>
            </a:r>
            <a:r>
              <a:rPr lang="ru-RU" sz="2800" dirty="0" smtClean="0"/>
              <a:t>, </a:t>
            </a:r>
            <a:r>
              <a:rPr lang="ru-RU" sz="2800" dirty="0" err="1" smtClean="0"/>
              <a:t>Пуерто-Ріко</a:t>
            </a:r>
            <a:r>
              <a:rPr lang="ru-RU" sz="2800" dirty="0" smtClean="0"/>
              <a:t>)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в</a:t>
            </a:r>
            <a:r>
              <a:rPr lang="ru-RU" sz="2800" dirty="0" smtClean="0"/>
              <a:t> Тихому </a:t>
            </a:r>
            <a:r>
              <a:rPr lang="ru-RU" sz="2800" dirty="0" err="1" smtClean="0"/>
              <a:t>океані</a:t>
            </a:r>
            <a:r>
              <a:rPr lang="ru-RU" sz="2800" dirty="0" smtClean="0"/>
              <a:t> (</a:t>
            </a:r>
            <a:r>
              <a:rPr lang="ru-RU" sz="2800" dirty="0" err="1" smtClean="0"/>
              <a:t>Американске</a:t>
            </a:r>
            <a:r>
              <a:rPr lang="ru-RU" sz="2800" dirty="0" smtClean="0"/>
              <a:t> Самоа, </a:t>
            </a:r>
            <a:r>
              <a:rPr lang="ru-RU" sz="2800" dirty="0" err="1" smtClean="0"/>
              <a:t>Мідуей</a:t>
            </a:r>
            <a:r>
              <a:rPr lang="ru-RU" sz="2800" dirty="0" smtClean="0"/>
              <a:t>, Гуам та </a:t>
            </a:r>
            <a:r>
              <a:rPr lang="ru-RU" sz="2800" dirty="0" err="1" smtClean="0"/>
              <a:t>ін</a:t>
            </a:r>
            <a:r>
              <a:rPr lang="ru-RU" sz="2800" dirty="0" smtClean="0"/>
              <a:t>.).</a:t>
            </a:r>
          </a:p>
          <a:p>
            <a:pPr marL="0" indent="0">
              <a:buFont typeface="Arial" charset="0"/>
              <a:buNone/>
            </a:pPr>
            <a:r>
              <a:rPr lang="ru-RU" sz="2800" dirty="0" smtClean="0"/>
              <a:t>На </a:t>
            </a:r>
            <a:r>
              <a:rPr lang="ru-RU" sz="2800" dirty="0" err="1" smtClean="0"/>
              <a:t>території</a:t>
            </a:r>
            <a:r>
              <a:rPr lang="ru-RU" sz="2800" dirty="0" smtClean="0"/>
              <a:t> США </a:t>
            </a:r>
            <a:r>
              <a:rPr lang="ru-RU" sz="2800" dirty="0" err="1" smtClean="0"/>
              <a:t>відокремлюють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декілька</a:t>
            </a:r>
            <a:r>
              <a:rPr lang="ru-RU" sz="2800" dirty="0" smtClean="0"/>
              <a:t> великих </a:t>
            </a:r>
            <a:r>
              <a:rPr lang="ru-RU" sz="2800" dirty="0" err="1" smtClean="0"/>
              <a:t>фізіографічних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регіонів</a:t>
            </a:r>
            <a:r>
              <a:rPr lang="ru-RU" sz="2800" dirty="0" smtClean="0"/>
              <a:t>. </a:t>
            </a:r>
          </a:p>
          <a:p>
            <a:endParaRPr lang="ru-RU" dirty="0"/>
          </a:p>
        </p:txBody>
      </p:sp>
      <p:pic>
        <p:nvPicPr>
          <p:cNvPr id="6" name="Picture 9" descr="D:\mygeography\Презентации\США\alya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500570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D:\mygeography\Презентации\США\niag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500570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:\mygeography\Презентации\США\priro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500570"/>
            <a:ext cx="28416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    Рельєф </a:t>
            </a:r>
            <a:endParaRPr lang="ru-RU" dirty="0"/>
          </a:p>
        </p:txBody>
      </p:sp>
      <p:pic>
        <p:nvPicPr>
          <p:cNvPr id="7" name="Содержимое 6" descr="44_u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59023"/>
            <a:ext cx="9144000" cy="6098977"/>
          </a:xfrm>
        </p:spPr>
      </p:pic>
      <p:sp>
        <p:nvSpPr>
          <p:cNvPr id="8" name="Прямоугольник 7"/>
          <p:cNvSpPr/>
          <p:nvPr/>
        </p:nvSpPr>
        <p:spPr>
          <a:xfrm>
            <a:off x="285720" y="1071546"/>
            <a:ext cx="4572000" cy="5355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сході</a:t>
            </a:r>
            <a:r>
              <a:rPr lang="ru-RU" dirty="0" smtClean="0"/>
              <a:t> </a:t>
            </a:r>
            <a:r>
              <a:rPr lang="ru-RU" dirty="0" err="1" smtClean="0"/>
              <a:t>уздовж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 </a:t>
            </a:r>
            <a:r>
              <a:rPr lang="ru-RU" dirty="0" err="1" smtClean="0"/>
              <a:t>Атлантичного</a:t>
            </a:r>
            <a:r>
              <a:rPr lang="ru-RU" dirty="0" smtClean="0"/>
              <a:t> океану </a:t>
            </a:r>
            <a:r>
              <a:rPr lang="ru-RU" dirty="0" err="1" smtClean="0"/>
              <a:t>простяглася</a:t>
            </a:r>
            <a:r>
              <a:rPr lang="ru-RU" dirty="0" smtClean="0"/>
              <a:t> </a:t>
            </a:r>
            <a:r>
              <a:rPr lang="ru-RU" dirty="0" err="1" smtClean="0"/>
              <a:t>Аппалачінская</a:t>
            </a:r>
            <a:r>
              <a:rPr lang="ru-RU" dirty="0" smtClean="0"/>
              <a:t> </a:t>
            </a:r>
            <a:r>
              <a:rPr lang="ru-RU" dirty="0" err="1" smtClean="0"/>
              <a:t>гірська</a:t>
            </a:r>
            <a:r>
              <a:rPr lang="ru-RU" dirty="0" smtClean="0"/>
              <a:t> система. На </a:t>
            </a:r>
            <a:r>
              <a:rPr lang="ru-RU" dirty="0" err="1" smtClean="0"/>
              <a:t>захід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південь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поверхня</a:t>
            </a:r>
            <a:r>
              <a:rPr lang="ru-RU" dirty="0" smtClean="0"/>
              <a:t> </a:t>
            </a:r>
            <a:r>
              <a:rPr lang="ru-RU" dirty="0" err="1" smtClean="0"/>
              <a:t>вирівнюється</a:t>
            </a:r>
            <a:r>
              <a:rPr lang="ru-RU" dirty="0" smtClean="0"/>
              <a:t>, </a:t>
            </a:r>
            <a:r>
              <a:rPr lang="ru-RU" dirty="0" err="1" smtClean="0"/>
              <a:t>утворюючи</a:t>
            </a:r>
            <a:r>
              <a:rPr lang="ru-RU" dirty="0" smtClean="0"/>
              <a:t> </a:t>
            </a:r>
            <a:r>
              <a:rPr lang="ru-RU" dirty="0" err="1" smtClean="0"/>
              <a:t>ниці</a:t>
            </a:r>
            <a:r>
              <a:rPr lang="ru-RU" dirty="0" smtClean="0"/>
              <a:t> </a:t>
            </a:r>
            <a:r>
              <a:rPr lang="ru-RU" dirty="0" err="1" smtClean="0"/>
              <a:t>райони</a:t>
            </a:r>
            <a:r>
              <a:rPr lang="ru-RU" dirty="0" smtClean="0"/>
              <a:t>, по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протікають</a:t>
            </a:r>
            <a:r>
              <a:rPr lang="ru-RU" dirty="0" smtClean="0"/>
              <a:t> </a:t>
            </a: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 smtClean="0"/>
              <a:t>річки</a:t>
            </a:r>
            <a:r>
              <a:rPr lang="ru-RU" dirty="0" smtClean="0"/>
              <a:t> США. </a:t>
            </a:r>
            <a:r>
              <a:rPr lang="ru-RU" dirty="0" err="1" smtClean="0"/>
              <a:t>Далі</a:t>
            </a:r>
            <a:r>
              <a:rPr lang="ru-RU" dirty="0" smtClean="0"/>
              <a:t> на </a:t>
            </a:r>
            <a:r>
              <a:rPr lang="ru-RU" dirty="0" err="1" smtClean="0"/>
              <a:t>захід</a:t>
            </a:r>
            <a:r>
              <a:rPr lang="ru-RU" dirty="0" smtClean="0"/>
              <a:t> </a:t>
            </a:r>
            <a:r>
              <a:rPr lang="ru-RU" dirty="0" err="1" smtClean="0"/>
              <a:t>місцевість</a:t>
            </a:r>
            <a:r>
              <a:rPr lang="ru-RU" dirty="0" smtClean="0"/>
              <a:t> переходить в </a:t>
            </a:r>
            <a:r>
              <a:rPr lang="ru-RU" dirty="0" err="1" smtClean="0"/>
              <a:t>обширні</a:t>
            </a:r>
            <a:r>
              <a:rPr lang="ru-RU" dirty="0" smtClean="0"/>
              <a:t> </a:t>
            </a:r>
            <a:r>
              <a:rPr lang="ru-RU" dirty="0" err="1" smtClean="0"/>
              <a:t>рівнини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прерії</a:t>
            </a:r>
            <a:r>
              <a:rPr lang="ru-RU" dirty="0" smtClean="0"/>
              <a:t>, </a:t>
            </a:r>
            <a:r>
              <a:rPr lang="ru-RU" dirty="0" err="1" smtClean="0"/>
              <a:t>названі</a:t>
            </a:r>
            <a:r>
              <a:rPr lang="ru-RU" dirty="0" smtClean="0"/>
              <a:t> Великими </a:t>
            </a:r>
            <a:r>
              <a:rPr lang="ru-RU" dirty="0" err="1" smtClean="0"/>
              <a:t>рівнинами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передують</a:t>
            </a:r>
            <a:r>
              <a:rPr lang="ru-RU" dirty="0" smtClean="0"/>
              <a:t> </a:t>
            </a:r>
            <a:r>
              <a:rPr lang="ru-RU" dirty="0" err="1" smtClean="0"/>
              <a:t>гірські</a:t>
            </a:r>
            <a:r>
              <a:rPr lang="ru-RU" dirty="0" smtClean="0"/>
              <a:t> </a:t>
            </a:r>
            <a:r>
              <a:rPr lang="ru-RU" dirty="0" err="1" smtClean="0"/>
              <a:t>райони</a:t>
            </a:r>
            <a:r>
              <a:rPr lang="ru-RU" dirty="0" smtClean="0"/>
              <a:t> </a:t>
            </a:r>
            <a:r>
              <a:rPr lang="ru-RU" dirty="0" err="1" smtClean="0"/>
              <a:t>Кордильєр</a:t>
            </a:r>
            <a:r>
              <a:rPr lang="ru-RU" dirty="0" smtClean="0"/>
              <a:t>. </a:t>
            </a:r>
            <a:r>
              <a:rPr lang="ru-RU" dirty="0" err="1" smtClean="0"/>
              <a:t>Гірські</a:t>
            </a:r>
            <a:r>
              <a:rPr lang="ru-RU" dirty="0" smtClean="0"/>
              <a:t> </a:t>
            </a:r>
            <a:r>
              <a:rPr lang="ru-RU" dirty="0" err="1" smtClean="0"/>
              <a:t>хребти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всю </a:t>
            </a:r>
            <a:r>
              <a:rPr lang="ru-RU" dirty="0" err="1" smtClean="0"/>
              <a:t>західну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різко</a:t>
            </a:r>
            <a:r>
              <a:rPr lang="ru-RU" dirty="0" smtClean="0"/>
              <a:t> </a:t>
            </a:r>
            <a:r>
              <a:rPr lang="ru-RU" dirty="0" err="1" smtClean="0"/>
              <a:t>обриваються</a:t>
            </a:r>
            <a:r>
              <a:rPr lang="ru-RU" dirty="0" smtClean="0"/>
              <a:t> до </a:t>
            </a:r>
            <a:r>
              <a:rPr lang="ru-RU" dirty="0" err="1" smtClean="0"/>
              <a:t>узбережжя</a:t>
            </a:r>
            <a:r>
              <a:rPr lang="ru-RU" dirty="0" smtClean="0"/>
              <a:t> Тихого океану. </a:t>
            </a:r>
            <a:r>
              <a:rPr lang="ru-RU" dirty="0" err="1" smtClean="0"/>
              <a:t>Більшу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Аляски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північні</a:t>
            </a:r>
            <a:r>
              <a:rPr lang="ru-RU" dirty="0" smtClean="0"/>
              <a:t> </a:t>
            </a:r>
            <a:r>
              <a:rPr lang="ru-RU" dirty="0" err="1" smtClean="0"/>
              <a:t>хребти</a:t>
            </a:r>
            <a:r>
              <a:rPr lang="ru-RU" dirty="0" smtClean="0"/>
              <a:t> </a:t>
            </a:r>
            <a:r>
              <a:rPr lang="ru-RU" dirty="0" err="1" smtClean="0"/>
              <a:t>Кордильєр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Гавайський</a:t>
            </a:r>
            <a:r>
              <a:rPr lang="ru-RU" dirty="0" smtClean="0"/>
              <a:t> </a:t>
            </a:r>
            <a:r>
              <a:rPr lang="ru-RU" dirty="0" err="1" smtClean="0"/>
              <a:t>архіпелаг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серією</a:t>
            </a:r>
            <a:r>
              <a:rPr lang="ru-RU" dirty="0" smtClean="0"/>
              <a:t> </a:t>
            </a:r>
            <a:r>
              <a:rPr lang="ru-RU" dirty="0" err="1" smtClean="0"/>
              <a:t>вулканічних</a:t>
            </a:r>
            <a:r>
              <a:rPr lang="ru-RU" dirty="0" smtClean="0"/>
              <a:t> </a:t>
            </a:r>
            <a:r>
              <a:rPr lang="ru-RU" dirty="0" err="1" smtClean="0"/>
              <a:t>островів</a:t>
            </a:r>
            <a:r>
              <a:rPr lang="ru-RU" dirty="0" smtClean="0"/>
              <a:t> </a:t>
            </a:r>
            <a:r>
              <a:rPr lang="ru-RU" dirty="0" err="1" smtClean="0"/>
              <a:t>висотою</a:t>
            </a:r>
            <a:r>
              <a:rPr lang="ru-RU" dirty="0" smtClean="0"/>
              <a:t> до 4205 м.</a:t>
            </a:r>
            <a:endParaRPr lang="ru-RU" dirty="0"/>
          </a:p>
        </p:txBody>
      </p:sp>
      <p:pic>
        <p:nvPicPr>
          <p:cNvPr id="9" name="Picture 5" descr="D:\mygeography\Презентации\США\ma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71942"/>
            <a:ext cx="3357566" cy="22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lorida_usa_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785794"/>
            <a:ext cx="9144000" cy="67508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Ріки та озера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000108"/>
            <a:ext cx="8572528" cy="563231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ru-RU" dirty="0" err="1" smtClean="0"/>
              <a:t>Стік</a:t>
            </a:r>
            <a:r>
              <a:rPr lang="ru-RU" dirty="0" smtClean="0"/>
              <a:t> </a:t>
            </a:r>
            <a:r>
              <a:rPr lang="ru-RU" dirty="0" err="1" smtClean="0"/>
              <a:t>річок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США </a:t>
            </a:r>
            <a:r>
              <a:rPr lang="ru-RU" dirty="0" err="1" smtClean="0"/>
              <a:t>здійснюється</a:t>
            </a:r>
            <a:r>
              <a:rPr lang="ru-RU" dirty="0" smtClean="0"/>
              <a:t> в </a:t>
            </a:r>
            <a:r>
              <a:rPr lang="ru-RU" dirty="0" err="1" smtClean="0"/>
              <a:t>басейни</a:t>
            </a:r>
            <a:r>
              <a:rPr lang="ru-RU" dirty="0" smtClean="0"/>
              <a:t>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океанів</a:t>
            </a:r>
            <a:r>
              <a:rPr lang="ru-RU" dirty="0" smtClean="0"/>
              <a:t> - Тихого, </a:t>
            </a:r>
            <a:r>
              <a:rPr lang="ru-RU" dirty="0" err="1" smtClean="0"/>
              <a:t>Атлантичного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Північного</a:t>
            </a:r>
            <a:r>
              <a:rPr lang="ru-RU" dirty="0" smtClean="0"/>
              <a:t> </a:t>
            </a:r>
            <a:r>
              <a:rPr lang="ru-RU" dirty="0" err="1" smtClean="0"/>
              <a:t>Льодовитого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Головний</a:t>
            </a:r>
            <a:r>
              <a:rPr lang="ru-RU" dirty="0" smtClean="0"/>
              <a:t> </a:t>
            </a:r>
            <a:r>
              <a:rPr lang="ru-RU" dirty="0" err="1" smtClean="0"/>
              <a:t>вододіл</a:t>
            </a:r>
            <a:r>
              <a:rPr lang="ru-RU" dirty="0" smtClean="0"/>
              <a:t> (</a:t>
            </a:r>
            <a:r>
              <a:rPr lang="ru-RU" dirty="0" err="1" smtClean="0"/>
              <a:t>між</a:t>
            </a:r>
            <a:r>
              <a:rPr lang="ru-RU" dirty="0" smtClean="0"/>
              <a:t> Тихим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Атлантичним</a:t>
            </a:r>
            <a:r>
              <a:rPr lang="ru-RU" dirty="0" smtClean="0"/>
              <a:t> океанами) проходить по </a:t>
            </a:r>
            <a:r>
              <a:rPr lang="ru-RU" dirty="0" err="1" smtClean="0"/>
              <a:t>східній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Кордильєр</a:t>
            </a:r>
            <a:r>
              <a:rPr lang="ru-RU" dirty="0" smtClean="0"/>
              <a:t>, а до </a:t>
            </a:r>
            <a:r>
              <a:rPr lang="ru-RU" dirty="0" err="1" smtClean="0"/>
              <a:t>басейну</a:t>
            </a:r>
            <a:r>
              <a:rPr lang="ru-RU" dirty="0" smtClean="0"/>
              <a:t> </a:t>
            </a:r>
            <a:r>
              <a:rPr lang="ru-RU" dirty="0" err="1" smtClean="0"/>
              <a:t>Північного</a:t>
            </a:r>
            <a:r>
              <a:rPr lang="ru-RU" dirty="0" smtClean="0"/>
              <a:t> </a:t>
            </a:r>
            <a:r>
              <a:rPr lang="ru-RU" dirty="0" err="1" smtClean="0"/>
              <a:t>Льодовитого</a:t>
            </a:r>
            <a:r>
              <a:rPr lang="ru-RU" dirty="0" smtClean="0"/>
              <a:t> океану </a:t>
            </a:r>
            <a:r>
              <a:rPr lang="ru-RU" dirty="0" err="1" smtClean="0"/>
              <a:t>відноситься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невелика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північних</a:t>
            </a:r>
            <a:r>
              <a:rPr lang="ru-RU" dirty="0" smtClean="0"/>
              <a:t> </a:t>
            </a:r>
            <a:r>
              <a:rPr lang="ru-RU" dirty="0" err="1" smtClean="0"/>
              <a:t>штатів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Аляски. Точка </a:t>
            </a:r>
            <a:r>
              <a:rPr lang="ru-RU" dirty="0" err="1" smtClean="0"/>
              <a:t>зустрічі</a:t>
            </a:r>
            <a:r>
              <a:rPr lang="ru-RU" dirty="0" smtClean="0"/>
              <a:t>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вододілів</a:t>
            </a:r>
            <a:r>
              <a:rPr lang="ru-RU" dirty="0" smtClean="0"/>
              <a:t> </a:t>
            </a:r>
            <a:r>
              <a:rPr lang="ru-RU" dirty="0" err="1" smtClean="0"/>
              <a:t>розташована</a:t>
            </a:r>
            <a:r>
              <a:rPr lang="ru-RU" dirty="0" smtClean="0"/>
              <a:t> на </a:t>
            </a:r>
            <a:r>
              <a:rPr lang="ru-RU" dirty="0" err="1" smtClean="0"/>
              <a:t>горі</a:t>
            </a:r>
            <a:r>
              <a:rPr lang="ru-RU" dirty="0" smtClean="0"/>
              <a:t> </a:t>
            </a:r>
            <a:r>
              <a:rPr lang="ru-RU" dirty="0" err="1" smtClean="0"/>
              <a:t>Тріпл-Дівайд-Пік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Забезпеченість</a:t>
            </a:r>
            <a:r>
              <a:rPr lang="ru-RU" dirty="0" smtClean="0"/>
              <a:t> </a:t>
            </a:r>
            <a:r>
              <a:rPr lang="ru-RU" dirty="0" err="1" smtClean="0"/>
              <a:t>водними</a:t>
            </a:r>
            <a:r>
              <a:rPr lang="ru-RU" dirty="0" smtClean="0"/>
              <a:t> ресурсами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частин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нерівномірна</a:t>
            </a:r>
            <a:r>
              <a:rPr lang="ru-RU" dirty="0" smtClean="0"/>
              <a:t> - </a:t>
            </a:r>
            <a:r>
              <a:rPr lang="ru-RU" dirty="0" err="1" smtClean="0"/>
              <a:t>висота</a:t>
            </a:r>
            <a:r>
              <a:rPr lang="ru-RU" dirty="0" smtClean="0"/>
              <a:t> шару </a:t>
            </a:r>
            <a:r>
              <a:rPr lang="ru-RU" dirty="0" err="1" smtClean="0"/>
              <a:t>річного</a:t>
            </a:r>
            <a:r>
              <a:rPr lang="ru-RU" dirty="0" smtClean="0"/>
              <a:t> стоку в штатах Вашингтон </a:t>
            </a:r>
            <a:r>
              <a:rPr lang="ru-RU" dirty="0" err="1" smtClean="0"/>
              <a:t>і</a:t>
            </a:r>
            <a:r>
              <a:rPr lang="ru-RU" dirty="0" smtClean="0"/>
              <a:t> Орегон становить 60-120 см, а на </a:t>
            </a:r>
            <a:r>
              <a:rPr lang="ru-RU" dirty="0" err="1" smtClean="0"/>
              <a:t>внутрішніх</a:t>
            </a:r>
            <a:r>
              <a:rPr lang="ru-RU" dirty="0" smtClean="0"/>
              <a:t> </a:t>
            </a:r>
            <a:r>
              <a:rPr lang="ru-RU" dirty="0" err="1" smtClean="0"/>
              <a:t>плоскогір'ях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плато до 10 см.</a:t>
            </a:r>
          </a:p>
          <a:p>
            <a:r>
              <a:rPr lang="ru-RU" dirty="0" err="1" smtClean="0"/>
              <a:t>Великі</a:t>
            </a:r>
            <a:r>
              <a:rPr lang="ru-RU" dirty="0" smtClean="0"/>
              <a:t> озера </a:t>
            </a:r>
            <a:r>
              <a:rPr lang="ru-RU" dirty="0" err="1" smtClean="0"/>
              <a:t>розташовані</a:t>
            </a:r>
            <a:r>
              <a:rPr lang="ru-RU" dirty="0" smtClean="0"/>
              <a:t> 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- </a:t>
            </a:r>
            <a:r>
              <a:rPr lang="ru-RU" dirty="0" err="1" smtClean="0"/>
              <a:t>Великі</a:t>
            </a:r>
            <a:r>
              <a:rPr lang="ru-RU" dirty="0" smtClean="0"/>
              <a:t> озера. </a:t>
            </a:r>
            <a:r>
              <a:rPr lang="ru-RU" dirty="0" err="1" smtClean="0"/>
              <a:t>Менші</a:t>
            </a:r>
            <a:r>
              <a:rPr lang="ru-RU" dirty="0" smtClean="0"/>
              <a:t> за </a:t>
            </a:r>
            <a:r>
              <a:rPr lang="ru-RU" dirty="0" err="1" smtClean="0"/>
              <a:t>розміром</a:t>
            </a:r>
            <a:r>
              <a:rPr lang="ru-RU" dirty="0" smtClean="0"/>
              <a:t> </a:t>
            </a:r>
            <a:r>
              <a:rPr lang="ru-RU" dirty="0" err="1" smtClean="0"/>
              <a:t>безстічні</a:t>
            </a:r>
            <a:r>
              <a:rPr lang="ru-RU" dirty="0" smtClean="0"/>
              <a:t> </a:t>
            </a:r>
            <a:r>
              <a:rPr lang="ru-RU" dirty="0" err="1" smtClean="0"/>
              <a:t>солоні</a:t>
            </a:r>
            <a:r>
              <a:rPr lang="ru-RU" dirty="0" smtClean="0"/>
              <a:t> озера </a:t>
            </a:r>
            <a:r>
              <a:rPr lang="ru-RU" dirty="0" err="1" smtClean="0"/>
              <a:t>знаходяться</a:t>
            </a:r>
            <a:r>
              <a:rPr lang="ru-RU" dirty="0" smtClean="0"/>
              <a:t> в </a:t>
            </a:r>
            <a:r>
              <a:rPr lang="ru-RU" dirty="0" err="1" smtClean="0"/>
              <a:t>зниженнях</a:t>
            </a:r>
            <a:r>
              <a:rPr lang="ru-RU" dirty="0" smtClean="0"/>
              <a:t> Великого </a:t>
            </a:r>
            <a:r>
              <a:rPr lang="ru-RU" dirty="0" err="1" smtClean="0"/>
              <a:t>Басейну</a:t>
            </a:r>
            <a:r>
              <a:rPr lang="ru-RU" dirty="0" smtClean="0"/>
              <a:t>. </a:t>
            </a:r>
            <a:r>
              <a:rPr lang="ru-RU" dirty="0" err="1" smtClean="0"/>
              <a:t>Внутрішні</a:t>
            </a:r>
            <a:r>
              <a:rPr lang="ru-RU" dirty="0" smtClean="0"/>
              <a:t> </a:t>
            </a:r>
            <a:r>
              <a:rPr lang="ru-RU" dirty="0" err="1" smtClean="0"/>
              <a:t>водні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 широко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в </a:t>
            </a:r>
            <a:r>
              <a:rPr lang="ru-RU" dirty="0" err="1" smtClean="0"/>
              <a:t>промисловому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комунальному</a:t>
            </a:r>
            <a:r>
              <a:rPr lang="ru-RU" dirty="0" smtClean="0"/>
              <a:t> </a:t>
            </a:r>
            <a:r>
              <a:rPr lang="ru-RU" dirty="0" err="1" smtClean="0"/>
              <a:t>водопостачанні</a:t>
            </a:r>
            <a:r>
              <a:rPr lang="ru-RU" dirty="0" smtClean="0"/>
              <a:t>, </a:t>
            </a:r>
            <a:r>
              <a:rPr lang="ru-RU" dirty="0" err="1" smtClean="0"/>
              <a:t>зрошенні</a:t>
            </a:r>
            <a:r>
              <a:rPr lang="ru-RU" dirty="0" smtClean="0"/>
              <a:t>, </a:t>
            </a:r>
            <a:r>
              <a:rPr lang="ru-RU" dirty="0" err="1" smtClean="0"/>
              <a:t>гідроенергетиці</a:t>
            </a:r>
            <a:r>
              <a:rPr lang="ru-RU" dirty="0" smtClean="0"/>
              <a:t> та </a:t>
            </a:r>
            <a:r>
              <a:rPr lang="ru-RU" dirty="0" err="1" smtClean="0"/>
              <a:t>судноплавстві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Велика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річкового</a:t>
            </a:r>
            <a:r>
              <a:rPr lang="ru-RU" dirty="0" smtClean="0"/>
              <a:t> стоку США </a:t>
            </a:r>
            <a:r>
              <a:rPr lang="ru-RU" dirty="0" err="1" smtClean="0"/>
              <a:t>належить</a:t>
            </a:r>
            <a:r>
              <a:rPr lang="ru-RU" dirty="0" smtClean="0"/>
              <a:t> </a:t>
            </a:r>
            <a:r>
              <a:rPr lang="ru-RU" dirty="0" err="1" smtClean="0"/>
              <a:t>басейну</a:t>
            </a:r>
            <a:r>
              <a:rPr lang="ru-RU" dirty="0" smtClean="0"/>
              <a:t> </a:t>
            </a:r>
            <a:r>
              <a:rPr lang="ru-RU" dirty="0" err="1" smtClean="0"/>
              <a:t>Мексиканської</a:t>
            </a:r>
            <a:r>
              <a:rPr lang="ru-RU" dirty="0" smtClean="0"/>
              <a:t> затоки </a:t>
            </a:r>
            <a:r>
              <a:rPr lang="ru-RU" dirty="0" err="1" smtClean="0"/>
              <a:t>Атлантичного</a:t>
            </a:r>
            <a:r>
              <a:rPr lang="ru-RU" dirty="0" smtClean="0"/>
              <a:t> океану. </a:t>
            </a:r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dirty="0" err="1" smtClean="0"/>
              <a:t>річкова</a:t>
            </a:r>
            <a:r>
              <a:rPr lang="ru-RU" dirty="0" smtClean="0"/>
              <a:t> система </a:t>
            </a:r>
            <a:r>
              <a:rPr lang="ru-RU" dirty="0" err="1" smtClean="0"/>
              <a:t>утворена</a:t>
            </a:r>
            <a:r>
              <a:rPr lang="ru-RU" dirty="0" smtClean="0"/>
              <a:t> </a:t>
            </a:r>
            <a:r>
              <a:rPr lang="ru-RU" dirty="0" err="1" smtClean="0"/>
              <a:t>річкою</a:t>
            </a:r>
            <a:r>
              <a:rPr lang="ru-RU" dirty="0" smtClean="0"/>
              <a:t> </a:t>
            </a:r>
            <a:r>
              <a:rPr lang="ru-RU" dirty="0" err="1" smtClean="0"/>
              <a:t>Міссісіпі</a:t>
            </a:r>
            <a:r>
              <a:rPr lang="ru-RU" dirty="0" smtClean="0"/>
              <a:t> (</a:t>
            </a:r>
            <a:r>
              <a:rPr lang="ru-RU" dirty="0" err="1" smtClean="0"/>
              <a:t>довжина</a:t>
            </a:r>
            <a:r>
              <a:rPr lang="ru-RU" dirty="0" smtClean="0"/>
              <a:t> 3757 км, </a:t>
            </a:r>
            <a:r>
              <a:rPr lang="ru-RU" dirty="0" err="1" smtClean="0"/>
              <a:t>річний</a:t>
            </a:r>
            <a:r>
              <a:rPr lang="ru-RU" dirty="0" smtClean="0"/>
              <a:t> </a:t>
            </a:r>
            <a:r>
              <a:rPr lang="ru-RU" dirty="0" err="1" smtClean="0"/>
              <a:t>стік</a:t>
            </a:r>
            <a:r>
              <a:rPr lang="ru-RU" dirty="0" smtClean="0"/>
              <a:t> 180 км ³) та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незліченними</a:t>
            </a:r>
            <a:r>
              <a:rPr lang="ru-RU" dirty="0" smtClean="0"/>
              <a:t> притоками, </a:t>
            </a: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- </a:t>
            </a:r>
            <a:r>
              <a:rPr lang="ru-RU" dirty="0" err="1" smtClean="0"/>
              <a:t>Міссурі</a:t>
            </a:r>
            <a:r>
              <a:rPr lang="ru-RU" dirty="0" smtClean="0"/>
              <a:t> (</a:t>
            </a:r>
            <a:r>
              <a:rPr lang="ru-RU" dirty="0" err="1" smtClean="0"/>
              <a:t>довжина</a:t>
            </a:r>
            <a:r>
              <a:rPr lang="ru-RU" dirty="0" smtClean="0"/>
              <a:t> 4127 км), Арканзас (2364 км) </a:t>
            </a:r>
            <a:r>
              <a:rPr lang="ru-RU" dirty="0" err="1" smtClean="0"/>
              <a:t>і</a:t>
            </a:r>
            <a:r>
              <a:rPr lang="ru-RU" dirty="0" smtClean="0"/>
              <a:t> Огайо (1579 км).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5124"/>
            <a:ext cx="9144000" cy="57328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США на карті світу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020" t="15625" r="42899" b="13086"/>
          <a:stretch>
            <a:fillRect/>
          </a:stretch>
        </p:blipFill>
        <p:spPr bwMode="auto">
          <a:xfrm>
            <a:off x="2000232" y="1357298"/>
            <a:ext cx="5214974" cy="5214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lorida_usa_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571480"/>
            <a:ext cx="9429784" cy="703661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dirty="0" smtClean="0"/>
              <a:t>                 Великі озера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142984"/>
            <a:ext cx="5286396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Великі</a:t>
            </a:r>
            <a:r>
              <a:rPr lang="ru-RU" dirty="0" smtClean="0"/>
              <a:t> озера - система </a:t>
            </a:r>
            <a:r>
              <a:rPr lang="ru-RU" dirty="0" err="1" smtClean="0"/>
              <a:t>прісноводних</a:t>
            </a:r>
            <a:r>
              <a:rPr lang="ru-RU" dirty="0" smtClean="0"/>
              <a:t> озер в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Америці</a:t>
            </a:r>
            <a:r>
              <a:rPr lang="ru-RU" dirty="0" smtClean="0"/>
              <a:t>, на </a:t>
            </a:r>
            <a:r>
              <a:rPr lang="ru-RU" dirty="0" err="1" smtClean="0"/>
              <a:t>території</a:t>
            </a:r>
            <a:r>
              <a:rPr lang="ru-RU" dirty="0" smtClean="0"/>
              <a:t> США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Канади</a:t>
            </a:r>
            <a:r>
              <a:rPr lang="ru-RU" dirty="0" smtClean="0"/>
              <a:t>. </a:t>
            </a:r>
            <a:r>
              <a:rPr lang="ru-RU" dirty="0" err="1" smtClean="0"/>
              <a:t>Включає</a:t>
            </a:r>
            <a:r>
              <a:rPr lang="ru-RU" dirty="0" smtClean="0"/>
              <a:t> ряд великих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середніх</a:t>
            </a:r>
            <a:r>
              <a:rPr lang="ru-RU" dirty="0" smtClean="0"/>
              <a:t> </a:t>
            </a:r>
            <a:r>
              <a:rPr lang="ru-RU" dirty="0" err="1" smtClean="0"/>
              <a:t>водойм</a:t>
            </a:r>
            <a:r>
              <a:rPr lang="ru-RU" dirty="0" smtClean="0"/>
              <a:t>, </a:t>
            </a:r>
            <a:r>
              <a:rPr lang="ru-RU" dirty="0" err="1" smtClean="0"/>
              <a:t>з'єднаних</a:t>
            </a:r>
            <a:r>
              <a:rPr lang="ru-RU" dirty="0" smtClean="0"/>
              <a:t> </a:t>
            </a:r>
            <a:r>
              <a:rPr lang="ru-RU" dirty="0" err="1" smtClean="0"/>
              <a:t>річками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протоками.</a:t>
            </a:r>
          </a:p>
          <a:p>
            <a:r>
              <a:rPr lang="ru-RU" dirty="0" err="1" smtClean="0"/>
              <a:t>Площа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245,2 тис. км ², </a:t>
            </a:r>
            <a:r>
              <a:rPr lang="ru-RU" dirty="0" err="1" smtClean="0"/>
              <a:t>об'єм</a:t>
            </a:r>
            <a:r>
              <a:rPr lang="ru-RU" dirty="0" smtClean="0"/>
              <a:t> води 22,7 тис. км ³.</a:t>
            </a:r>
          </a:p>
          <a:p>
            <a:r>
              <a:rPr lang="ru-RU" dirty="0" smtClean="0"/>
              <a:t>До </a:t>
            </a:r>
            <a:r>
              <a:rPr lang="ru-RU" dirty="0" err="1" smtClean="0"/>
              <a:t>власне</a:t>
            </a:r>
            <a:r>
              <a:rPr lang="ru-RU" dirty="0" smtClean="0"/>
              <a:t> Великим озерам </a:t>
            </a:r>
            <a:r>
              <a:rPr lang="ru-RU" dirty="0" err="1" smtClean="0"/>
              <a:t>відносять</a:t>
            </a:r>
            <a:r>
              <a:rPr lang="ru-RU" dirty="0" smtClean="0"/>
              <a:t> </a:t>
            </a:r>
            <a:r>
              <a:rPr lang="ru-RU" dirty="0" err="1" smtClean="0"/>
              <a:t>п'ять</a:t>
            </a:r>
            <a:r>
              <a:rPr lang="ru-RU" dirty="0" smtClean="0"/>
              <a:t> </a:t>
            </a:r>
            <a:r>
              <a:rPr lang="ru-RU" dirty="0" err="1" smtClean="0"/>
              <a:t>найбільших</a:t>
            </a:r>
            <a:r>
              <a:rPr lang="ru-RU" dirty="0" smtClean="0"/>
              <a:t>: </a:t>
            </a:r>
            <a:r>
              <a:rPr lang="ru-RU" dirty="0" err="1" smtClean="0"/>
              <a:t>Верхнє</a:t>
            </a:r>
            <a:r>
              <a:rPr lang="ru-RU" dirty="0" smtClean="0"/>
              <a:t>, Гурон, </a:t>
            </a:r>
            <a:r>
              <a:rPr lang="ru-RU" dirty="0" err="1" smtClean="0"/>
              <a:t>Мічіган</a:t>
            </a:r>
            <a:r>
              <a:rPr lang="ru-RU" dirty="0" smtClean="0"/>
              <a:t>, </a:t>
            </a:r>
            <a:r>
              <a:rPr lang="ru-RU" dirty="0" err="1" smtClean="0"/>
              <a:t>Ері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Онтаріо</a:t>
            </a:r>
            <a:r>
              <a:rPr lang="ru-RU" dirty="0" smtClean="0"/>
              <a:t>. З ними </a:t>
            </a:r>
            <a:r>
              <a:rPr lang="ru-RU" dirty="0" err="1" smtClean="0"/>
              <a:t>пов'язані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середніх</a:t>
            </a:r>
            <a:r>
              <a:rPr lang="ru-RU" dirty="0" smtClean="0"/>
              <a:t> озер.</a:t>
            </a:r>
          </a:p>
          <a:p>
            <a:r>
              <a:rPr lang="ru-RU" dirty="0" smtClean="0"/>
              <a:t>Озера </a:t>
            </a:r>
            <a:r>
              <a:rPr lang="ru-RU" dirty="0" err="1" smtClean="0"/>
              <a:t>відносяться</a:t>
            </a:r>
            <a:r>
              <a:rPr lang="ru-RU" dirty="0" smtClean="0"/>
              <a:t> до </a:t>
            </a:r>
            <a:r>
              <a:rPr lang="ru-RU" dirty="0" err="1" smtClean="0"/>
              <a:t>басейну</a:t>
            </a:r>
            <a:r>
              <a:rPr lang="ru-RU" dirty="0" smtClean="0"/>
              <a:t> </a:t>
            </a:r>
            <a:r>
              <a:rPr lang="ru-RU" dirty="0" err="1" smtClean="0"/>
              <a:t>Атлантичного</a:t>
            </a:r>
            <a:r>
              <a:rPr lang="ru-RU" dirty="0" smtClean="0"/>
              <a:t> океану. </a:t>
            </a:r>
            <a:r>
              <a:rPr lang="ru-RU" dirty="0" err="1" smtClean="0"/>
              <a:t>Стік</a:t>
            </a:r>
            <a:r>
              <a:rPr lang="ru-RU" dirty="0" smtClean="0"/>
              <a:t> по </a:t>
            </a:r>
            <a:r>
              <a:rPr lang="ru-RU" dirty="0" err="1" smtClean="0"/>
              <a:t>річці</a:t>
            </a:r>
            <a:r>
              <a:rPr lang="ru-RU" dirty="0" smtClean="0"/>
              <a:t> Святого </a:t>
            </a:r>
            <a:r>
              <a:rPr lang="ru-RU" dirty="0" err="1" smtClean="0"/>
              <a:t>Лаврентія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6" descr="D:\mygeography\Презентации\Канада\voz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714884"/>
            <a:ext cx="2643176" cy="198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 descr="Great_Lakes_3.png"/>
          <p:cNvPicPr>
            <a:picLocks noChangeAspect="1"/>
          </p:cNvPicPr>
          <p:nvPr/>
        </p:nvPicPr>
        <p:blipFill>
          <a:blip r:embed="rId4" cstate="print"/>
          <a:srcRect b="11104"/>
          <a:stretch>
            <a:fillRect/>
          </a:stretch>
        </p:blipFill>
        <p:spPr bwMode="auto">
          <a:xfrm>
            <a:off x="4429124" y="4714884"/>
            <a:ext cx="2857520" cy="191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Ніагарський водоспад</a:t>
            </a:r>
            <a:endParaRPr lang="ru-RU" dirty="0"/>
          </a:p>
        </p:txBody>
      </p:sp>
      <p:pic>
        <p:nvPicPr>
          <p:cNvPr id="4" name="Рисунок 9" descr="800px-Maid_of_the_mist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1675"/>
            <a:ext cx="9144000" cy="62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2910" y="857232"/>
            <a:ext cx="7572428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Ніагарський</a:t>
            </a:r>
            <a:r>
              <a:rPr lang="ru-RU" dirty="0" smtClean="0"/>
              <a:t> </a:t>
            </a:r>
            <a:r>
              <a:rPr lang="ru-RU" dirty="0" err="1" smtClean="0"/>
              <a:t>водоспад</a:t>
            </a:r>
            <a:r>
              <a:rPr lang="ru-RU" dirty="0" smtClean="0"/>
              <a:t> - 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водоспадів</a:t>
            </a:r>
            <a:r>
              <a:rPr lang="ru-RU" dirty="0" smtClean="0"/>
              <a:t> на </a:t>
            </a:r>
            <a:r>
              <a:rPr lang="ru-RU" dirty="0" err="1" smtClean="0"/>
              <a:t>річці</a:t>
            </a:r>
            <a:r>
              <a:rPr lang="ru-RU" dirty="0" smtClean="0"/>
              <a:t> </a:t>
            </a:r>
            <a:r>
              <a:rPr lang="ru-RU" dirty="0" err="1" smtClean="0"/>
              <a:t>Ніагара</a:t>
            </a:r>
            <a:r>
              <a:rPr lang="ru-RU" dirty="0" smtClean="0"/>
              <a:t>, яка </a:t>
            </a:r>
            <a:r>
              <a:rPr lang="ru-RU" dirty="0" err="1" smtClean="0"/>
              <a:t>відділяє</a:t>
            </a:r>
            <a:r>
              <a:rPr lang="ru-RU" dirty="0" smtClean="0"/>
              <a:t> </a:t>
            </a:r>
            <a:r>
              <a:rPr lang="ru-RU" dirty="0" err="1" smtClean="0"/>
              <a:t>американський</a:t>
            </a:r>
            <a:r>
              <a:rPr lang="ru-RU" dirty="0" smtClean="0"/>
              <a:t> штат Нью-Йорк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канадської</a:t>
            </a:r>
            <a:r>
              <a:rPr lang="ru-RU" dirty="0" smtClean="0"/>
              <a:t> </a:t>
            </a:r>
            <a:r>
              <a:rPr lang="ru-RU" dirty="0" err="1" smtClean="0"/>
              <a:t>провінції</a:t>
            </a:r>
            <a:r>
              <a:rPr lang="ru-RU" dirty="0" smtClean="0"/>
              <a:t> </a:t>
            </a:r>
            <a:r>
              <a:rPr lang="ru-RU" dirty="0" err="1" smtClean="0"/>
              <a:t>Онтаріо</a:t>
            </a:r>
            <a:r>
              <a:rPr lang="ru-RU" dirty="0" smtClean="0"/>
              <a:t>. </a:t>
            </a:r>
            <a:r>
              <a:rPr lang="ru-RU" dirty="0" err="1" smtClean="0"/>
              <a:t>Ніагарські</a:t>
            </a:r>
            <a:r>
              <a:rPr lang="ru-RU" dirty="0" smtClean="0"/>
              <a:t> </a:t>
            </a:r>
            <a:r>
              <a:rPr lang="ru-RU" dirty="0" err="1" smtClean="0"/>
              <a:t>водоспади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водоспад</a:t>
            </a:r>
            <a:r>
              <a:rPr lang="ru-RU" dirty="0" smtClean="0"/>
              <a:t> «</a:t>
            </a:r>
            <a:r>
              <a:rPr lang="ru-RU" dirty="0" err="1" smtClean="0"/>
              <a:t>Підкова</a:t>
            </a:r>
            <a:r>
              <a:rPr lang="ru-RU" dirty="0" smtClean="0"/>
              <a:t>», </a:t>
            </a:r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званий </a:t>
            </a:r>
            <a:r>
              <a:rPr lang="ru-RU" dirty="0" err="1" smtClean="0"/>
              <a:t>Канадським</a:t>
            </a:r>
            <a:r>
              <a:rPr lang="ru-RU" dirty="0" smtClean="0"/>
              <a:t> </a:t>
            </a:r>
            <a:r>
              <a:rPr lang="ru-RU" dirty="0" err="1" smtClean="0"/>
              <a:t>водоспадом</a:t>
            </a:r>
            <a:r>
              <a:rPr lang="ru-RU" dirty="0" smtClean="0"/>
              <a:t>, </a:t>
            </a:r>
            <a:r>
              <a:rPr lang="ru-RU" dirty="0" err="1" smtClean="0"/>
              <a:t>Американський</a:t>
            </a:r>
            <a:r>
              <a:rPr lang="ru-RU" dirty="0" smtClean="0"/>
              <a:t> </a:t>
            </a:r>
            <a:r>
              <a:rPr lang="ru-RU" dirty="0" err="1" smtClean="0"/>
              <a:t>водоспад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водоспад</a:t>
            </a:r>
            <a:r>
              <a:rPr lang="ru-RU" dirty="0" smtClean="0"/>
              <a:t> «Фата». </a:t>
            </a:r>
          </a:p>
          <a:p>
            <a:r>
              <a:rPr lang="ru-RU" dirty="0" err="1" smtClean="0"/>
              <a:t>Хоча</a:t>
            </a:r>
            <a:r>
              <a:rPr lang="ru-RU" dirty="0" smtClean="0"/>
              <a:t> перепад </a:t>
            </a:r>
            <a:r>
              <a:rPr lang="ru-RU" dirty="0" err="1" smtClean="0"/>
              <a:t>висот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не </a:t>
            </a:r>
            <a:r>
              <a:rPr lang="ru-RU" dirty="0" err="1" smtClean="0"/>
              <a:t>дуже</a:t>
            </a:r>
            <a:r>
              <a:rPr lang="ru-RU" dirty="0" smtClean="0"/>
              <a:t> великий, </a:t>
            </a:r>
            <a:r>
              <a:rPr lang="ru-RU" dirty="0" err="1" smtClean="0"/>
              <a:t>водоспади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широкі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за </a:t>
            </a:r>
            <a:r>
              <a:rPr lang="ru-RU" dirty="0" err="1" smtClean="0"/>
              <a:t>об'ємом</a:t>
            </a:r>
            <a:r>
              <a:rPr lang="ru-RU" dirty="0" smtClean="0"/>
              <a:t> проходить через </a:t>
            </a:r>
            <a:r>
              <a:rPr lang="ru-RU" dirty="0" err="1" smtClean="0"/>
              <a:t>нього</a:t>
            </a:r>
            <a:r>
              <a:rPr lang="ru-RU" dirty="0" smtClean="0"/>
              <a:t> води </a:t>
            </a:r>
            <a:r>
              <a:rPr lang="ru-RU" dirty="0" err="1" smtClean="0"/>
              <a:t>Ніагарський</a:t>
            </a:r>
            <a:r>
              <a:rPr lang="ru-RU" dirty="0" smtClean="0"/>
              <a:t> </a:t>
            </a:r>
            <a:r>
              <a:rPr lang="ru-RU" dirty="0" err="1" smtClean="0"/>
              <a:t>водоспад</a:t>
            </a:r>
            <a:r>
              <a:rPr lang="ru-RU" dirty="0" smtClean="0"/>
              <a:t> - </a:t>
            </a:r>
            <a:r>
              <a:rPr lang="ru-RU" dirty="0" err="1" smtClean="0"/>
              <a:t>найпотужніший</a:t>
            </a:r>
            <a:r>
              <a:rPr lang="ru-RU" dirty="0" smtClean="0"/>
              <a:t> у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Америці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водоспадів</a:t>
            </a:r>
            <a:r>
              <a:rPr lang="ru-RU" dirty="0" smtClean="0"/>
              <a:t> </a:t>
            </a:r>
            <a:r>
              <a:rPr lang="ru-RU" dirty="0" err="1" smtClean="0"/>
              <a:t>складає</a:t>
            </a:r>
            <a:r>
              <a:rPr lang="ru-RU" dirty="0" smtClean="0"/>
              <a:t> 53 </a:t>
            </a:r>
            <a:r>
              <a:rPr lang="ru-RU" dirty="0" err="1" smtClean="0"/>
              <a:t>метри</a:t>
            </a:r>
            <a:r>
              <a:rPr lang="ru-RU" dirty="0" smtClean="0"/>
              <a:t>. </a:t>
            </a:r>
            <a:r>
              <a:rPr lang="ru-RU" dirty="0" err="1" smtClean="0"/>
              <a:t>Підніжжя</a:t>
            </a:r>
            <a:r>
              <a:rPr lang="ru-RU" dirty="0" smtClean="0"/>
              <a:t> </a:t>
            </a:r>
            <a:r>
              <a:rPr lang="ru-RU" dirty="0" err="1" smtClean="0"/>
              <a:t>Американського</a:t>
            </a:r>
            <a:r>
              <a:rPr lang="ru-RU" dirty="0" smtClean="0"/>
              <a:t> </a:t>
            </a:r>
            <a:r>
              <a:rPr lang="ru-RU" dirty="0" err="1" smtClean="0"/>
              <a:t>водоспаду</a:t>
            </a:r>
            <a:r>
              <a:rPr lang="ru-RU" dirty="0" smtClean="0"/>
              <a:t> </a:t>
            </a:r>
            <a:r>
              <a:rPr lang="ru-RU" dirty="0" err="1" smtClean="0"/>
              <a:t>заступає</a:t>
            </a:r>
            <a:r>
              <a:rPr lang="ru-RU" dirty="0" smtClean="0"/>
              <a:t> </a:t>
            </a:r>
            <a:r>
              <a:rPr lang="ru-RU" dirty="0" err="1" smtClean="0"/>
              <a:t>нагромадження</a:t>
            </a:r>
            <a:r>
              <a:rPr lang="ru-RU" dirty="0" smtClean="0"/>
              <a:t> </a:t>
            </a:r>
            <a:r>
              <a:rPr lang="ru-RU" dirty="0" err="1" smtClean="0"/>
              <a:t>каменів</a:t>
            </a:r>
            <a:r>
              <a:rPr lang="ru-RU" dirty="0" smtClean="0"/>
              <a:t>, через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видима </a:t>
            </a:r>
            <a:r>
              <a:rPr lang="ru-RU" dirty="0" err="1" smtClean="0"/>
              <a:t>висота</a:t>
            </a:r>
            <a:r>
              <a:rPr lang="ru-RU" dirty="0" smtClean="0"/>
              <a:t> - </a:t>
            </a:r>
            <a:r>
              <a:rPr lang="ru-RU" dirty="0" err="1" smtClean="0"/>
              <a:t>тільки</a:t>
            </a:r>
            <a:r>
              <a:rPr lang="ru-RU" dirty="0" smtClean="0"/>
              <a:t> 21 метр. Ширина </a:t>
            </a:r>
            <a:r>
              <a:rPr lang="ru-RU" dirty="0" err="1" smtClean="0"/>
              <a:t>Американського</a:t>
            </a:r>
            <a:r>
              <a:rPr lang="ru-RU" dirty="0" smtClean="0"/>
              <a:t> </a:t>
            </a:r>
            <a:r>
              <a:rPr lang="ru-RU" dirty="0" err="1" smtClean="0"/>
              <a:t>водоспаду</a:t>
            </a:r>
            <a:r>
              <a:rPr lang="ru-RU" dirty="0" smtClean="0"/>
              <a:t> - 323 </a:t>
            </a:r>
            <a:r>
              <a:rPr lang="ru-RU" dirty="0" err="1" smtClean="0"/>
              <a:t>метри</a:t>
            </a:r>
            <a:r>
              <a:rPr lang="ru-RU" dirty="0" smtClean="0"/>
              <a:t>, </a:t>
            </a:r>
            <a:r>
              <a:rPr lang="ru-RU" dirty="0" err="1" smtClean="0"/>
              <a:t>водоспаду</a:t>
            </a:r>
            <a:r>
              <a:rPr lang="ru-RU" dirty="0" smtClean="0"/>
              <a:t> «</a:t>
            </a:r>
            <a:r>
              <a:rPr lang="ru-RU" dirty="0" err="1" smtClean="0"/>
              <a:t>Підкова</a:t>
            </a:r>
            <a:r>
              <a:rPr lang="ru-RU" dirty="0" smtClean="0"/>
              <a:t>» - 792 </a:t>
            </a:r>
            <a:r>
              <a:rPr lang="ru-RU" dirty="0" err="1" smtClean="0"/>
              <a:t>метри</a:t>
            </a:r>
            <a:r>
              <a:rPr lang="ru-RU" dirty="0" smtClean="0"/>
              <a:t>. </a:t>
            </a:r>
            <a:r>
              <a:rPr lang="ru-RU" dirty="0" err="1" smtClean="0"/>
              <a:t>Обсяг</a:t>
            </a:r>
            <a:r>
              <a:rPr lang="ru-RU" dirty="0" smtClean="0"/>
              <a:t> </a:t>
            </a:r>
            <a:r>
              <a:rPr lang="ru-RU" dirty="0" err="1" smtClean="0"/>
              <a:t>падаючої</a:t>
            </a:r>
            <a:r>
              <a:rPr lang="ru-RU" dirty="0" smtClean="0"/>
              <a:t> води </a:t>
            </a:r>
            <a:r>
              <a:rPr lang="ru-RU" dirty="0" err="1" smtClean="0"/>
              <a:t>досягає</a:t>
            </a:r>
            <a:r>
              <a:rPr lang="ru-RU" dirty="0" smtClean="0"/>
              <a:t> 5700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м ³ / с.</a:t>
            </a:r>
            <a:endParaRPr lang="ru-RU" dirty="0"/>
          </a:p>
        </p:txBody>
      </p:sp>
      <p:pic>
        <p:nvPicPr>
          <p:cNvPr id="6" name="Содержимое 5" descr="HorseshoefromSkyl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57290" y="4643446"/>
            <a:ext cx="266700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7" descr="-Niagra_Falls_at_night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14942" y="4643446"/>
            <a:ext cx="2981325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24441546_uae-dubai-creek-park-beach-palm-trees-b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27769" y="642918"/>
            <a:ext cx="11054761" cy="64547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                     Клімат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928670"/>
            <a:ext cx="8572576" cy="5355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Так як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розташована</a:t>
            </a:r>
            <a:r>
              <a:rPr lang="ru-RU" dirty="0" smtClean="0"/>
              <a:t> на </a:t>
            </a:r>
            <a:r>
              <a:rPr lang="ru-RU" dirty="0" err="1" smtClean="0"/>
              <a:t>великій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, в </a:t>
            </a:r>
            <a:r>
              <a:rPr lang="ru-RU" dirty="0" err="1" smtClean="0"/>
              <a:t>ній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 практично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кліматичні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Велика </a:t>
            </a:r>
            <a:r>
              <a:rPr lang="ru-RU" dirty="0" err="1" smtClean="0"/>
              <a:t>частина</a:t>
            </a:r>
            <a:r>
              <a:rPr lang="ru-RU" dirty="0" smtClean="0"/>
              <a:t> США </a:t>
            </a:r>
            <a:r>
              <a:rPr lang="ru-RU" dirty="0" err="1" smtClean="0"/>
              <a:t>розташовується</a:t>
            </a:r>
            <a:r>
              <a:rPr lang="ru-RU" dirty="0" smtClean="0"/>
              <a:t> в </a:t>
            </a:r>
            <a:r>
              <a:rPr lang="ru-RU" dirty="0" err="1" smtClean="0"/>
              <a:t>зоні</a:t>
            </a:r>
            <a:r>
              <a:rPr lang="ru-RU" dirty="0" smtClean="0"/>
              <a:t> </a:t>
            </a:r>
            <a:r>
              <a:rPr lang="ru-RU" dirty="0" err="1" smtClean="0"/>
              <a:t>помірного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, </a:t>
            </a:r>
            <a:r>
              <a:rPr lang="ru-RU" dirty="0" err="1" smtClean="0"/>
              <a:t>південніше</a:t>
            </a:r>
            <a:r>
              <a:rPr lang="ru-RU" dirty="0" smtClean="0"/>
              <a:t> </a:t>
            </a:r>
            <a:r>
              <a:rPr lang="ru-RU" dirty="0" err="1" smtClean="0"/>
              <a:t>переважає</a:t>
            </a:r>
            <a:r>
              <a:rPr lang="ru-RU" dirty="0" smtClean="0"/>
              <a:t> </a:t>
            </a:r>
            <a:r>
              <a:rPr lang="ru-RU" dirty="0" err="1" smtClean="0"/>
              <a:t>субтропічний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, </a:t>
            </a:r>
            <a:r>
              <a:rPr lang="ru-RU" dirty="0" err="1" smtClean="0"/>
              <a:t>Гаваї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південна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Флориди</a:t>
            </a:r>
            <a:r>
              <a:rPr lang="ru-RU" dirty="0" smtClean="0"/>
              <a:t> лежать в </a:t>
            </a:r>
            <a:r>
              <a:rPr lang="ru-RU" dirty="0" err="1" smtClean="0"/>
              <a:t>зоні</a:t>
            </a:r>
            <a:r>
              <a:rPr lang="ru-RU" dirty="0" smtClean="0"/>
              <a:t> </a:t>
            </a:r>
            <a:r>
              <a:rPr lang="ru-RU" dirty="0" err="1" smtClean="0"/>
              <a:t>тропіків</a:t>
            </a:r>
            <a:r>
              <a:rPr lang="ru-RU" dirty="0" smtClean="0"/>
              <a:t>, а </a:t>
            </a:r>
            <a:r>
              <a:rPr lang="ru-RU" dirty="0" err="1" smtClean="0"/>
              <a:t>північ</a:t>
            </a:r>
            <a:r>
              <a:rPr lang="ru-RU" dirty="0" smtClean="0"/>
              <a:t> Аляски </a:t>
            </a:r>
            <a:r>
              <a:rPr lang="ru-RU" dirty="0" err="1" smtClean="0"/>
              <a:t>відноситься</a:t>
            </a:r>
            <a:r>
              <a:rPr lang="ru-RU" dirty="0" smtClean="0"/>
              <a:t> до </a:t>
            </a:r>
            <a:r>
              <a:rPr lang="ru-RU" dirty="0" err="1" smtClean="0"/>
              <a:t>полярних</a:t>
            </a:r>
            <a:r>
              <a:rPr lang="ru-RU" dirty="0" smtClean="0"/>
              <a:t> </a:t>
            </a:r>
            <a:r>
              <a:rPr lang="ru-RU" dirty="0" err="1" smtClean="0"/>
              <a:t>регіонах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рівнини</a:t>
            </a:r>
            <a:r>
              <a:rPr lang="ru-RU" dirty="0" smtClean="0"/>
              <a:t> на </a:t>
            </a:r>
            <a:r>
              <a:rPr lang="ru-RU" dirty="0" err="1" smtClean="0"/>
              <a:t>захід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100-го </a:t>
            </a:r>
            <a:r>
              <a:rPr lang="ru-RU" dirty="0" err="1" smtClean="0"/>
              <a:t>меридіана</a:t>
            </a:r>
            <a:r>
              <a:rPr lang="ru-RU" dirty="0" smtClean="0"/>
              <a:t> </a:t>
            </a:r>
            <a:r>
              <a:rPr lang="ru-RU" dirty="0" err="1" smtClean="0"/>
              <a:t>відносять</a:t>
            </a:r>
            <a:r>
              <a:rPr lang="ru-RU" dirty="0" smtClean="0"/>
              <a:t> до </a:t>
            </a:r>
            <a:r>
              <a:rPr lang="ru-RU" dirty="0" err="1" smtClean="0"/>
              <a:t>напівпустель</a:t>
            </a:r>
            <a:r>
              <a:rPr lang="ru-RU" dirty="0" smtClean="0"/>
              <a:t>, Великий </a:t>
            </a:r>
            <a:r>
              <a:rPr lang="ru-RU" dirty="0" err="1" smtClean="0"/>
              <a:t>Басейн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арідний</a:t>
            </a:r>
            <a:r>
              <a:rPr lang="ru-RU" dirty="0" smtClean="0"/>
              <a:t>, а </a:t>
            </a:r>
            <a:r>
              <a:rPr lang="ru-RU" dirty="0" err="1" smtClean="0"/>
              <a:t>прибережні</a:t>
            </a:r>
            <a:r>
              <a:rPr lang="ru-RU" dirty="0" smtClean="0"/>
              <a:t> </a:t>
            </a:r>
            <a:r>
              <a:rPr lang="ru-RU" dirty="0" err="1" smtClean="0"/>
              <a:t>райони</a:t>
            </a:r>
            <a:r>
              <a:rPr lang="ru-RU" dirty="0" smtClean="0"/>
              <a:t> </a:t>
            </a:r>
            <a:r>
              <a:rPr lang="ru-RU" dirty="0" err="1" smtClean="0"/>
              <a:t>Каліфорнії</a:t>
            </a:r>
            <a:r>
              <a:rPr lang="ru-RU" dirty="0" smtClean="0"/>
              <a:t> - </a:t>
            </a:r>
            <a:r>
              <a:rPr lang="ru-RU" dirty="0" err="1" smtClean="0"/>
              <a:t>середземноморський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. Тип </a:t>
            </a:r>
            <a:r>
              <a:rPr lang="ru-RU" dirty="0" err="1" smtClean="0"/>
              <a:t>клімату</a:t>
            </a:r>
            <a:r>
              <a:rPr lang="ru-RU" dirty="0" smtClean="0"/>
              <a:t> в межах одного поясу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істотно</a:t>
            </a:r>
            <a:r>
              <a:rPr lang="ru-RU" dirty="0" smtClean="0"/>
              <a:t> </a:t>
            </a:r>
            <a:r>
              <a:rPr lang="ru-RU" dirty="0" err="1" smtClean="0"/>
              <a:t>змінюватися</a:t>
            </a:r>
            <a:r>
              <a:rPr lang="ru-RU" dirty="0" smtClean="0"/>
              <a:t> в </a:t>
            </a:r>
            <a:r>
              <a:rPr lang="ru-RU" dirty="0" err="1" smtClean="0"/>
              <a:t>залежності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рельєфу</a:t>
            </a:r>
            <a:r>
              <a:rPr lang="ru-RU" dirty="0" smtClean="0"/>
              <a:t>, </a:t>
            </a:r>
            <a:r>
              <a:rPr lang="ru-RU" dirty="0" err="1" smtClean="0"/>
              <a:t>близькості</a:t>
            </a:r>
            <a:r>
              <a:rPr lang="ru-RU" dirty="0" smtClean="0"/>
              <a:t> океану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факторів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Основною </a:t>
            </a:r>
            <a:r>
              <a:rPr lang="ru-RU" dirty="0" err="1" smtClean="0"/>
              <a:t>складовою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США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потужні</a:t>
            </a:r>
            <a:r>
              <a:rPr lang="ru-RU" dirty="0" smtClean="0"/>
              <a:t> потоки </a:t>
            </a:r>
            <a:r>
              <a:rPr lang="ru-RU" dirty="0" err="1" smtClean="0"/>
              <a:t>повітря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дають</a:t>
            </a:r>
            <a:r>
              <a:rPr lang="ru-RU" dirty="0" smtClean="0"/>
              <a:t> </a:t>
            </a:r>
            <a:r>
              <a:rPr lang="ru-RU" dirty="0" err="1" smtClean="0"/>
              <a:t>вологу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Тихоокеанського</a:t>
            </a:r>
            <a:r>
              <a:rPr lang="ru-RU" dirty="0" smtClean="0"/>
              <a:t> </a:t>
            </a:r>
            <a:r>
              <a:rPr lang="ru-RU" dirty="0" err="1" smtClean="0"/>
              <a:t>регіону</a:t>
            </a:r>
            <a:r>
              <a:rPr lang="ru-RU" dirty="0" smtClean="0"/>
              <a:t>. </a:t>
            </a:r>
            <a:r>
              <a:rPr lang="ru-RU" dirty="0" err="1" smtClean="0"/>
              <a:t>Насичені</a:t>
            </a:r>
            <a:r>
              <a:rPr lang="ru-RU" dirty="0" smtClean="0"/>
              <a:t> </a:t>
            </a:r>
            <a:r>
              <a:rPr lang="ru-RU" dirty="0" err="1" smtClean="0"/>
              <a:t>вологою</a:t>
            </a:r>
            <a:r>
              <a:rPr lang="ru-RU" dirty="0" smtClean="0"/>
              <a:t> </a:t>
            </a:r>
            <a:r>
              <a:rPr lang="ru-RU" dirty="0" err="1" smtClean="0"/>
              <a:t>вітру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Тихого океану активно </a:t>
            </a:r>
            <a:r>
              <a:rPr lang="ru-RU" dirty="0" err="1" smtClean="0"/>
              <a:t>зрушують</a:t>
            </a:r>
            <a:r>
              <a:rPr lang="ru-RU" dirty="0" smtClean="0"/>
              <a:t> </a:t>
            </a:r>
            <a:r>
              <a:rPr lang="ru-RU" dirty="0" err="1" smtClean="0"/>
              <a:t>західний</a:t>
            </a:r>
            <a:r>
              <a:rPr lang="ru-RU" dirty="0" smtClean="0"/>
              <a:t> берег США.</a:t>
            </a:r>
          </a:p>
          <a:p>
            <a:r>
              <a:rPr lang="ru-RU" dirty="0" err="1" smtClean="0"/>
              <a:t>Часті</a:t>
            </a:r>
            <a:r>
              <a:rPr lang="ru-RU" dirty="0" smtClean="0"/>
              <a:t> торнадо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відомою</a:t>
            </a:r>
            <a:r>
              <a:rPr lang="ru-RU" dirty="0" smtClean="0"/>
              <a:t> </a:t>
            </a:r>
            <a:r>
              <a:rPr lang="ru-RU" dirty="0" err="1" smtClean="0"/>
              <a:t>особливістю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Америки, США </a:t>
            </a:r>
            <a:r>
              <a:rPr lang="ru-RU" dirty="0" err="1" smtClean="0"/>
              <a:t>обганяє</a:t>
            </a:r>
            <a:r>
              <a:rPr lang="ru-RU" dirty="0" smtClean="0"/>
              <a:t> </a:t>
            </a:r>
            <a:r>
              <a:rPr lang="ru-RU" dirty="0" err="1" smtClean="0"/>
              <a:t>будь-яку</a:t>
            </a:r>
            <a:r>
              <a:rPr lang="ru-RU" dirty="0" smtClean="0"/>
              <a:t> </a:t>
            </a:r>
            <a:r>
              <a:rPr lang="ru-RU" dirty="0" err="1" smtClean="0"/>
              <a:t>іншу</a:t>
            </a:r>
            <a:r>
              <a:rPr lang="ru-RU" dirty="0" smtClean="0"/>
              <a:t> </a:t>
            </a:r>
            <a:r>
              <a:rPr lang="ru-RU" dirty="0" err="1" smtClean="0"/>
              <a:t>країну</a:t>
            </a:r>
            <a:r>
              <a:rPr lang="ru-RU" dirty="0" smtClean="0"/>
              <a:t> за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смерчів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Урагани</a:t>
            </a:r>
            <a:r>
              <a:rPr lang="ru-RU" dirty="0" smtClean="0"/>
              <a:t> часто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в США. </a:t>
            </a:r>
            <a:r>
              <a:rPr lang="ru-RU" dirty="0" err="1" smtClean="0"/>
              <a:t>Східне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, </a:t>
            </a:r>
            <a:r>
              <a:rPr lang="ru-RU" dirty="0" err="1" smtClean="0"/>
              <a:t>острови</a:t>
            </a:r>
            <a:r>
              <a:rPr lang="ru-RU" dirty="0" smtClean="0"/>
              <a:t> </a:t>
            </a:r>
            <a:r>
              <a:rPr lang="ru-RU" dirty="0" err="1" smtClean="0"/>
              <a:t>Гаваї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особливо </a:t>
            </a:r>
            <a:r>
              <a:rPr lang="ru-RU" dirty="0" err="1" smtClean="0"/>
              <a:t>південні</a:t>
            </a:r>
            <a:r>
              <a:rPr lang="ru-RU" dirty="0" smtClean="0"/>
              <a:t> </a:t>
            </a:r>
            <a:r>
              <a:rPr lang="ru-RU" dirty="0" err="1" smtClean="0"/>
              <a:t>штати</a:t>
            </a:r>
            <a:r>
              <a:rPr lang="ru-RU" dirty="0" smtClean="0"/>
              <a:t> США,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межують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Мексиканською</a:t>
            </a:r>
            <a:r>
              <a:rPr lang="ru-RU" dirty="0" smtClean="0"/>
              <a:t> </a:t>
            </a:r>
            <a:r>
              <a:rPr lang="ru-RU" dirty="0" err="1" smtClean="0"/>
              <a:t>затокою</a:t>
            </a:r>
            <a:r>
              <a:rPr lang="ru-RU" dirty="0" smtClean="0"/>
              <a:t>,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схильні</a:t>
            </a:r>
            <a:r>
              <a:rPr lang="ru-RU" dirty="0" smtClean="0"/>
              <a:t> до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стихії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   Флора</a:t>
            </a:r>
            <a:endParaRPr lang="ru-RU" dirty="0"/>
          </a:p>
        </p:txBody>
      </p:sp>
      <p:pic>
        <p:nvPicPr>
          <p:cNvPr id="6" name="Содержимое 5" descr="oboi___priroda_rossii_32276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7240"/>
            <a:ext cx="9144000" cy="6080760"/>
          </a:xfrm>
        </p:spPr>
      </p:pic>
      <p:sp>
        <p:nvSpPr>
          <p:cNvPr id="7" name="Прямоугольник 6"/>
          <p:cNvSpPr/>
          <p:nvPr/>
        </p:nvSpPr>
        <p:spPr>
          <a:xfrm>
            <a:off x="571472" y="928671"/>
            <a:ext cx="8001024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dirty="0" err="1" smtClean="0"/>
              <a:t>Схили</a:t>
            </a:r>
            <a:r>
              <a:rPr lang="ru-RU" dirty="0" smtClean="0"/>
              <a:t> </a:t>
            </a:r>
            <a:r>
              <a:rPr lang="ru-RU" dirty="0" err="1" smtClean="0"/>
              <a:t>Кордильєр</a:t>
            </a:r>
            <a:r>
              <a:rPr lang="ru-RU" dirty="0" smtClean="0"/>
              <a:t> </a:t>
            </a:r>
            <a:r>
              <a:rPr lang="ru-RU" dirty="0" err="1" smtClean="0"/>
              <a:t>покриті</a:t>
            </a:r>
            <a:r>
              <a:rPr lang="ru-RU" dirty="0" smtClean="0"/>
              <a:t> </a:t>
            </a:r>
            <a:r>
              <a:rPr lang="ru-RU" dirty="0" err="1" smtClean="0"/>
              <a:t>густими</a:t>
            </a:r>
            <a:r>
              <a:rPr lang="ru-RU" dirty="0" smtClean="0"/>
              <a:t> </a:t>
            </a:r>
            <a:r>
              <a:rPr lang="ru-RU" dirty="0" err="1" smtClean="0"/>
              <a:t>хвойними</a:t>
            </a:r>
            <a:r>
              <a:rPr lang="ru-RU" dirty="0" smtClean="0"/>
              <a:t> </a:t>
            </a:r>
            <a:r>
              <a:rPr lang="ru-RU" dirty="0" err="1" smtClean="0"/>
              <a:t>лісами</a:t>
            </a:r>
            <a:r>
              <a:rPr lang="ru-RU" dirty="0" smtClean="0"/>
              <a:t>, </a:t>
            </a:r>
            <a:r>
              <a:rPr lang="ru-RU" dirty="0" err="1" smtClean="0"/>
              <a:t>Аппалачів</a:t>
            </a:r>
            <a:r>
              <a:rPr lang="ru-RU" dirty="0" smtClean="0"/>
              <a:t> - </a:t>
            </a:r>
            <a:r>
              <a:rPr lang="ru-RU" dirty="0" err="1" smtClean="0"/>
              <a:t>лісами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широколистяних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; </a:t>
            </a:r>
            <a:r>
              <a:rPr lang="ru-RU" dirty="0" err="1" smtClean="0"/>
              <a:t>прерій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не </a:t>
            </a:r>
            <a:r>
              <a:rPr lang="ru-RU" dirty="0" err="1" smtClean="0"/>
              <a:t>залишилося</a:t>
            </a:r>
            <a:r>
              <a:rPr lang="ru-RU" dirty="0" smtClean="0"/>
              <a:t>. На </a:t>
            </a:r>
            <a:r>
              <a:rPr lang="ru-RU" dirty="0" err="1" smtClean="0"/>
              <a:t>півночі</a:t>
            </a:r>
            <a:r>
              <a:rPr lang="ru-RU" dirty="0" smtClean="0"/>
              <a:t> Аляски </a:t>
            </a:r>
            <a:r>
              <a:rPr lang="ru-RU" dirty="0" err="1" smtClean="0"/>
              <a:t>поширена</a:t>
            </a:r>
            <a:r>
              <a:rPr lang="ru-RU" dirty="0" smtClean="0"/>
              <a:t> </a:t>
            </a:r>
            <a:r>
              <a:rPr lang="ru-RU" dirty="0" err="1" smtClean="0"/>
              <a:t>тундрова</a:t>
            </a:r>
            <a:r>
              <a:rPr lang="ru-RU" dirty="0" smtClean="0"/>
              <a:t> </a:t>
            </a:r>
            <a:r>
              <a:rPr lang="ru-RU" dirty="0" err="1" smtClean="0"/>
              <a:t>рослинність</a:t>
            </a:r>
            <a:r>
              <a:rPr lang="ru-RU" dirty="0" smtClean="0"/>
              <a:t>. </a:t>
            </a:r>
          </a:p>
          <a:p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285992"/>
            <a:ext cx="7929602" cy="42473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Ліси</a:t>
            </a:r>
            <a:r>
              <a:rPr lang="ru-RU" dirty="0" smtClean="0"/>
              <a:t> </a:t>
            </a:r>
            <a:r>
              <a:rPr lang="ru-RU" dirty="0" err="1" smtClean="0"/>
              <a:t>вкривають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30%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, </a:t>
            </a:r>
            <a:r>
              <a:rPr lang="ru-RU" dirty="0" err="1" smtClean="0"/>
              <a:t>рослинність</a:t>
            </a:r>
            <a:r>
              <a:rPr lang="ru-RU" dirty="0" smtClean="0"/>
              <a:t> Аляски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тундрова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мохами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лишайниками, </a:t>
            </a:r>
            <a:r>
              <a:rPr lang="ru-RU" dirty="0" err="1" smtClean="0"/>
              <a:t>однак</a:t>
            </a:r>
            <a:r>
              <a:rPr lang="ru-RU" dirty="0" smtClean="0"/>
              <a:t> на </a:t>
            </a:r>
            <a:r>
              <a:rPr lang="ru-RU" dirty="0" err="1" smtClean="0"/>
              <a:t>півдні</a:t>
            </a:r>
            <a:r>
              <a:rPr lang="ru-RU" dirty="0" smtClean="0"/>
              <a:t> штату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 err="1" smtClean="0"/>
              <a:t>хвойні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змішані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. На </a:t>
            </a:r>
            <a:r>
              <a:rPr lang="ru-RU" dirty="0" err="1" smtClean="0"/>
              <a:t>півночі</a:t>
            </a:r>
            <a:r>
              <a:rPr lang="ru-RU" dirty="0" smtClean="0"/>
              <a:t> "</a:t>
            </a:r>
            <a:r>
              <a:rPr lang="ru-RU" dirty="0" err="1" smtClean="0"/>
              <a:t>континентальної</a:t>
            </a:r>
            <a:r>
              <a:rPr lang="ru-RU" dirty="0" smtClean="0"/>
              <a:t>" </a:t>
            </a:r>
            <a:r>
              <a:rPr lang="ru-RU" dirty="0" err="1" smtClean="0"/>
              <a:t>частини</a:t>
            </a:r>
            <a:r>
              <a:rPr lang="ru-RU" dirty="0" smtClean="0"/>
              <a:t> США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 err="1" smtClean="0"/>
              <a:t>густі</a:t>
            </a:r>
            <a:r>
              <a:rPr lang="ru-RU" dirty="0" smtClean="0"/>
              <a:t> </a:t>
            </a:r>
            <a:r>
              <a:rPr lang="ru-RU" dirty="0" err="1" smtClean="0"/>
              <a:t>змішані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: </a:t>
            </a:r>
            <a:r>
              <a:rPr lang="ru-RU" dirty="0" err="1" smtClean="0"/>
              <a:t>ялина</a:t>
            </a:r>
            <a:r>
              <a:rPr lang="ru-RU" dirty="0" smtClean="0"/>
              <a:t>, сосна, дуб, ясен, береза, сикомора. </a:t>
            </a:r>
            <a:r>
              <a:rPr lang="ru-RU" dirty="0" err="1" smtClean="0"/>
              <a:t>Далі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,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стає</a:t>
            </a:r>
            <a:r>
              <a:rPr lang="ru-RU" dirty="0" smtClean="0"/>
              <a:t> </a:t>
            </a:r>
            <a:r>
              <a:rPr lang="ru-RU" dirty="0" err="1" smtClean="0"/>
              <a:t>менше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з'являються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 як </a:t>
            </a:r>
            <a:r>
              <a:rPr lang="ru-RU" dirty="0" err="1" smtClean="0"/>
              <a:t>магнолія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каучуконоси</a:t>
            </a:r>
            <a:r>
              <a:rPr lang="ru-RU" dirty="0" smtClean="0"/>
              <a:t>, а на </a:t>
            </a:r>
            <a:r>
              <a:rPr lang="ru-RU" dirty="0" err="1" smtClean="0"/>
              <a:t>узбережжі</a:t>
            </a:r>
            <a:r>
              <a:rPr lang="ru-RU" dirty="0" smtClean="0"/>
              <a:t> </a:t>
            </a:r>
            <a:r>
              <a:rPr lang="ru-RU" dirty="0" err="1" smtClean="0"/>
              <a:t>Мексиканської</a:t>
            </a:r>
            <a:r>
              <a:rPr lang="ru-RU" dirty="0" smtClean="0"/>
              <a:t> затоки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 err="1" smtClean="0"/>
              <a:t>мангрові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. На </a:t>
            </a:r>
            <a:r>
              <a:rPr lang="ru-RU" dirty="0" err="1" smtClean="0"/>
              <a:t>заході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починаються</a:t>
            </a:r>
            <a:r>
              <a:rPr lang="ru-RU" dirty="0" smtClean="0"/>
              <a:t> </a:t>
            </a:r>
            <a:r>
              <a:rPr lang="ru-RU" dirty="0" err="1" smtClean="0"/>
              <a:t>напівпосушливі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посушливі</a:t>
            </a:r>
            <a:r>
              <a:rPr lang="ru-RU" dirty="0" smtClean="0"/>
              <a:t> </a:t>
            </a:r>
            <a:r>
              <a:rPr lang="ru-RU" dirty="0" err="1" smtClean="0"/>
              <a:t>регіони</a:t>
            </a:r>
            <a:r>
              <a:rPr lang="ru-RU" dirty="0" smtClean="0"/>
              <a:t>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трав'яною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пустельною</a:t>
            </a:r>
            <a:r>
              <a:rPr lang="ru-RU" dirty="0" smtClean="0"/>
              <a:t> </a:t>
            </a:r>
            <a:r>
              <a:rPr lang="ru-RU" dirty="0" err="1" smtClean="0"/>
              <a:t>рослинністю</a:t>
            </a:r>
            <a:r>
              <a:rPr lang="ru-RU" dirty="0" smtClean="0"/>
              <a:t>. У таких </a:t>
            </a:r>
            <a:r>
              <a:rPr lang="ru-RU" dirty="0" err="1" smtClean="0"/>
              <a:t>регіонах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</a:t>
            </a:r>
            <a:r>
              <a:rPr lang="ru-RU" dirty="0" err="1" smtClean="0"/>
              <a:t>юка</a:t>
            </a:r>
            <a:r>
              <a:rPr lang="ru-RU" dirty="0" smtClean="0"/>
              <a:t>,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чагарники</a:t>
            </a:r>
            <a:r>
              <a:rPr lang="ru-RU" dirty="0" smtClean="0"/>
              <a:t>, а в </a:t>
            </a:r>
            <a:r>
              <a:rPr lang="ru-RU" dirty="0" err="1" smtClean="0"/>
              <a:t>пустелі</a:t>
            </a:r>
            <a:r>
              <a:rPr lang="ru-RU" dirty="0" smtClean="0"/>
              <a:t> Мохаве - "</a:t>
            </a:r>
            <a:r>
              <a:rPr lang="ru-RU" dirty="0" err="1" smtClean="0"/>
              <a:t>кактусові</a:t>
            </a:r>
            <a:r>
              <a:rPr lang="ru-RU" dirty="0" smtClean="0"/>
              <a:t> </a:t>
            </a:r>
            <a:r>
              <a:rPr lang="ru-RU" dirty="0" err="1" smtClean="0"/>
              <a:t>лісу</a:t>
            </a:r>
            <a:r>
              <a:rPr lang="ru-RU" dirty="0" smtClean="0"/>
              <a:t>". У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високих</a:t>
            </a:r>
            <a:r>
              <a:rPr lang="ru-RU" dirty="0" smtClean="0"/>
              <a:t> </a:t>
            </a:r>
            <a:r>
              <a:rPr lang="ru-RU" dirty="0" err="1" smtClean="0"/>
              <a:t>місцях</a:t>
            </a:r>
            <a:r>
              <a:rPr lang="ru-RU" dirty="0" smtClean="0"/>
              <a:t> </a:t>
            </a:r>
            <a:r>
              <a:rPr lang="ru-RU" dirty="0" err="1" smtClean="0"/>
              <a:t>виростають</a:t>
            </a:r>
            <a:r>
              <a:rPr lang="ru-RU" dirty="0" smtClean="0"/>
              <a:t> сосна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Пондероса</a:t>
            </a:r>
            <a:r>
              <a:rPr lang="ru-RU" dirty="0" smtClean="0"/>
              <a:t>. У </a:t>
            </a:r>
            <a:r>
              <a:rPr lang="ru-RU" dirty="0" err="1" smtClean="0"/>
              <a:t>Каліфорнії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поширений</a:t>
            </a:r>
            <a:r>
              <a:rPr lang="ru-RU" dirty="0" smtClean="0"/>
              <a:t> </a:t>
            </a:r>
            <a:r>
              <a:rPr lang="ru-RU" dirty="0" err="1" smtClean="0"/>
              <a:t>чаппарель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численні</a:t>
            </a:r>
            <a:r>
              <a:rPr lang="ru-RU" dirty="0" smtClean="0"/>
              <a:t> </a:t>
            </a:r>
            <a:r>
              <a:rPr lang="ru-RU" dirty="0" err="1" smtClean="0"/>
              <a:t>фруктові</a:t>
            </a:r>
            <a:r>
              <a:rPr lang="ru-RU" dirty="0" smtClean="0"/>
              <a:t> дерева (в основному </a:t>
            </a:r>
            <a:r>
              <a:rPr lang="ru-RU" dirty="0" err="1" smtClean="0"/>
              <a:t>цитрусові</a:t>
            </a:r>
            <a:r>
              <a:rPr lang="ru-RU" dirty="0" smtClean="0"/>
              <a:t>). У </a:t>
            </a:r>
            <a:r>
              <a:rPr lang="ru-RU" dirty="0" err="1" smtClean="0"/>
              <a:t>Сьєрра-Неваді</a:t>
            </a:r>
            <a:r>
              <a:rPr lang="ru-RU" dirty="0" smtClean="0"/>
              <a:t>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 </a:t>
            </a:r>
            <a:r>
              <a:rPr lang="ru-RU" dirty="0" err="1" smtClean="0"/>
              <a:t>гігантської</a:t>
            </a:r>
            <a:r>
              <a:rPr lang="ru-RU" dirty="0" smtClean="0"/>
              <a:t> </a:t>
            </a:r>
            <a:r>
              <a:rPr lang="ru-RU" dirty="0" err="1" smtClean="0"/>
              <a:t>секвої</a:t>
            </a:r>
            <a:r>
              <a:rPr lang="ru-RU" dirty="0" smtClean="0"/>
              <a:t>. 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східного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</a:t>
            </a:r>
            <a:r>
              <a:rPr lang="ru-RU" dirty="0" err="1" smtClean="0"/>
              <a:t>хвойні</a:t>
            </a:r>
            <a:r>
              <a:rPr lang="ru-RU" dirty="0" smtClean="0"/>
              <a:t> та </a:t>
            </a:r>
            <a:r>
              <a:rPr lang="ru-RU" dirty="0" err="1" smtClean="0"/>
              <a:t>змішані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: </a:t>
            </a:r>
            <a:r>
              <a:rPr lang="ru-RU" dirty="0" err="1" smtClean="0"/>
              <a:t>ялина</a:t>
            </a:r>
            <a:r>
              <a:rPr lang="ru-RU" dirty="0" smtClean="0"/>
              <a:t>, кедр, сосна, </a:t>
            </a:r>
            <a:r>
              <a:rPr lang="ru-RU" dirty="0" err="1" smtClean="0"/>
              <a:t>модрина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hivotnye-severnoj-ameriki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98" y="0"/>
            <a:ext cx="9186898" cy="78579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                   Фауна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1285860"/>
            <a:ext cx="3786182" cy="5078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Фауна представлена ​​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відповідно</a:t>
            </a:r>
            <a:r>
              <a:rPr lang="ru-RU" dirty="0" smtClean="0"/>
              <a:t> до </a:t>
            </a:r>
            <a:r>
              <a:rPr lang="ru-RU" dirty="0" err="1" smtClean="0"/>
              <a:t>кліматичних</a:t>
            </a:r>
            <a:r>
              <a:rPr lang="ru-RU" dirty="0" smtClean="0"/>
              <a:t> зон: 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земляна</a:t>
            </a:r>
            <a:r>
              <a:rPr lang="ru-RU" dirty="0" smtClean="0"/>
              <a:t> </a:t>
            </a:r>
            <a:r>
              <a:rPr lang="ru-RU" dirty="0" err="1" smtClean="0"/>
              <a:t>білка</a:t>
            </a:r>
            <a:r>
              <a:rPr lang="ru-RU" dirty="0" smtClean="0"/>
              <a:t>, </a:t>
            </a:r>
            <a:r>
              <a:rPr lang="ru-RU" dirty="0" err="1" smtClean="0"/>
              <a:t>ведмідь</a:t>
            </a:r>
            <a:r>
              <a:rPr lang="ru-RU" dirty="0" smtClean="0"/>
              <a:t>, олень </a:t>
            </a:r>
            <a:r>
              <a:rPr lang="ru-RU" dirty="0" err="1" smtClean="0"/>
              <a:t>і</a:t>
            </a:r>
            <a:r>
              <a:rPr lang="ru-RU" dirty="0" smtClean="0"/>
              <a:t> лось, у </a:t>
            </a:r>
            <a:r>
              <a:rPr lang="ru-RU" dirty="0" err="1" smtClean="0"/>
              <a:t>ріках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форелі</a:t>
            </a:r>
            <a:r>
              <a:rPr lang="ru-RU" dirty="0" smtClean="0"/>
              <a:t>, на </a:t>
            </a:r>
            <a:r>
              <a:rPr lang="ru-RU" dirty="0" err="1" smtClean="0"/>
              <a:t>узбережжі</a:t>
            </a:r>
            <a:r>
              <a:rPr lang="ru-RU" dirty="0" smtClean="0"/>
              <a:t> Аляски </a:t>
            </a:r>
            <a:r>
              <a:rPr lang="ru-RU" dirty="0" err="1" smtClean="0"/>
              <a:t>моржі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тюлені</a:t>
            </a:r>
            <a:r>
              <a:rPr lang="ru-RU" dirty="0" smtClean="0"/>
              <a:t>. У </a:t>
            </a:r>
            <a:r>
              <a:rPr lang="ru-RU" dirty="0" err="1" smtClean="0"/>
              <a:t>лісах</a:t>
            </a:r>
            <a:r>
              <a:rPr lang="ru-RU" dirty="0" smtClean="0"/>
              <a:t> сходу </a:t>
            </a:r>
            <a:r>
              <a:rPr lang="ru-RU" dirty="0" err="1" smtClean="0"/>
              <a:t>Сполучених</a:t>
            </a:r>
            <a:r>
              <a:rPr lang="ru-RU" dirty="0" smtClean="0"/>
              <a:t> </a:t>
            </a:r>
            <a:r>
              <a:rPr lang="ru-RU" dirty="0" err="1" smtClean="0"/>
              <a:t>Штатів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ведмідь</a:t>
            </a:r>
            <a:r>
              <a:rPr lang="ru-RU" dirty="0" smtClean="0"/>
              <a:t> </a:t>
            </a:r>
            <a:r>
              <a:rPr lang="ru-RU" dirty="0" err="1" smtClean="0"/>
              <a:t>грізлі</a:t>
            </a:r>
            <a:r>
              <a:rPr lang="ru-RU" dirty="0" smtClean="0"/>
              <a:t>, олень, </a:t>
            </a:r>
            <a:r>
              <a:rPr lang="ru-RU" dirty="0" err="1" smtClean="0"/>
              <a:t>лисиця</a:t>
            </a:r>
            <a:r>
              <a:rPr lang="ru-RU" dirty="0" smtClean="0"/>
              <a:t>, </a:t>
            </a:r>
            <a:r>
              <a:rPr lang="ru-RU" dirty="0" err="1" smtClean="0"/>
              <a:t>вовк</a:t>
            </a:r>
            <a:r>
              <a:rPr lang="ru-RU" dirty="0" smtClean="0"/>
              <a:t>, скунс, </a:t>
            </a:r>
            <a:r>
              <a:rPr lang="ru-RU" dirty="0" err="1" smtClean="0"/>
              <a:t>борсук</a:t>
            </a:r>
            <a:r>
              <a:rPr lang="ru-RU" dirty="0" smtClean="0"/>
              <a:t>, </a:t>
            </a:r>
            <a:r>
              <a:rPr lang="ru-RU" dirty="0" err="1" smtClean="0"/>
              <a:t>білка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велика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дрібних</a:t>
            </a:r>
            <a:r>
              <a:rPr lang="ru-RU" dirty="0" smtClean="0"/>
              <a:t> </a:t>
            </a:r>
            <a:r>
              <a:rPr lang="ru-RU" dirty="0" err="1" smtClean="0"/>
              <a:t>птахів</a:t>
            </a:r>
            <a:r>
              <a:rPr lang="ru-RU" dirty="0" smtClean="0"/>
              <a:t>. На </a:t>
            </a:r>
            <a:r>
              <a:rPr lang="ru-RU" dirty="0" err="1" smtClean="0"/>
              <a:t>узбережжі</a:t>
            </a:r>
            <a:r>
              <a:rPr lang="ru-RU" dirty="0" smtClean="0"/>
              <a:t> </a:t>
            </a:r>
            <a:r>
              <a:rPr lang="ru-RU" dirty="0" err="1" smtClean="0"/>
              <a:t>Мексиканської</a:t>
            </a:r>
            <a:r>
              <a:rPr lang="ru-RU" dirty="0" smtClean="0"/>
              <a:t> затоки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зустріти</a:t>
            </a:r>
            <a:r>
              <a:rPr lang="ru-RU" dirty="0" smtClean="0"/>
              <a:t> таких </a:t>
            </a:r>
            <a:r>
              <a:rPr lang="ru-RU" dirty="0" err="1" smtClean="0"/>
              <a:t>екзотичних</a:t>
            </a:r>
            <a:r>
              <a:rPr lang="ru-RU" dirty="0" smtClean="0"/>
              <a:t> </a:t>
            </a:r>
            <a:r>
              <a:rPr lang="ru-RU" dirty="0" err="1" smtClean="0"/>
              <a:t>птахів</a:t>
            </a:r>
            <a:r>
              <a:rPr lang="ru-RU" dirty="0" smtClean="0"/>
              <a:t>, як </a:t>
            </a:r>
            <a:r>
              <a:rPr lang="ru-RU" dirty="0" err="1" smtClean="0"/>
              <a:t>пелікан</a:t>
            </a:r>
            <a:r>
              <a:rPr lang="ru-RU" dirty="0" smtClean="0"/>
              <a:t>, </a:t>
            </a:r>
            <a:r>
              <a:rPr lang="ru-RU" dirty="0" err="1" smtClean="0"/>
              <a:t>фламінго</a:t>
            </a:r>
            <a:r>
              <a:rPr lang="ru-RU" dirty="0" smtClean="0"/>
              <a:t>, </a:t>
            </a:r>
            <a:r>
              <a:rPr lang="ru-RU" dirty="0" err="1" smtClean="0"/>
              <a:t>зелений</a:t>
            </a:r>
            <a:r>
              <a:rPr lang="ru-RU" dirty="0" smtClean="0"/>
              <a:t> зимородок. Тут же </a:t>
            </a:r>
            <a:r>
              <a:rPr lang="ru-RU" dirty="0" err="1" smtClean="0"/>
              <a:t>водяться</a:t>
            </a:r>
            <a:r>
              <a:rPr lang="ru-RU" dirty="0" smtClean="0"/>
              <a:t> </a:t>
            </a:r>
            <a:r>
              <a:rPr lang="ru-RU" dirty="0" err="1" smtClean="0"/>
              <a:t>алігатори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отруйних</a:t>
            </a:r>
            <a:r>
              <a:rPr lang="ru-RU" dirty="0" smtClean="0"/>
              <a:t> </a:t>
            </a:r>
            <a:r>
              <a:rPr lang="ru-RU" dirty="0" err="1" smtClean="0"/>
              <a:t>змій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ota_ru_992306-pre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6497"/>
            <a:ext cx="9144000" cy="61615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                     Фауна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4572008"/>
            <a:ext cx="7572412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Великих </a:t>
            </a:r>
            <a:r>
              <a:rPr lang="ru-RU" dirty="0" err="1" smtClean="0"/>
              <a:t>рівнинах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часу мешкали десятки </a:t>
            </a:r>
            <a:r>
              <a:rPr lang="ru-RU" dirty="0" err="1" smtClean="0"/>
              <a:t>тисяч</a:t>
            </a:r>
            <a:r>
              <a:rPr lang="ru-RU" dirty="0" smtClean="0"/>
              <a:t> </a:t>
            </a:r>
            <a:r>
              <a:rPr lang="ru-RU" dirty="0" err="1" smtClean="0"/>
              <a:t>бізонів</a:t>
            </a:r>
            <a:r>
              <a:rPr lang="ru-RU" dirty="0" smtClean="0"/>
              <a:t>,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тепер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залишилося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небагато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, в основному, в </a:t>
            </a:r>
            <a:r>
              <a:rPr lang="ru-RU" dirty="0" err="1" smtClean="0"/>
              <a:t>національних</a:t>
            </a:r>
            <a:r>
              <a:rPr lang="ru-RU" dirty="0" smtClean="0"/>
              <a:t> парках. У </a:t>
            </a:r>
            <a:r>
              <a:rPr lang="ru-RU" dirty="0" err="1" smtClean="0"/>
              <a:t>гірських</a:t>
            </a:r>
            <a:r>
              <a:rPr lang="ru-RU" dirty="0" smtClean="0"/>
              <a:t> районах заходу США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зустріти</a:t>
            </a:r>
            <a:r>
              <a:rPr lang="ru-RU" dirty="0" smtClean="0"/>
              <a:t> таких великих </a:t>
            </a:r>
            <a:r>
              <a:rPr lang="ru-RU" dirty="0" err="1" smtClean="0"/>
              <a:t>тварин</a:t>
            </a:r>
            <a:r>
              <a:rPr lang="ru-RU" dirty="0" smtClean="0"/>
              <a:t>, як лось, олень, </a:t>
            </a:r>
            <a:r>
              <a:rPr lang="ru-RU" dirty="0" err="1" smtClean="0"/>
              <a:t>вилоріг</a:t>
            </a:r>
            <a:r>
              <a:rPr lang="ru-RU" dirty="0" smtClean="0"/>
              <a:t>, </a:t>
            </a:r>
            <a:r>
              <a:rPr lang="ru-RU" dirty="0" err="1" smtClean="0"/>
              <a:t>гірський</a:t>
            </a:r>
            <a:r>
              <a:rPr lang="ru-RU" dirty="0" smtClean="0"/>
              <a:t> козел, </a:t>
            </a:r>
            <a:r>
              <a:rPr lang="ru-RU" dirty="0" err="1" smtClean="0"/>
              <a:t>бурий</a:t>
            </a:r>
            <a:r>
              <a:rPr lang="ru-RU" dirty="0" smtClean="0"/>
              <a:t> </a:t>
            </a:r>
            <a:r>
              <a:rPr lang="ru-RU" dirty="0" err="1" smtClean="0"/>
              <a:t>ведмідь</a:t>
            </a:r>
            <a:r>
              <a:rPr lang="ru-RU" dirty="0" smtClean="0"/>
              <a:t>, </a:t>
            </a:r>
            <a:r>
              <a:rPr lang="ru-RU" dirty="0" err="1" smtClean="0"/>
              <a:t>вовк</a:t>
            </a:r>
            <a:r>
              <a:rPr lang="ru-RU" dirty="0" smtClean="0"/>
              <a:t>, </a:t>
            </a:r>
            <a:r>
              <a:rPr lang="ru-RU" dirty="0" err="1" smtClean="0"/>
              <a:t>товсторіг</a:t>
            </a:r>
            <a:r>
              <a:rPr lang="ru-RU" dirty="0" smtClean="0"/>
              <a:t>. У </a:t>
            </a:r>
            <a:r>
              <a:rPr lang="ru-RU" dirty="0" err="1" smtClean="0"/>
              <a:t>пустельних</a:t>
            </a:r>
            <a:r>
              <a:rPr lang="ru-RU" dirty="0" smtClean="0"/>
              <a:t> </a:t>
            </a:r>
            <a:r>
              <a:rPr lang="ru-RU" dirty="0" err="1" smtClean="0"/>
              <a:t>регіонах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рептилії</a:t>
            </a:r>
            <a:r>
              <a:rPr lang="ru-RU" dirty="0" smtClean="0"/>
              <a:t> (</a:t>
            </a:r>
            <a:r>
              <a:rPr lang="ru-RU" dirty="0" err="1" smtClean="0"/>
              <a:t>серед</a:t>
            </a:r>
            <a:r>
              <a:rPr lang="ru-RU" dirty="0" smtClean="0"/>
              <a:t> них </a:t>
            </a:r>
            <a:r>
              <a:rPr lang="ru-RU" dirty="0" err="1" smtClean="0"/>
              <a:t>гримуча</a:t>
            </a:r>
            <a:r>
              <a:rPr lang="ru-RU" dirty="0" smtClean="0"/>
              <a:t> </a:t>
            </a:r>
            <a:r>
              <a:rPr lang="ru-RU" dirty="0" err="1" smtClean="0"/>
              <a:t>змія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дрібні</a:t>
            </a:r>
            <a:r>
              <a:rPr lang="ru-RU" dirty="0" smtClean="0"/>
              <a:t> </a:t>
            </a:r>
            <a:r>
              <a:rPr lang="ru-RU" dirty="0" err="1" smtClean="0"/>
              <a:t>ссавці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сумчастий</a:t>
            </a:r>
            <a:r>
              <a:rPr lang="ru-RU" dirty="0" smtClean="0"/>
              <a:t> </a:t>
            </a:r>
            <a:r>
              <a:rPr lang="ru-RU" dirty="0" err="1" smtClean="0"/>
              <a:t>пацюк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785794"/>
            <a:ext cx="9144001" cy="60722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              Корисні копалини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785794"/>
            <a:ext cx="742955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Надра</a:t>
            </a:r>
            <a:r>
              <a:rPr lang="ru-RU" dirty="0" smtClean="0"/>
              <a:t> США </a:t>
            </a:r>
            <a:r>
              <a:rPr lang="ru-RU" dirty="0" err="1" smtClean="0"/>
              <a:t>багаті</a:t>
            </a:r>
            <a:r>
              <a:rPr lang="ru-RU" dirty="0" smtClean="0"/>
              <a:t> запасами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копалин</a:t>
            </a:r>
            <a:r>
              <a:rPr lang="ru-RU" dirty="0" smtClean="0"/>
              <a:t>, у тому </a:t>
            </a:r>
            <a:r>
              <a:rPr lang="ru-RU" dirty="0" err="1" smtClean="0"/>
              <a:t>числі</a:t>
            </a:r>
            <a:r>
              <a:rPr lang="ru-RU" dirty="0" smtClean="0"/>
              <a:t> - </a:t>
            </a:r>
            <a:r>
              <a:rPr lang="ru-RU" dirty="0" err="1" smtClean="0"/>
              <a:t>кам'яне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буре </a:t>
            </a:r>
            <a:r>
              <a:rPr lang="ru-RU" dirty="0" err="1" smtClean="0"/>
              <a:t>вугілля</a:t>
            </a:r>
            <a:r>
              <a:rPr lang="ru-RU" dirty="0" smtClean="0"/>
              <a:t>, </a:t>
            </a:r>
            <a:r>
              <a:rPr lang="ru-RU" dirty="0" err="1" smtClean="0"/>
              <a:t>залізна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марганцева</a:t>
            </a:r>
            <a:r>
              <a:rPr lang="ru-RU" dirty="0" smtClean="0"/>
              <a:t> руда.</a:t>
            </a:r>
          </a:p>
          <a:p>
            <a:r>
              <a:rPr lang="ru-RU" dirty="0" err="1" smtClean="0"/>
              <a:t>Кордильєри</a:t>
            </a:r>
            <a:r>
              <a:rPr lang="ru-RU" dirty="0" smtClean="0"/>
              <a:t>, плато Колорадо,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рівнини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Примексиканська</a:t>
            </a:r>
            <a:r>
              <a:rPr lang="ru-RU" dirty="0" smtClean="0"/>
              <a:t> </a:t>
            </a:r>
            <a:r>
              <a:rPr lang="ru-RU" dirty="0" err="1" smtClean="0"/>
              <a:t>низовина</a:t>
            </a:r>
            <a:r>
              <a:rPr lang="ru-RU" dirty="0" smtClean="0"/>
              <a:t> </a:t>
            </a:r>
            <a:r>
              <a:rPr lang="ru-RU" dirty="0" err="1" smtClean="0"/>
              <a:t>володіють</a:t>
            </a:r>
            <a:r>
              <a:rPr lang="ru-RU" dirty="0" smtClean="0"/>
              <a:t> </a:t>
            </a:r>
            <a:r>
              <a:rPr lang="ru-RU" dirty="0" err="1" smtClean="0"/>
              <a:t>родовищами</a:t>
            </a:r>
            <a:r>
              <a:rPr lang="ru-RU" dirty="0" smtClean="0"/>
              <a:t> </a:t>
            </a:r>
            <a:r>
              <a:rPr lang="ru-RU" dirty="0" err="1" smtClean="0"/>
              <a:t>мідних</a:t>
            </a:r>
            <a:r>
              <a:rPr lang="ru-RU" dirty="0" smtClean="0"/>
              <a:t>, </a:t>
            </a:r>
            <a:r>
              <a:rPr lang="ru-RU" dirty="0" err="1" smtClean="0"/>
              <a:t>цинкових</a:t>
            </a:r>
            <a:r>
              <a:rPr lang="ru-RU" dirty="0" smtClean="0"/>
              <a:t>, </a:t>
            </a:r>
            <a:r>
              <a:rPr lang="ru-RU" dirty="0" err="1" smtClean="0"/>
              <a:t>свинцевих</a:t>
            </a:r>
            <a:r>
              <a:rPr lang="ru-RU" dirty="0" smtClean="0"/>
              <a:t>, </a:t>
            </a:r>
            <a:r>
              <a:rPr lang="ru-RU" dirty="0" err="1" smtClean="0"/>
              <a:t>срібних</a:t>
            </a:r>
            <a:r>
              <a:rPr lang="ru-RU" dirty="0" smtClean="0"/>
              <a:t>, </a:t>
            </a:r>
            <a:r>
              <a:rPr lang="ru-RU" dirty="0" err="1" smtClean="0"/>
              <a:t>хромітових</a:t>
            </a:r>
            <a:r>
              <a:rPr lang="ru-RU" dirty="0" smtClean="0"/>
              <a:t>, </a:t>
            </a:r>
            <a:r>
              <a:rPr lang="ru-RU" dirty="0" err="1" smtClean="0"/>
              <a:t>ванадієвих</a:t>
            </a:r>
            <a:r>
              <a:rPr lang="ru-RU" dirty="0" smtClean="0"/>
              <a:t>, </a:t>
            </a:r>
            <a:r>
              <a:rPr lang="ru-RU" dirty="0" err="1" smtClean="0"/>
              <a:t>вольфрамових</a:t>
            </a:r>
            <a:r>
              <a:rPr lang="ru-RU" dirty="0" smtClean="0"/>
              <a:t>, </a:t>
            </a:r>
            <a:r>
              <a:rPr lang="ru-RU" dirty="0" err="1" smtClean="0"/>
              <a:t>молібденових</a:t>
            </a:r>
            <a:r>
              <a:rPr lang="ru-RU" dirty="0" smtClean="0"/>
              <a:t>, </a:t>
            </a:r>
            <a:r>
              <a:rPr lang="ru-RU" dirty="0" err="1" smtClean="0"/>
              <a:t>титанових</a:t>
            </a:r>
            <a:r>
              <a:rPr lang="ru-RU" dirty="0" smtClean="0"/>
              <a:t>, </a:t>
            </a:r>
            <a:r>
              <a:rPr lang="ru-RU" dirty="0" err="1" smtClean="0"/>
              <a:t>поліметалічних</a:t>
            </a:r>
            <a:r>
              <a:rPr lang="ru-RU" dirty="0" smtClean="0"/>
              <a:t>, </a:t>
            </a:r>
            <a:r>
              <a:rPr lang="ru-RU" dirty="0" err="1" smtClean="0"/>
              <a:t>уранових</a:t>
            </a:r>
            <a:r>
              <a:rPr lang="ru-RU" dirty="0" smtClean="0"/>
              <a:t>, </a:t>
            </a:r>
            <a:r>
              <a:rPr lang="ru-RU" dirty="0" err="1" smtClean="0"/>
              <a:t>ртутних</a:t>
            </a:r>
            <a:r>
              <a:rPr lang="ru-RU" dirty="0" smtClean="0"/>
              <a:t> руд, золота, </a:t>
            </a:r>
            <a:r>
              <a:rPr lang="ru-RU" dirty="0" err="1" smtClean="0"/>
              <a:t>сірки</a:t>
            </a:r>
            <a:r>
              <a:rPr lang="ru-RU" dirty="0" smtClean="0"/>
              <a:t>, </a:t>
            </a:r>
            <a:r>
              <a:rPr lang="ru-RU" dirty="0" err="1" smtClean="0"/>
              <a:t>фосфатів</a:t>
            </a:r>
            <a:r>
              <a:rPr lang="ru-RU" dirty="0" smtClean="0"/>
              <a:t> та </a:t>
            </a:r>
            <a:r>
              <a:rPr lang="ru-RU" dirty="0" err="1" smtClean="0"/>
              <a:t>іншого</a:t>
            </a:r>
            <a:r>
              <a:rPr lang="ru-RU" dirty="0" smtClean="0"/>
              <a:t> </a:t>
            </a:r>
            <a:r>
              <a:rPr lang="ru-RU" dirty="0" err="1" smtClean="0"/>
              <a:t>хімічної</a:t>
            </a:r>
            <a:r>
              <a:rPr lang="ru-RU" dirty="0" smtClean="0"/>
              <a:t> </a:t>
            </a:r>
            <a:r>
              <a:rPr lang="ru-RU" dirty="0" err="1" smtClean="0"/>
              <a:t>сировини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 descr="0_74dab_447a8b0_XL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3143248"/>
            <a:ext cx="5357850" cy="3495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Конституція</a:t>
            </a:r>
            <a:r>
              <a:rPr lang="ru-RU" dirty="0" smtClean="0"/>
              <a:t> США, </a:t>
            </a:r>
            <a:r>
              <a:rPr lang="ru-RU" dirty="0" err="1" smtClean="0"/>
              <a:t>схвалена</a:t>
            </a:r>
            <a:r>
              <a:rPr lang="ru-RU" dirty="0" smtClean="0"/>
              <a:t> в 1787 </a:t>
            </a:r>
            <a:r>
              <a:rPr lang="ru-RU" dirty="0" err="1" smtClean="0"/>
              <a:t>році</a:t>
            </a:r>
            <a:r>
              <a:rPr lang="ru-RU" dirty="0" smtClean="0"/>
              <a:t>, </a:t>
            </a:r>
            <a:r>
              <a:rPr lang="ru-RU" dirty="0" err="1" smtClean="0"/>
              <a:t>визначає</a:t>
            </a:r>
            <a:r>
              <a:rPr lang="ru-RU" dirty="0" smtClean="0"/>
              <a:t> </a:t>
            </a:r>
            <a:r>
              <a:rPr lang="ru-RU" dirty="0" err="1" smtClean="0"/>
              <a:t>державні</a:t>
            </a:r>
            <a:r>
              <a:rPr lang="ru-RU" dirty="0" smtClean="0"/>
              <a:t> </a:t>
            </a:r>
            <a:r>
              <a:rPr lang="ru-RU" dirty="0" err="1" smtClean="0"/>
              <a:t>повноваження</a:t>
            </a:r>
            <a:r>
              <a:rPr lang="ru-RU" dirty="0" smtClean="0"/>
              <a:t> </a:t>
            </a:r>
            <a:r>
              <a:rPr lang="ru-RU" dirty="0" err="1" smtClean="0"/>
              <a:t>передані</a:t>
            </a:r>
            <a:r>
              <a:rPr lang="ru-RU" dirty="0" smtClean="0"/>
              <a:t> федеральному уряду США. </a:t>
            </a:r>
            <a:r>
              <a:rPr lang="ru-RU" dirty="0" err="1" smtClean="0"/>
              <a:t>Повноваження</a:t>
            </a:r>
            <a:r>
              <a:rPr lang="ru-RU" dirty="0" smtClean="0"/>
              <a:t> не </a:t>
            </a:r>
            <a:r>
              <a:rPr lang="ru-RU" dirty="0" err="1" smtClean="0"/>
              <a:t>визначені</a:t>
            </a:r>
            <a:r>
              <a:rPr lang="ru-RU" dirty="0" smtClean="0"/>
              <a:t> федеральному уряду </a:t>
            </a:r>
            <a:r>
              <a:rPr lang="ru-RU" dirty="0" err="1" smtClean="0"/>
              <a:t>конституцією</a:t>
            </a:r>
            <a:r>
              <a:rPr lang="ru-RU" dirty="0" smtClean="0"/>
              <a:t>, </a:t>
            </a:r>
            <a:r>
              <a:rPr lang="ru-RU" dirty="0" err="1" smtClean="0"/>
              <a:t>здійснюються</a:t>
            </a:r>
            <a:r>
              <a:rPr lang="ru-RU" dirty="0" smtClean="0"/>
              <a:t> штатами США.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конституції</a:t>
            </a:r>
            <a:r>
              <a:rPr lang="ru-RU" dirty="0" smtClean="0"/>
              <a:t> США </a:t>
            </a:r>
            <a:r>
              <a:rPr lang="ru-RU" dirty="0" err="1" smtClean="0"/>
              <a:t>закладений</a:t>
            </a:r>
            <a:r>
              <a:rPr lang="ru-RU" dirty="0" smtClean="0"/>
              <a:t> принцип </a:t>
            </a:r>
            <a:r>
              <a:rPr lang="ru-RU" dirty="0" err="1" smtClean="0"/>
              <a:t>поділу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федеральний</a:t>
            </a:r>
            <a:r>
              <a:rPr lang="ru-RU" dirty="0" smtClean="0"/>
              <a:t> уряд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законодавчих</a:t>
            </a:r>
            <a:r>
              <a:rPr lang="ru-RU" dirty="0" smtClean="0"/>
              <a:t>, </a:t>
            </a:r>
            <a:r>
              <a:rPr lang="ru-RU" dirty="0" err="1" smtClean="0"/>
              <a:t>виконавчих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судових</a:t>
            </a:r>
            <a:r>
              <a:rPr lang="ru-RU" dirty="0" smtClean="0"/>
              <a:t> </a:t>
            </a:r>
            <a:r>
              <a:rPr lang="ru-RU" dirty="0" err="1" smtClean="0"/>
              <a:t>органів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діють</a:t>
            </a:r>
            <a:r>
              <a:rPr lang="ru-RU" dirty="0" smtClean="0"/>
              <a:t> </a:t>
            </a:r>
            <a:r>
              <a:rPr lang="ru-RU" dirty="0" err="1" smtClean="0"/>
              <a:t>незалежно</a:t>
            </a:r>
            <a:r>
              <a:rPr lang="ru-RU" dirty="0" smtClean="0"/>
              <a:t> один </a:t>
            </a:r>
            <a:r>
              <a:rPr lang="ru-RU" dirty="0" err="1" smtClean="0"/>
              <a:t>від</a:t>
            </a:r>
            <a:r>
              <a:rPr lang="ru-RU" dirty="0" smtClean="0"/>
              <a:t> одного.</a:t>
            </a:r>
          </a:p>
          <a:p>
            <a:r>
              <a:rPr lang="ru-RU" dirty="0" err="1" smtClean="0"/>
              <a:t>Вищий</a:t>
            </a:r>
            <a:r>
              <a:rPr lang="ru-RU" dirty="0" smtClean="0"/>
              <a:t> орган </a:t>
            </a:r>
            <a:r>
              <a:rPr lang="ru-RU" dirty="0" err="1" smtClean="0"/>
              <a:t>законодавчої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 - </a:t>
            </a:r>
            <a:r>
              <a:rPr lang="ru-RU" dirty="0" err="1" smtClean="0"/>
              <a:t>двопалатний</a:t>
            </a:r>
            <a:r>
              <a:rPr lang="ru-RU" dirty="0" smtClean="0"/>
              <a:t> </a:t>
            </a:r>
            <a:r>
              <a:rPr lang="ru-RU" dirty="0" err="1" smtClean="0"/>
              <a:t>Конгрес</a:t>
            </a:r>
            <a:r>
              <a:rPr lang="ru-RU" dirty="0" smtClean="0"/>
              <a:t> США:</a:t>
            </a:r>
          </a:p>
          <a:p>
            <a:r>
              <a:rPr lang="ru-RU" dirty="0" err="1" smtClean="0"/>
              <a:t>нижня</a:t>
            </a:r>
            <a:r>
              <a:rPr lang="ru-RU" dirty="0" smtClean="0"/>
              <a:t> палата - Палата </a:t>
            </a:r>
            <a:r>
              <a:rPr lang="ru-RU" dirty="0" err="1" smtClean="0"/>
              <a:t>представників</a:t>
            </a:r>
            <a:r>
              <a:rPr lang="ru-RU" dirty="0" smtClean="0"/>
              <a:t>; </a:t>
            </a:r>
            <a:r>
              <a:rPr lang="ru-RU" dirty="0" err="1" smtClean="0"/>
              <a:t>верхня</a:t>
            </a:r>
            <a:r>
              <a:rPr lang="ru-RU" dirty="0" smtClean="0"/>
              <a:t> </a:t>
            </a:r>
            <a:r>
              <a:rPr lang="ru-RU" dirty="0" err="1" smtClean="0"/>
              <a:t>палата</a:t>
            </a:r>
            <a:r>
              <a:rPr lang="ru-RU" dirty="0" smtClean="0"/>
              <a:t> - Сенат.</a:t>
            </a:r>
          </a:p>
          <a:p>
            <a:r>
              <a:rPr lang="ru-RU" dirty="0" err="1" smtClean="0"/>
              <a:t>Вищий</a:t>
            </a:r>
            <a:r>
              <a:rPr lang="ru-RU" dirty="0" smtClean="0"/>
              <a:t> орган </a:t>
            </a:r>
            <a:r>
              <a:rPr lang="ru-RU" dirty="0" err="1" smtClean="0"/>
              <a:t>виконавчої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 - президент США. Президент - глава </a:t>
            </a:r>
            <a:r>
              <a:rPr lang="ru-RU" dirty="0" err="1" smtClean="0"/>
              <a:t>держави</a:t>
            </a:r>
            <a:r>
              <a:rPr lang="ru-RU" dirty="0" smtClean="0"/>
              <a:t>, </a:t>
            </a:r>
            <a:r>
              <a:rPr lang="ru-RU" dirty="0" err="1" smtClean="0"/>
              <a:t>головнокомандувач</a:t>
            </a:r>
            <a:r>
              <a:rPr lang="ru-RU" dirty="0" smtClean="0"/>
              <a:t> </a:t>
            </a:r>
            <a:r>
              <a:rPr lang="ru-RU" dirty="0" err="1" smtClean="0"/>
              <a:t>збройними</a:t>
            </a:r>
            <a:r>
              <a:rPr lang="ru-RU" dirty="0" smtClean="0"/>
              <a:t> силами. </a:t>
            </a:r>
            <a:r>
              <a:rPr lang="ru-RU" dirty="0" err="1" smtClean="0"/>
              <a:t>Існує</a:t>
            </a:r>
            <a:r>
              <a:rPr lang="ru-RU" dirty="0" smtClean="0"/>
              <a:t> пост </a:t>
            </a:r>
            <a:r>
              <a:rPr lang="ru-RU" dirty="0" err="1" smtClean="0"/>
              <a:t>віце-президента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Вищий</a:t>
            </a:r>
            <a:r>
              <a:rPr lang="ru-RU" dirty="0" smtClean="0"/>
              <a:t> орган </a:t>
            </a:r>
            <a:r>
              <a:rPr lang="ru-RU" dirty="0" err="1" smtClean="0"/>
              <a:t>судової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 - </a:t>
            </a:r>
            <a:r>
              <a:rPr lang="ru-RU" dirty="0" err="1" smtClean="0"/>
              <a:t>Верховний</a:t>
            </a:r>
            <a:r>
              <a:rPr lang="ru-RU" dirty="0" smtClean="0"/>
              <a:t> суд США.</a:t>
            </a:r>
          </a:p>
          <a:p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політичні</a:t>
            </a:r>
            <a:r>
              <a:rPr lang="ru-RU" dirty="0" smtClean="0"/>
              <a:t> </a:t>
            </a:r>
            <a:r>
              <a:rPr lang="ru-RU" dirty="0" err="1" smtClean="0"/>
              <a:t>партії</a:t>
            </a:r>
            <a:r>
              <a:rPr lang="ru-RU" dirty="0" smtClean="0"/>
              <a:t> - </a:t>
            </a:r>
            <a:r>
              <a:rPr lang="ru-RU" dirty="0" err="1" smtClean="0"/>
              <a:t>республіканська</a:t>
            </a:r>
            <a:r>
              <a:rPr lang="ru-RU" dirty="0" smtClean="0"/>
              <a:t> та</a:t>
            </a:r>
          </a:p>
          <a:p>
            <a:r>
              <a:rPr lang="ru-RU" dirty="0" smtClean="0"/>
              <a:t>демократична.</a:t>
            </a:r>
          </a:p>
          <a:p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безліч</a:t>
            </a:r>
            <a:r>
              <a:rPr lang="ru-RU" dirty="0" smtClean="0"/>
              <a:t> </a:t>
            </a:r>
            <a:r>
              <a:rPr lang="ru-RU" dirty="0" err="1" smtClean="0"/>
              <a:t>дрібніших</a:t>
            </a:r>
            <a:r>
              <a:rPr lang="ru-RU" dirty="0" smtClean="0"/>
              <a:t> </a:t>
            </a:r>
            <a:r>
              <a:rPr lang="ru-RU" dirty="0" err="1" smtClean="0"/>
              <a:t>партій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Державний устрій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3857628"/>
            <a:ext cx="1962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5072074"/>
            <a:ext cx="2773433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  Населення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12537315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1500174"/>
            <a:ext cx="4572000" cy="452431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err="1" smtClean="0"/>
              <a:t>Індійські</a:t>
            </a:r>
            <a:r>
              <a:rPr lang="ru-RU" dirty="0" smtClean="0"/>
              <a:t> племена заселили </a:t>
            </a:r>
            <a:r>
              <a:rPr lang="ru-RU" dirty="0" err="1" smtClean="0"/>
              <a:t>територію</a:t>
            </a:r>
            <a:r>
              <a:rPr lang="ru-RU" dirty="0" smtClean="0"/>
              <a:t> США </a:t>
            </a:r>
            <a:r>
              <a:rPr lang="ru-RU" dirty="0" err="1" smtClean="0"/>
              <a:t>близько</a:t>
            </a:r>
            <a:r>
              <a:rPr lang="ru-RU" dirty="0" smtClean="0"/>
              <a:t> 10 тис. </a:t>
            </a:r>
            <a:r>
              <a:rPr lang="ru-RU" dirty="0" err="1" smtClean="0"/>
              <a:t>років</a:t>
            </a:r>
            <a:r>
              <a:rPr lang="ru-RU" dirty="0" smtClean="0"/>
              <a:t> тому, а </a:t>
            </a:r>
            <a:r>
              <a:rPr lang="ru-RU" dirty="0" err="1" smtClean="0"/>
              <a:t>їхні</a:t>
            </a:r>
            <a:r>
              <a:rPr lang="ru-RU" dirty="0" smtClean="0"/>
              <a:t> </a:t>
            </a:r>
            <a:r>
              <a:rPr lang="ru-RU" dirty="0" err="1" smtClean="0"/>
              <a:t>нащадки</a:t>
            </a:r>
            <a:r>
              <a:rPr lang="ru-RU" dirty="0" smtClean="0"/>
              <a:t> </a:t>
            </a:r>
            <a:r>
              <a:rPr lang="ru-RU" dirty="0" err="1" smtClean="0"/>
              <a:t>залишалися</a:t>
            </a:r>
            <a:r>
              <a:rPr lang="ru-RU" dirty="0" smtClean="0"/>
              <a:t> </a:t>
            </a:r>
            <a:r>
              <a:rPr lang="ru-RU" dirty="0" err="1" smtClean="0"/>
              <a:t>переважаючим</a:t>
            </a:r>
            <a:r>
              <a:rPr lang="ru-RU" dirty="0" smtClean="0"/>
              <a:t> </a:t>
            </a:r>
            <a:r>
              <a:rPr lang="ru-RU" dirty="0" err="1" smtClean="0"/>
              <a:t>етнічним</a:t>
            </a:r>
            <a:r>
              <a:rPr lang="ru-RU" dirty="0" smtClean="0"/>
              <a:t> компонентом до </a:t>
            </a:r>
            <a:r>
              <a:rPr lang="ru-RU" dirty="0" err="1" smtClean="0"/>
              <a:t>кінця</a:t>
            </a:r>
            <a:r>
              <a:rPr lang="ru-RU" dirty="0" smtClean="0"/>
              <a:t> </a:t>
            </a:r>
            <a:r>
              <a:rPr lang="en-US" dirty="0" smtClean="0"/>
              <a:t>XVII </a:t>
            </a:r>
            <a:r>
              <a:rPr lang="ru-RU" dirty="0" err="1" smtClean="0"/>
              <a:t>століття</a:t>
            </a:r>
            <a:r>
              <a:rPr lang="ru-RU" dirty="0" smtClean="0"/>
              <a:t>. </a:t>
            </a:r>
            <a:r>
              <a:rPr lang="ru-RU" dirty="0" err="1" smtClean="0"/>
              <a:t>Сучасні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 - </a:t>
            </a:r>
            <a:r>
              <a:rPr lang="ru-RU" dirty="0" err="1" smtClean="0"/>
              <a:t>нащадки</a:t>
            </a:r>
            <a:r>
              <a:rPr lang="ru-RU" dirty="0" smtClean="0"/>
              <a:t> </a:t>
            </a:r>
            <a:r>
              <a:rPr lang="ru-RU" dirty="0" err="1" smtClean="0"/>
              <a:t>відносно</a:t>
            </a:r>
            <a:r>
              <a:rPr lang="ru-RU" dirty="0" smtClean="0"/>
              <a:t> </a:t>
            </a:r>
            <a:r>
              <a:rPr lang="ru-RU" dirty="0" err="1" smtClean="0"/>
              <a:t>недавніх</a:t>
            </a:r>
            <a:r>
              <a:rPr lang="ru-RU" dirty="0" smtClean="0"/>
              <a:t> (</a:t>
            </a:r>
            <a:r>
              <a:rPr lang="en-US" dirty="0" smtClean="0"/>
              <a:t>XVII-XX </a:t>
            </a:r>
            <a:r>
              <a:rPr lang="ru-RU" dirty="0" err="1" smtClean="0"/>
              <a:t>століть</a:t>
            </a:r>
            <a:r>
              <a:rPr lang="ru-RU" dirty="0" smtClean="0"/>
              <a:t>) </a:t>
            </a:r>
            <a:r>
              <a:rPr lang="ru-RU" dirty="0" err="1" smtClean="0"/>
              <a:t>переселенців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 (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Західної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Африки.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відзначити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повне</a:t>
            </a:r>
            <a:r>
              <a:rPr lang="ru-RU" dirty="0" smtClean="0"/>
              <a:t> право </a:t>
            </a:r>
            <a:r>
              <a:rPr lang="ru-RU" dirty="0" err="1" smtClean="0"/>
              <a:t>називатися</a:t>
            </a:r>
            <a:r>
              <a:rPr lang="ru-RU" dirty="0" smtClean="0"/>
              <a:t> </a:t>
            </a:r>
            <a:r>
              <a:rPr lang="ru-RU" dirty="0" err="1" smtClean="0"/>
              <a:t>американцями</a:t>
            </a:r>
            <a:r>
              <a:rPr lang="ru-RU" dirty="0" smtClean="0"/>
              <a:t> </a:t>
            </a:r>
            <a:r>
              <a:rPr lang="ru-RU" dirty="0" err="1" smtClean="0"/>
              <a:t>отримують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діти</a:t>
            </a:r>
            <a:r>
              <a:rPr lang="ru-RU" dirty="0" smtClean="0"/>
              <a:t> </a:t>
            </a:r>
            <a:r>
              <a:rPr lang="ru-RU" dirty="0" err="1" smtClean="0"/>
              <a:t>іммігрантів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народилися</a:t>
            </a:r>
            <a:r>
              <a:rPr lang="ru-RU" dirty="0" smtClean="0"/>
              <a:t> в США. У </a:t>
            </a:r>
            <a:r>
              <a:rPr lang="ru-RU" dirty="0" err="1" smtClean="0"/>
              <a:t>країні</a:t>
            </a:r>
            <a:r>
              <a:rPr lang="ru-RU" dirty="0" smtClean="0"/>
              <a:t> </a:t>
            </a:r>
            <a:r>
              <a:rPr lang="ru-RU" dirty="0" err="1" smtClean="0"/>
              <a:t>зберігається</a:t>
            </a:r>
            <a:r>
              <a:rPr lang="ru-RU" dirty="0" smtClean="0"/>
              <a:t> </a:t>
            </a:r>
            <a:r>
              <a:rPr lang="ru-RU" dirty="0" err="1" smtClean="0"/>
              <a:t>чітке</a:t>
            </a:r>
            <a:r>
              <a:rPr lang="ru-RU" dirty="0" smtClean="0"/>
              <a:t> </a:t>
            </a:r>
            <a:r>
              <a:rPr lang="ru-RU" dirty="0" err="1" smtClean="0"/>
              <a:t>розділення</a:t>
            </a:r>
            <a:r>
              <a:rPr lang="ru-RU" dirty="0" smtClean="0"/>
              <a:t> на </a:t>
            </a:r>
            <a:r>
              <a:rPr lang="ru-RU" dirty="0" err="1" smtClean="0"/>
              <a:t>іноземців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уродженців</a:t>
            </a:r>
            <a:r>
              <a:rPr lang="ru-RU" dirty="0" smtClean="0"/>
              <a:t>,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якими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значна</a:t>
            </a:r>
            <a:r>
              <a:rPr lang="ru-RU" dirty="0" smtClean="0"/>
              <a:t> </a:t>
            </a:r>
            <a:r>
              <a:rPr lang="ru-RU" dirty="0" err="1" smtClean="0"/>
              <a:t>культурно-мовна</a:t>
            </a:r>
            <a:r>
              <a:rPr lang="ru-RU" dirty="0" smtClean="0"/>
              <a:t> </a:t>
            </a:r>
            <a:r>
              <a:rPr lang="ru-RU" dirty="0" err="1" smtClean="0"/>
              <a:t>дистанція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    Населення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381" y="785794"/>
            <a:ext cx="9169381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Цією</a:t>
            </a:r>
            <a:r>
              <a:rPr lang="ru-RU" dirty="0" smtClean="0"/>
              <a:t> </a:t>
            </a:r>
            <a:r>
              <a:rPr lang="ru-RU" dirty="0" err="1" smtClean="0"/>
              <a:t>відмінністю</a:t>
            </a:r>
            <a:r>
              <a:rPr lang="ru-RU" dirty="0" smtClean="0"/>
              <a:t> </a:t>
            </a:r>
            <a:r>
              <a:rPr lang="ru-RU" dirty="0" err="1" smtClean="0"/>
              <a:t>внутрішній</a:t>
            </a:r>
            <a:r>
              <a:rPr lang="ru-RU" dirty="0" smtClean="0"/>
              <a:t> </a:t>
            </a:r>
            <a:r>
              <a:rPr lang="ru-RU" dirty="0" err="1" smtClean="0"/>
              <a:t>розподіл</a:t>
            </a:r>
            <a:r>
              <a:rPr lang="ru-RU" dirty="0" smtClean="0"/>
              <a:t> </a:t>
            </a:r>
            <a:r>
              <a:rPr lang="ru-RU" dirty="0" err="1" smtClean="0"/>
              <a:t>обмежується</a:t>
            </a:r>
            <a:r>
              <a:rPr lang="ru-RU" dirty="0" smtClean="0"/>
              <a:t>. </a:t>
            </a:r>
            <a:r>
              <a:rPr lang="ru-RU" dirty="0" err="1" smtClean="0"/>
              <a:t>Американці</a:t>
            </a:r>
            <a:r>
              <a:rPr lang="ru-RU" dirty="0" smtClean="0"/>
              <a:t> США - </a:t>
            </a:r>
            <a:r>
              <a:rPr lang="ru-RU" dirty="0" err="1" smtClean="0"/>
              <a:t>різнорідна</a:t>
            </a:r>
            <a:r>
              <a:rPr lang="ru-RU" dirty="0" smtClean="0"/>
              <a:t>, гетерогенна </a:t>
            </a:r>
            <a:r>
              <a:rPr lang="ru-RU" dirty="0" err="1" smtClean="0"/>
              <a:t>нація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конфліктним</a:t>
            </a:r>
            <a:r>
              <a:rPr lang="ru-RU" dirty="0" smtClean="0"/>
              <a:t> </a:t>
            </a:r>
            <a:r>
              <a:rPr lang="ru-RU" dirty="0" err="1" smtClean="0"/>
              <a:t>расовим</a:t>
            </a:r>
            <a:r>
              <a:rPr lang="ru-RU" dirty="0" smtClean="0"/>
              <a:t> складом. </a:t>
            </a:r>
            <a:r>
              <a:rPr lang="ru-RU" dirty="0" err="1" smtClean="0"/>
              <a:t>Домінуючою</a:t>
            </a:r>
            <a:r>
              <a:rPr lang="ru-RU" dirty="0" smtClean="0"/>
              <a:t> в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відношеннях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регіонах</a:t>
            </a:r>
            <a:r>
              <a:rPr lang="ru-RU" dirty="0" smtClean="0"/>
              <a:t> (</a:t>
            </a:r>
            <a:r>
              <a:rPr lang="ru-RU" dirty="0" err="1" smtClean="0"/>
              <a:t>окрім</a:t>
            </a:r>
            <a:r>
              <a:rPr lang="ru-RU" dirty="0" smtClean="0"/>
              <a:t> штату </a:t>
            </a:r>
            <a:r>
              <a:rPr lang="ru-RU" dirty="0" err="1" smtClean="0"/>
              <a:t>Гаваї</a:t>
            </a:r>
            <a:r>
              <a:rPr lang="ru-RU" dirty="0" smtClean="0"/>
              <a:t>) в </a:t>
            </a:r>
            <a:r>
              <a:rPr lang="ru-RU" dirty="0" err="1" smtClean="0"/>
              <a:t>даний</a:t>
            </a:r>
            <a:r>
              <a:rPr lang="ru-RU" dirty="0" smtClean="0"/>
              <a:t> час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європеоїдна</a:t>
            </a:r>
            <a:r>
              <a:rPr lang="ru-RU" dirty="0" smtClean="0"/>
              <a:t> раса - </a:t>
            </a:r>
            <a:r>
              <a:rPr lang="ru-RU" dirty="0" err="1" smtClean="0"/>
              <a:t>вихідці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Сполученого</a:t>
            </a:r>
            <a:r>
              <a:rPr lang="ru-RU" dirty="0" smtClean="0"/>
              <a:t> </a:t>
            </a:r>
            <a:r>
              <a:rPr lang="ru-RU" dirty="0" err="1" smtClean="0"/>
              <a:t>Королівства</a:t>
            </a:r>
            <a:r>
              <a:rPr lang="ru-RU" dirty="0" smtClean="0"/>
              <a:t>, </a:t>
            </a:r>
            <a:r>
              <a:rPr lang="ru-RU" dirty="0" err="1" smtClean="0"/>
              <a:t>Німеччини</a:t>
            </a:r>
            <a:r>
              <a:rPr lang="ru-RU" dirty="0" smtClean="0"/>
              <a:t>, </a:t>
            </a:r>
            <a:r>
              <a:rPr lang="ru-RU" dirty="0" err="1" smtClean="0"/>
              <a:t>Ірландії</a:t>
            </a:r>
            <a:r>
              <a:rPr lang="ru-RU" dirty="0" smtClean="0"/>
              <a:t>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європейських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.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виділяються</a:t>
            </a:r>
            <a:r>
              <a:rPr lang="ru-RU" dirty="0" smtClean="0"/>
              <a:t> </a:t>
            </a:r>
            <a:r>
              <a:rPr lang="ru-RU" dirty="0" err="1" smtClean="0"/>
              <a:t>афроамериканці</a:t>
            </a:r>
            <a:r>
              <a:rPr lang="ru-RU" dirty="0" smtClean="0"/>
              <a:t>, </a:t>
            </a:r>
            <a:r>
              <a:rPr lang="ru-RU" dirty="0" err="1" smtClean="0"/>
              <a:t>латиноамериканці</a:t>
            </a:r>
            <a:r>
              <a:rPr lang="ru-RU" dirty="0" smtClean="0"/>
              <a:t>, </a:t>
            </a:r>
            <a:r>
              <a:rPr lang="ru-RU" dirty="0" err="1" smtClean="0"/>
              <a:t>азіати</a:t>
            </a:r>
            <a:r>
              <a:rPr lang="ru-RU" dirty="0" smtClean="0"/>
              <a:t>, </a:t>
            </a:r>
            <a:r>
              <a:rPr lang="ru-RU" dirty="0" err="1" smtClean="0"/>
              <a:t>індіанці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, на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припадає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</a:t>
            </a:r>
            <a:r>
              <a:rPr lang="ru-RU" dirty="0" err="1" smtClean="0"/>
              <a:t>третина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7643834" cy="514351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err="1" smtClean="0"/>
              <a:t>Столиця</a:t>
            </a:r>
            <a:r>
              <a:rPr lang="ru-RU" dirty="0" smtClean="0"/>
              <a:t>: 	</a:t>
            </a:r>
            <a:r>
              <a:rPr lang="ru-RU" dirty="0" smtClean="0">
                <a:solidFill>
                  <a:srgbClr val="FF0000"/>
                </a:solidFill>
              </a:rPr>
              <a:t>Вашингтон</a:t>
            </a:r>
          </a:p>
          <a:p>
            <a:endParaRPr lang="uk-UA" dirty="0" smtClean="0">
              <a:solidFill>
                <a:srgbClr val="FF0000"/>
              </a:solidFill>
            </a:endParaRPr>
          </a:p>
          <a:p>
            <a:endParaRPr lang="uk-UA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uk-UA" dirty="0" smtClean="0">
              <a:solidFill>
                <a:srgbClr val="FF0000"/>
              </a:solidFill>
            </a:endParaRPr>
          </a:p>
          <a:p>
            <a:r>
              <a:rPr lang="ru-RU" dirty="0" err="1" smtClean="0"/>
              <a:t>Найбільше</a:t>
            </a:r>
            <a:r>
              <a:rPr lang="ru-RU" dirty="0" smtClean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:</a:t>
            </a:r>
            <a:r>
              <a:rPr lang="ru-RU" dirty="0" smtClean="0">
                <a:solidFill>
                  <a:srgbClr val="FF0000"/>
                </a:solidFill>
              </a:rPr>
              <a:t>	Нью-Йорк</a:t>
            </a:r>
          </a:p>
          <a:p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Відомі міста</a:t>
            </a:r>
            <a:endParaRPr lang="ru-RU" dirty="0"/>
          </a:p>
        </p:txBody>
      </p:sp>
      <p:pic>
        <p:nvPicPr>
          <p:cNvPr id="4" name="Рисунок 3" descr="2499796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1000108"/>
            <a:ext cx="3571860" cy="2381240"/>
          </a:xfrm>
          <a:prstGeom prst="rect">
            <a:avLst/>
          </a:prstGeom>
        </p:spPr>
      </p:pic>
      <p:pic>
        <p:nvPicPr>
          <p:cNvPr id="5" name="Рисунок 4" descr="1876174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4143380"/>
            <a:ext cx="3214710" cy="2411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     Релігія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9125"/>
            <a:ext cx="9144000" cy="609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14546" y="1357298"/>
            <a:ext cx="6286528" cy="50783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Перша поправка до </a:t>
            </a:r>
            <a:r>
              <a:rPr lang="ru-RU" dirty="0" err="1" smtClean="0"/>
              <a:t>Конституції</a:t>
            </a:r>
            <a:r>
              <a:rPr lang="ru-RU" dirty="0" smtClean="0"/>
              <a:t> США, </a:t>
            </a:r>
            <a:r>
              <a:rPr lang="ru-RU" dirty="0" err="1" smtClean="0"/>
              <a:t>прийнята</a:t>
            </a:r>
            <a:r>
              <a:rPr lang="ru-RU" dirty="0" smtClean="0"/>
              <a:t> 15 </a:t>
            </a:r>
            <a:r>
              <a:rPr lang="ru-RU" dirty="0" err="1" smtClean="0"/>
              <a:t>грудня</a:t>
            </a:r>
            <a:r>
              <a:rPr lang="ru-RU" dirty="0" smtClean="0"/>
              <a:t> 1791 року, </a:t>
            </a:r>
            <a:r>
              <a:rPr lang="ru-RU" dirty="0" err="1" smtClean="0"/>
              <a:t>проголошує</a:t>
            </a:r>
            <a:r>
              <a:rPr lang="ru-RU" dirty="0" smtClean="0"/>
              <a:t> </a:t>
            </a:r>
            <a:r>
              <a:rPr lang="ru-RU" dirty="0" err="1" smtClean="0"/>
              <a:t>відділення</a:t>
            </a:r>
            <a:r>
              <a:rPr lang="ru-RU" dirty="0" smtClean="0"/>
              <a:t> церкви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, яка </a:t>
            </a:r>
            <a:r>
              <a:rPr lang="ru-RU" dirty="0" err="1" smtClean="0"/>
              <a:t>батьками-засновниками</a:t>
            </a:r>
            <a:r>
              <a:rPr lang="ru-RU" dirty="0" smtClean="0"/>
              <a:t> </a:t>
            </a:r>
            <a:r>
              <a:rPr lang="ru-RU" dirty="0" err="1" smtClean="0"/>
              <a:t>розумілося</a:t>
            </a:r>
            <a:r>
              <a:rPr lang="ru-RU" dirty="0" smtClean="0"/>
              <a:t> як </a:t>
            </a:r>
            <a:r>
              <a:rPr lang="ru-RU" dirty="0" err="1" smtClean="0"/>
              <a:t>заборона</a:t>
            </a:r>
            <a:r>
              <a:rPr lang="ru-RU" dirty="0" smtClean="0"/>
              <a:t> на </a:t>
            </a:r>
            <a:r>
              <a:rPr lang="ru-RU" dirty="0" err="1" smtClean="0"/>
              <a:t>встановлення</a:t>
            </a:r>
            <a:r>
              <a:rPr lang="ru-RU" dirty="0" smtClean="0"/>
              <a:t> державного </a:t>
            </a:r>
            <a:r>
              <a:rPr lang="ru-RU" dirty="0" err="1" smtClean="0"/>
              <a:t>віросповідання</a:t>
            </a:r>
            <a:r>
              <a:rPr lang="ru-RU" dirty="0" smtClean="0"/>
              <a:t>, на </a:t>
            </a:r>
            <a:r>
              <a:rPr lang="ru-RU" dirty="0" err="1" smtClean="0"/>
              <a:t>зразок</a:t>
            </a:r>
            <a:r>
              <a:rPr lang="ru-RU" dirty="0" smtClean="0"/>
              <a:t> того, </a:t>
            </a:r>
            <a:r>
              <a:rPr lang="ru-RU" dirty="0" err="1" smtClean="0"/>
              <a:t>що</a:t>
            </a:r>
            <a:r>
              <a:rPr lang="ru-RU" dirty="0" smtClean="0"/>
              <a:t> мало </a:t>
            </a:r>
            <a:r>
              <a:rPr lang="ru-RU" dirty="0" err="1" smtClean="0"/>
              <a:t>місце</a:t>
            </a:r>
            <a:r>
              <a:rPr lang="ru-RU" dirty="0" smtClean="0"/>
              <a:t> у </a:t>
            </a:r>
            <a:r>
              <a:rPr lang="ru-RU" dirty="0" err="1" smtClean="0"/>
              <a:t>Великобританії</a:t>
            </a:r>
            <a:r>
              <a:rPr lang="ru-RU" dirty="0" smtClean="0"/>
              <a:t>. </a:t>
            </a:r>
            <a:r>
              <a:rPr lang="ru-RU" dirty="0" err="1" smtClean="0"/>
              <a:t>Згідно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дослідженням</a:t>
            </a:r>
            <a:r>
              <a:rPr lang="ru-RU" dirty="0" smtClean="0"/>
              <a:t>, </a:t>
            </a:r>
            <a:r>
              <a:rPr lang="ru-RU" dirty="0" err="1" smtClean="0"/>
              <a:t>проведеним</a:t>
            </a:r>
            <a:r>
              <a:rPr lang="ru-RU" dirty="0" smtClean="0"/>
              <a:t> в 2002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en-US" dirty="0" smtClean="0"/>
              <a:t>Pew Global Attitudes Project, </a:t>
            </a:r>
            <a:r>
              <a:rPr lang="ru-RU" dirty="0" smtClean="0"/>
              <a:t>США - </a:t>
            </a:r>
            <a:r>
              <a:rPr lang="ru-RU" dirty="0" err="1" smtClean="0"/>
              <a:t>єдина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розвинених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, де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сказали,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релігія</a:t>
            </a:r>
            <a:r>
              <a:rPr lang="ru-RU" dirty="0" smtClean="0"/>
              <a:t> </a:t>
            </a:r>
            <a:r>
              <a:rPr lang="ru-RU" dirty="0" err="1" smtClean="0"/>
              <a:t>відіграє</a:t>
            </a:r>
            <a:r>
              <a:rPr lang="ru-RU" dirty="0" smtClean="0"/>
              <a:t> «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важливу</a:t>
            </a:r>
            <a:r>
              <a:rPr lang="ru-RU" dirty="0" smtClean="0"/>
              <a:t> роль» у </a:t>
            </a:r>
            <a:r>
              <a:rPr lang="ru-RU" dirty="0" err="1" smtClean="0"/>
              <a:t>їхньому</a:t>
            </a:r>
            <a:r>
              <a:rPr lang="ru-RU" dirty="0" smtClean="0"/>
              <a:t> </a:t>
            </a:r>
            <a:r>
              <a:rPr lang="ru-RU" dirty="0" err="1" smtClean="0"/>
              <a:t>житті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Американський</a:t>
            </a:r>
            <a:r>
              <a:rPr lang="ru-RU" dirty="0" smtClean="0"/>
              <a:t> уряд не </a:t>
            </a:r>
            <a:r>
              <a:rPr lang="ru-RU" dirty="0" err="1" smtClean="0"/>
              <a:t>веде</a:t>
            </a:r>
            <a:r>
              <a:rPr lang="ru-RU" dirty="0" smtClean="0"/>
              <a:t> </a:t>
            </a:r>
            <a:r>
              <a:rPr lang="ru-RU" dirty="0" err="1" smtClean="0"/>
              <a:t>офіційної</a:t>
            </a:r>
            <a:r>
              <a:rPr lang="ru-RU" dirty="0" smtClean="0"/>
              <a:t> статистики по </a:t>
            </a:r>
            <a:r>
              <a:rPr lang="ru-RU" dirty="0" err="1" smtClean="0"/>
              <a:t>релігії</a:t>
            </a:r>
            <a:r>
              <a:rPr lang="ru-RU" dirty="0" smtClean="0"/>
              <a:t>. За </a:t>
            </a:r>
            <a:r>
              <a:rPr lang="ru-RU" dirty="0" err="1" smtClean="0"/>
              <a:t>даними</a:t>
            </a:r>
            <a:r>
              <a:rPr lang="ru-RU" dirty="0" smtClean="0"/>
              <a:t> </a:t>
            </a:r>
            <a:r>
              <a:rPr lang="ru-RU" dirty="0" err="1" smtClean="0"/>
              <a:t>Всесвітньої</a:t>
            </a:r>
            <a:r>
              <a:rPr lang="ru-RU" dirty="0" smtClean="0"/>
              <a:t> книги </a:t>
            </a:r>
            <a:r>
              <a:rPr lang="ru-RU" dirty="0" err="1" smtClean="0"/>
              <a:t>фактів</a:t>
            </a:r>
            <a:r>
              <a:rPr lang="ru-RU" dirty="0" smtClean="0"/>
              <a:t> ЦРУ на 2007 </a:t>
            </a:r>
            <a:r>
              <a:rPr lang="ru-RU" dirty="0" err="1" smtClean="0"/>
              <a:t>рік</a:t>
            </a:r>
            <a:r>
              <a:rPr lang="ru-RU" dirty="0" smtClean="0"/>
              <a:t>, 51,3% </a:t>
            </a:r>
            <a:r>
              <a:rPr lang="ru-RU" dirty="0" err="1" smtClean="0"/>
              <a:t>населення</a:t>
            </a:r>
            <a:r>
              <a:rPr lang="ru-RU" dirty="0" smtClean="0"/>
              <a:t> США </a:t>
            </a:r>
            <a:r>
              <a:rPr lang="ru-RU" dirty="0" err="1" smtClean="0"/>
              <a:t>вважають</a:t>
            </a:r>
            <a:r>
              <a:rPr lang="ru-RU" dirty="0" smtClean="0"/>
              <a:t> себе протестантами, 23,9% - католики, 12,1% не належать до </a:t>
            </a:r>
            <a:r>
              <a:rPr lang="ru-RU" dirty="0" err="1" smtClean="0"/>
              <a:t>жодної</a:t>
            </a:r>
            <a:r>
              <a:rPr lang="ru-RU" dirty="0" smtClean="0"/>
              <a:t> </a:t>
            </a:r>
            <a:r>
              <a:rPr lang="ru-RU" dirty="0" err="1" smtClean="0"/>
              <a:t>конфесії</a:t>
            </a:r>
            <a:r>
              <a:rPr lang="ru-RU" dirty="0" smtClean="0"/>
              <a:t>, 1,7% - </a:t>
            </a:r>
            <a:r>
              <a:rPr lang="ru-RU" dirty="0" err="1" smtClean="0"/>
              <a:t>мормони</a:t>
            </a:r>
            <a:r>
              <a:rPr lang="ru-RU" dirty="0" smtClean="0"/>
              <a:t>, 1,6% - члени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християнської</a:t>
            </a:r>
            <a:r>
              <a:rPr lang="ru-RU" dirty="0" smtClean="0"/>
              <a:t> </a:t>
            </a:r>
            <a:r>
              <a:rPr lang="ru-RU" dirty="0" err="1" smtClean="0"/>
              <a:t>конфесії</a:t>
            </a:r>
            <a:r>
              <a:rPr lang="ru-RU" dirty="0" smtClean="0"/>
              <a:t>, 1,7% - </a:t>
            </a:r>
            <a:r>
              <a:rPr lang="ru-RU" dirty="0" err="1" smtClean="0"/>
              <a:t>іудеї</a:t>
            </a:r>
            <a:r>
              <a:rPr lang="ru-RU" dirty="0" smtClean="0"/>
              <a:t>, 0,7% - </a:t>
            </a:r>
            <a:r>
              <a:rPr lang="ru-RU" dirty="0" err="1" smtClean="0"/>
              <a:t>буддисти</a:t>
            </a:r>
            <a:r>
              <a:rPr lang="ru-RU" dirty="0" smtClean="0"/>
              <a:t>, 0,6% - </a:t>
            </a:r>
            <a:r>
              <a:rPr lang="ru-RU" dirty="0" err="1" smtClean="0"/>
              <a:t>мусульмани</a:t>
            </a:r>
            <a:r>
              <a:rPr lang="ru-RU" dirty="0" smtClean="0"/>
              <a:t>, 2,5% - </a:t>
            </a:r>
            <a:r>
              <a:rPr lang="ru-RU" dirty="0" err="1" smtClean="0"/>
              <a:t>інше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не </a:t>
            </a:r>
            <a:r>
              <a:rPr lang="ru-RU" dirty="0" err="1" smtClean="0"/>
              <a:t>вказано</a:t>
            </a:r>
            <a:r>
              <a:rPr lang="ru-RU" dirty="0" smtClean="0"/>
              <a:t>, 4% - </a:t>
            </a:r>
            <a:r>
              <a:rPr lang="ru-RU" dirty="0" err="1" smtClean="0"/>
              <a:t>атеїсти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ol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1311" y="714356"/>
            <a:ext cx="9225311" cy="50006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                    Транспорт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даний</a:t>
            </a:r>
            <a:r>
              <a:rPr lang="ru-RU" dirty="0" smtClean="0"/>
              <a:t> час в США </a:t>
            </a:r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високорозвинена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розгалужена</a:t>
            </a:r>
            <a:r>
              <a:rPr lang="ru-RU" dirty="0" smtClean="0"/>
              <a:t> транспортна система,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включає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різноманітні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транспорту як </a:t>
            </a:r>
            <a:r>
              <a:rPr lang="ru-RU" dirty="0" err="1" smtClean="0"/>
              <a:t>автомобільний</a:t>
            </a:r>
            <a:r>
              <a:rPr lang="ru-RU" dirty="0" smtClean="0"/>
              <a:t>, </a:t>
            </a:r>
            <a:r>
              <a:rPr lang="ru-RU" dirty="0" err="1" smtClean="0"/>
              <a:t>повітряний</a:t>
            </a:r>
            <a:r>
              <a:rPr lang="ru-RU" dirty="0" smtClean="0"/>
              <a:t>, </a:t>
            </a:r>
            <a:r>
              <a:rPr lang="ru-RU" dirty="0" err="1" smtClean="0"/>
              <a:t>залізничний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перші</a:t>
            </a:r>
            <a:r>
              <a:rPr lang="ru-RU" dirty="0" smtClean="0"/>
              <a:t> два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назвати</a:t>
            </a:r>
            <a:r>
              <a:rPr lang="ru-RU" dirty="0" smtClean="0"/>
              <a:t> </a:t>
            </a:r>
            <a:r>
              <a:rPr lang="ru-RU" dirty="0" err="1" smtClean="0"/>
              <a:t>основними</a:t>
            </a:r>
            <a:r>
              <a:rPr lang="ru-RU" dirty="0" smtClean="0"/>
              <a:t>, так як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перевезених</a:t>
            </a:r>
            <a:r>
              <a:rPr lang="ru-RU" dirty="0" smtClean="0"/>
              <a:t> ними людей у ​​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разів</a:t>
            </a:r>
            <a:r>
              <a:rPr lang="ru-RU" dirty="0" smtClean="0"/>
              <a:t> </a:t>
            </a:r>
            <a:r>
              <a:rPr lang="ru-RU" dirty="0" err="1" smtClean="0"/>
              <a:t>перевищує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пасажирів</a:t>
            </a:r>
            <a:r>
              <a:rPr lang="ru-RU" dirty="0" smtClean="0"/>
              <a:t> </a:t>
            </a:r>
            <a:r>
              <a:rPr lang="ru-RU" dirty="0" err="1" smtClean="0"/>
              <a:t>залізниць</a:t>
            </a:r>
            <a:r>
              <a:rPr lang="ru-RU" dirty="0" smtClean="0"/>
              <a:t>. </a:t>
            </a:r>
            <a:r>
              <a:rPr lang="ru-RU" dirty="0" err="1" smtClean="0"/>
              <a:t>Основний</a:t>
            </a:r>
            <a:r>
              <a:rPr lang="ru-RU" dirty="0" smtClean="0"/>
              <a:t> </a:t>
            </a:r>
            <a:r>
              <a:rPr lang="ru-RU" dirty="0" err="1" smtClean="0"/>
              <a:t>засіб</a:t>
            </a:r>
            <a:r>
              <a:rPr lang="ru-RU" dirty="0" smtClean="0"/>
              <a:t> </a:t>
            </a:r>
            <a:r>
              <a:rPr lang="ru-RU" dirty="0" err="1" smtClean="0"/>
              <a:t>пересування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в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регіонів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- </a:t>
            </a:r>
            <a:r>
              <a:rPr lang="ru-RU" dirty="0" err="1" smtClean="0"/>
              <a:t>особистий</a:t>
            </a:r>
            <a:r>
              <a:rPr lang="ru-RU" dirty="0" smtClean="0"/>
              <a:t> автотранспорт. </a:t>
            </a:r>
            <a:r>
              <a:rPr lang="ru-RU" dirty="0" err="1" smtClean="0"/>
              <a:t>Громадський</a:t>
            </a:r>
            <a:r>
              <a:rPr lang="ru-RU" dirty="0" smtClean="0"/>
              <a:t> транспорт, особливо поза великими </a:t>
            </a:r>
            <a:r>
              <a:rPr lang="ru-RU" dirty="0" err="1" smtClean="0"/>
              <a:t>містами</a:t>
            </a:r>
            <a:r>
              <a:rPr lang="ru-RU" dirty="0" smtClean="0"/>
              <a:t>, </a:t>
            </a:r>
            <a:r>
              <a:rPr lang="ru-RU" dirty="0" err="1" smtClean="0"/>
              <a:t>розвинений</a:t>
            </a:r>
            <a:r>
              <a:rPr lang="ru-RU" dirty="0" smtClean="0"/>
              <a:t> </a:t>
            </a:r>
            <a:r>
              <a:rPr lang="ru-RU" dirty="0" err="1" smtClean="0"/>
              <a:t>істотно</a:t>
            </a:r>
            <a:r>
              <a:rPr lang="ru-RU" dirty="0" smtClean="0"/>
              <a:t> </a:t>
            </a:r>
            <a:r>
              <a:rPr lang="ru-RU" dirty="0" err="1" smtClean="0"/>
              <a:t>слабкіше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у </a:t>
            </a:r>
            <a:r>
              <a:rPr lang="ru-RU" dirty="0" err="1" smtClean="0"/>
              <a:t>Європі</a:t>
            </a:r>
            <a:r>
              <a:rPr lang="ru-RU" dirty="0" smtClean="0"/>
              <a:t>, </a:t>
            </a:r>
            <a:r>
              <a:rPr lang="ru-RU" dirty="0" err="1" smtClean="0"/>
              <a:t>хоча</a:t>
            </a:r>
            <a:r>
              <a:rPr lang="ru-RU" dirty="0" smtClean="0"/>
              <a:t> практично в </a:t>
            </a:r>
            <a:r>
              <a:rPr lang="ru-RU" dirty="0" err="1" smtClean="0"/>
              <a:t>будь-якому</a:t>
            </a:r>
            <a:r>
              <a:rPr lang="ru-RU" dirty="0" smtClean="0"/>
              <a:t> </a:t>
            </a:r>
            <a:r>
              <a:rPr lang="ru-RU" dirty="0" err="1" smtClean="0"/>
              <a:t>місті</a:t>
            </a:r>
            <a:r>
              <a:rPr lang="ru-RU" dirty="0" smtClean="0"/>
              <a:t> США </a:t>
            </a:r>
            <a:r>
              <a:rPr lang="ru-RU" dirty="0" err="1" smtClean="0"/>
              <a:t>є</a:t>
            </a:r>
            <a:r>
              <a:rPr lang="ru-RU" dirty="0" smtClean="0"/>
              <a:t> та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інша</a:t>
            </a:r>
            <a:r>
              <a:rPr lang="ru-RU" dirty="0" smtClean="0"/>
              <a:t> форма </a:t>
            </a:r>
            <a:r>
              <a:rPr lang="ru-RU" dirty="0" err="1" smtClean="0"/>
              <a:t>громадського</a:t>
            </a:r>
            <a:r>
              <a:rPr lang="ru-RU" dirty="0" smtClean="0"/>
              <a:t> транспорту.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Список літератури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1214422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wikipedia.org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1571612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prousa.ru/</a:t>
            </a:r>
            <a:r>
              <a:rPr lang="en-US" dirty="0" err="1" smtClean="0"/>
              <a:t>geografia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1928802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svit.ukrinform.ua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876174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Дякую за увагу!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Вашингтон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0"/>
            <a:ext cx="2643174" cy="356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53686"/>
            <a:ext cx="3357559" cy="25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91440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2984"/>
            <a:ext cx="3143240" cy="24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Нью-Йорк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04" y="3357562"/>
            <a:ext cx="558019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2389"/>
            <a:ext cx="4405310" cy="29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84"/>
            <a:ext cx="4429124" cy="33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142984"/>
            <a:ext cx="4714876" cy="252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Гімн</a:t>
            </a:r>
            <a:r>
              <a:rPr lang="ru-RU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The Star-Spangled Banner</a:t>
            </a:r>
            <a:r>
              <a:rPr lang="uk-UA" dirty="0" smtClean="0">
                <a:solidFill>
                  <a:srgbClr val="FF0000"/>
                </a:solidFill>
              </a:rPr>
              <a:t>          </a:t>
            </a:r>
            <a:r>
              <a:rPr lang="ru-RU" dirty="0" smtClean="0"/>
              <a:t>(</a:t>
            </a:r>
            <a:r>
              <a:rPr lang="ru-RU" dirty="0" err="1" smtClean="0"/>
              <a:t>Зоряно-смугастий</a:t>
            </a:r>
            <a:r>
              <a:rPr lang="ru-RU" dirty="0" smtClean="0"/>
              <a:t> стяг)</a:t>
            </a:r>
          </a:p>
          <a:p>
            <a:endParaRPr lang="uk-UA" dirty="0" smtClean="0"/>
          </a:p>
          <a:p>
            <a:r>
              <a:rPr lang="uk-UA" dirty="0" smtClean="0"/>
              <a:t>Девіз: англ. </a:t>
            </a:r>
            <a:r>
              <a:rPr lang="en-US" dirty="0" smtClean="0">
                <a:solidFill>
                  <a:srgbClr val="FF0000"/>
                </a:solidFill>
              </a:rPr>
              <a:t>In God We Trust</a:t>
            </a:r>
          </a:p>
          <a:p>
            <a:pPr>
              <a:buNone/>
            </a:pPr>
            <a:r>
              <a:rPr lang="uk-UA" dirty="0" smtClean="0"/>
              <a:t>   (Ми покладаємось на Бога)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Візитна картка</a:t>
            </a:r>
            <a:endParaRPr lang="ru-RU" dirty="0"/>
          </a:p>
        </p:txBody>
      </p:sp>
      <p:pic>
        <p:nvPicPr>
          <p:cNvPr id="4" name="Neizvestniy_ispolnitel-The_Star_Spangled_Banner_-_nacionalniy_gimn_Soedinennih_SHtatov_Ameriki_(mp3.malovato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286380" y="2000240"/>
            <a:ext cx="304800" cy="304800"/>
          </a:xfrm>
          <a:prstGeom prst="rect">
            <a:avLst/>
          </a:prstGeom>
        </p:spPr>
      </p:pic>
      <p:pic>
        <p:nvPicPr>
          <p:cNvPr id="5" name="Рисунок 4" descr="images.jpeg"/>
          <p:cNvPicPr>
            <a:picLocks noChangeAspect="1"/>
          </p:cNvPicPr>
          <p:nvPr/>
        </p:nvPicPr>
        <p:blipFill>
          <a:blip r:embed="rId4" cstate="print"/>
          <a:srcRect t="16668" r="6666" b="19999"/>
          <a:stretch>
            <a:fillRect/>
          </a:stretch>
        </p:blipFill>
        <p:spPr>
          <a:xfrm>
            <a:off x="6643702" y="1571612"/>
            <a:ext cx="2000264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hisllinost.jpg"/>
          <p:cNvPicPr>
            <a:picLocks noChangeAspect="1"/>
          </p:cNvPicPr>
          <p:nvPr/>
        </p:nvPicPr>
        <p:blipFill>
          <a:blip r:embed="rId5" cstate="print"/>
          <a:srcRect l="2041" t="3133"/>
          <a:stretch>
            <a:fillRect/>
          </a:stretch>
        </p:blipFill>
        <p:spPr>
          <a:xfrm>
            <a:off x="3929058" y="4071942"/>
            <a:ext cx="3428992" cy="2208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us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876" cy="6858000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85720" y="233203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948690"/>
            <a:ext cx="8358246" cy="59093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dirty="0" err="1" smtClean="0"/>
              <a:t>Державний</a:t>
            </a:r>
            <a:r>
              <a:rPr lang="ru-RU" dirty="0" smtClean="0"/>
              <a:t> прапор США, </a:t>
            </a:r>
            <a:r>
              <a:rPr lang="ru-RU" dirty="0" err="1" smtClean="0"/>
              <a:t>відомий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як </a:t>
            </a:r>
            <a:r>
              <a:rPr lang="ru-RU" dirty="0" err="1" smtClean="0"/>
              <a:t>Зоряно-смугастий</a:t>
            </a:r>
            <a:r>
              <a:rPr lang="ru-RU" dirty="0" smtClean="0"/>
              <a:t> прапор (англ. </a:t>
            </a:r>
            <a:r>
              <a:rPr lang="en-US" dirty="0" smtClean="0"/>
              <a:t>Stars and Stripes),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офіційним</a:t>
            </a:r>
            <a:r>
              <a:rPr lang="ru-RU" dirty="0" smtClean="0"/>
              <a:t> </a:t>
            </a:r>
            <a:r>
              <a:rPr lang="ru-RU" dirty="0" err="1" smtClean="0"/>
              <a:t>державним</a:t>
            </a:r>
            <a:r>
              <a:rPr lang="ru-RU" dirty="0" smtClean="0"/>
              <a:t> символом США (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Великою печаткою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гімном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err="1" smtClean="0"/>
              <a:t>Являє</a:t>
            </a:r>
            <a:r>
              <a:rPr lang="ru-RU" dirty="0" smtClean="0"/>
              <a:t> собою </a:t>
            </a:r>
            <a:r>
              <a:rPr lang="ru-RU" dirty="0" err="1" smtClean="0"/>
              <a:t>прямокутне</a:t>
            </a:r>
            <a:r>
              <a:rPr lang="ru-RU" dirty="0" smtClean="0"/>
              <a:t> полотнище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горизонтальними</a:t>
            </a:r>
            <a:r>
              <a:rPr lang="ru-RU" dirty="0" smtClean="0"/>
              <a:t> </a:t>
            </a:r>
            <a:r>
              <a:rPr lang="ru-RU" dirty="0" err="1" smtClean="0"/>
              <a:t>рівновеликими</a:t>
            </a:r>
            <a:r>
              <a:rPr lang="ru-RU" dirty="0" smtClean="0"/>
              <a:t> </a:t>
            </a:r>
            <a:r>
              <a:rPr lang="ru-RU" dirty="0" err="1" smtClean="0"/>
              <a:t>чергуються</a:t>
            </a:r>
            <a:r>
              <a:rPr lang="ru-RU" dirty="0" smtClean="0"/>
              <a:t> </a:t>
            </a:r>
            <a:r>
              <a:rPr lang="ru-RU" dirty="0" err="1" smtClean="0"/>
              <a:t>сім'ю</a:t>
            </a:r>
            <a:r>
              <a:rPr lang="ru-RU" dirty="0" smtClean="0"/>
              <a:t> </a:t>
            </a:r>
            <a:r>
              <a:rPr lang="ru-RU" dirty="0" err="1" smtClean="0"/>
              <a:t>червоними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шістьма</a:t>
            </a:r>
            <a:r>
              <a:rPr lang="ru-RU" dirty="0" smtClean="0"/>
              <a:t> </a:t>
            </a:r>
            <a:r>
              <a:rPr lang="ru-RU" dirty="0" err="1" smtClean="0"/>
              <a:t>білими</a:t>
            </a:r>
            <a:r>
              <a:rPr lang="ru-RU" dirty="0" smtClean="0"/>
              <a:t> </a:t>
            </a:r>
            <a:r>
              <a:rPr lang="ru-RU" dirty="0" err="1" smtClean="0"/>
              <a:t>смугами</a:t>
            </a:r>
            <a:r>
              <a:rPr lang="ru-RU" dirty="0" smtClean="0"/>
              <a:t>. У </a:t>
            </a:r>
            <a:r>
              <a:rPr lang="ru-RU" dirty="0" err="1" smtClean="0"/>
              <a:t>крижі</a:t>
            </a:r>
            <a:r>
              <a:rPr lang="ru-RU" dirty="0" smtClean="0"/>
              <a:t> </a:t>
            </a:r>
            <a:r>
              <a:rPr lang="ru-RU" dirty="0" err="1" smtClean="0"/>
              <a:t>темно-синього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r>
              <a:rPr lang="ru-RU" dirty="0" smtClean="0"/>
              <a:t> - 50 </a:t>
            </a:r>
            <a:r>
              <a:rPr lang="ru-RU" dirty="0" err="1" smtClean="0"/>
              <a:t>п'ятикутних</a:t>
            </a:r>
            <a:r>
              <a:rPr lang="ru-RU" dirty="0" smtClean="0"/>
              <a:t> </a:t>
            </a:r>
            <a:r>
              <a:rPr lang="ru-RU" dirty="0" err="1" smtClean="0"/>
              <a:t>білих</a:t>
            </a:r>
            <a:r>
              <a:rPr lang="ru-RU" dirty="0" smtClean="0"/>
              <a:t> </a:t>
            </a:r>
            <a:r>
              <a:rPr lang="ru-RU" dirty="0" err="1" smtClean="0"/>
              <a:t>зірок</a:t>
            </a:r>
            <a:r>
              <a:rPr lang="ru-RU" dirty="0" smtClean="0"/>
              <a:t>. 13 </a:t>
            </a:r>
            <a:r>
              <a:rPr lang="ru-RU" dirty="0" err="1" smtClean="0"/>
              <a:t>смуг</a:t>
            </a:r>
            <a:r>
              <a:rPr lang="ru-RU" dirty="0" smtClean="0"/>
              <a:t> </a:t>
            </a:r>
            <a:r>
              <a:rPr lang="ru-RU" dirty="0" err="1" smtClean="0"/>
              <a:t>символізують</a:t>
            </a:r>
            <a:r>
              <a:rPr lang="ru-RU" dirty="0" smtClean="0"/>
              <a:t> 13 </a:t>
            </a:r>
            <a:r>
              <a:rPr lang="ru-RU" dirty="0" err="1" smtClean="0"/>
              <a:t>британських</a:t>
            </a:r>
            <a:r>
              <a:rPr lang="ru-RU" dirty="0" smtClean="0"/>
              <a:t> </a:t>
            </a:r>
            <a:r>
              <a:rPr lang="ru-RU" dirty="0" err="1" smtClean="0"/>
              <a:t>колоній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утворили</a:t>
            </a:r>
            <a:r>
              <a:rPr lang="ru-RU" dirty="0" smtClean="0"/>
              <a:t> </a:t>
            </a:r>
            <a:r>
              <a:rPr lang="ru-RU" dirty="0" err="1" smtClean="0"/>
              <a:t>незалежну</a:t>
            </a:r>
            <a:r>
              <a:rPr lang="ru-RU" dirty="0" smtClean="0"/>
              <a:t> державу (</a:t>
            </a:r>
            <a:r>
              <a:rPr lang="ru-RU" dirty="0" err="1" smtClean="0"/>
              <a:t>Делавер</a:t>
            </a:r>
            <a:r>
              <a:rPr lang="ru-RU" dirty="0" smtClean="0"/>
              <a:t>, </a:t>
            </a:r>
            <a:r>
              <a:rPr lang="ru-RU" dirty="0" err="1" smtClean="0"/>
              <a:t>Пенсільванія</a:t>
            </a:r>
            <a:r>
              <a:rPr lang="ru-RU" dirty="0" smtClean="0"/>
              <a:t>, </a:t>
            </a:r>
            <a:r>
              <a:rPr lang="ru-RU" dirty="0" err="1" smtClean="0"/>
              <a:t>Нью-Джерсі</a:t>
            </a:r>
            <a:r>
              <a:rPr lang="ru-RU" dirty="0" smtClean="0"/>
              <a:t>, </a:t>
            </a:r>
            <a:r>
              <a:rPr lang="ru-RU" dirty="0" err="1" smtClean="0"/>
              <a:t>Джорджія</a:t>
            </a:r>
            <a:r>
              <a:rPr lang="ru-RU" dirty="0" smtClean="0"/>
              <a:t>, Коннектикут, Массачусетс, </a:t>
            </a:r>
            <a:r>
              <a:rPr lang="ru-RU" dirty="0" err="1" smtClean="0"/>
              <a:t>Меріленд</a:t>
            </a:r>
            <a:r>
              <a:rPr lang="ru-RU" dirty="0" smtClean="0"/>
              <a:t>, </a:t>
            </a:r>
            <a:r>
              <a:rPr lang="ru-RU" dirty="0" err="1" smtClean="0"/>
              <a:t>Південна</a:t>
            </a:r>
            <a:r>
              <a:rPr lang="ru-RU" dirty="0" smtClean="0"/>
              <a:t> </a:t>
            </a:r>
            <a:r>
              <a:rPr lang="ru-RU" dirty="0" err="1" smtClean="0"/>
              <a:t>Кароліна</a:t>
            </a:r>
            <a:r>
              <a:rPr lang="ru-RU" dirty="0" smtClean="0"/>
              <a:t>, </a:t>
            </a:r>
            <a:r>
              <a:rPr lang="ru-RU" dirty="0" err="1" smtClean="0"/>
              <a:t>Нью-Гемпшир</a:t>
            </a:r>
            <a:r>
              <a:rPr lang="ru-RU" dirty="0" smtClean="0"/>
              <a:t>, </a:t>
            </a:r>
            <a:r>
              <a:rPr lang="ru-RU" dirty="0" err="1" smtClean="0"/>
              <a:t>Віргінія</a:t>
            </a:r>
            <a:r>
              <a:rPr lang="ru-RU" dirty="0" smtClean="0"/>
              <a:t>, Нью-Йорк, </a:t>
            </a:r>
            <a:r>
              <a:rPr lang="ru-RU" dirty="0" err="1" smtClean="0"/>
              <a:t>Північна</a:t>
            </a:r>
            <a:r>
              <a:rPr lang="ru-RU" dirty="0" smtClean="0"/>
              <a:t> </a:t>
            </a:r>
            <a:r>
              <a:rPr lang="ru-RU" dirty="0" err="1" smtClean="0"/>
              <a:t>Кароліна</a:t>
            </a:r>
            <a:r>
              <a:rPr lang="ru-RU" dirty="0" smtClean="0"/>
              <a:t>, Род-Айленд). </a:t>
            </a:r>
            <a:r>
              <a:rPr lang="ru-RU" dirty="0" err="1" smtClean="0"/>
              <a:t>Синій</a:t>
            </a:r>
            <a:r>
              <a:rPr lang="ru-RU" dirty="0" smtClean="0"/>
              <a:t> </a:t>
            </a:r>
            <a:r>
              <a:rPr lang="ru-RU" dirty="0" err="1" smtClean="0"/>
              <a:t>криж</a:t>
            </a:r>
            <a:r>
              <a:rPr lang="ru-RU" dirty="0" smtClean="0"/>
              <a:t> </a:t>
            </a:r>
            <a:r>
              <a:rPr lang="ru-RU" dirty="0" err="1" smtClean="0"/>
              <a:t>символізує</a:t>
            </a:r>
            <a:r>
              <a:rPr lang="ru-RU" dirty="0" smtClean="0"/>
              <a:t> Союз. Число </a:t>
            </a:r>
            <a:r>
              <a:rPr lang="ru-RU" dirty="0" err="1" smtClean="0"/>
              <a:t>зірок</a:t>
            </a:r>
            <a:r>
              <a:rPr lang="ru-RU" dirty="0" smtClean="0"/>
              <a:t> у </a:t>
            </a:r>
            <a:r>
              <a:rPr lang="ru-RU" dirty="0" err="1" smtClean="0"/>
              <a:t>синьому</a:t>
            </a:r>
            <a:r>
              <a:rPr lang="ru-RU" dirty="0" smtClean="0"/>
              <a:t> </a:t>
            </a:r>
            <a:r>
              <a:rPr lang="ru-RU" dirty="0" err="1" smtClean="0"/>
              <a:t>крижі</a:t>
            </a:r>
            <a:r>
              <a:rPr lang="ru-RU" dirty="0" smtClean="0"/>
              <a:t> </a:t>
            </a:r>
            <a:r>
              <a:rPr lang="ru-RU" dirty="0" err="1" smtClean="0"/>
              <a:t>відповідає</a:t>
            </a:r>
            <a:r>
              <a:rPr lang="ru-RU" dirty="0" smtClean="0"/>
              <a:t> числу </a:t>
            </a:r>
            <a:r>
              <a:rPr lang="ru-RU" dirty="0" err="1" smtClean="0"/>
              <a:t>штатів</a:t>
            </a:r>
            <a:r>
              <a:rPr lang="ru-RU" dirty="0" smtClean="0"/>
              <a:t> (</a:t>
            </a:r>
            <a:r>
              <a:rPr lang="ru-RU" dirty="0" err="1" smtClean="0"/>
              <a:t>нині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50). </a:t>
            </a:r>
            <a:r>
              <a:rPr lang="ru-RU" dirty="0" err="1" smtClean="0"/>
              <a:t>Червоний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уособлює</a:t>
            </a:r>
            <a:r>
              <a:rPr lang="ru-RU" dirty="0" smtClean="0"/>
              <a:t> </a:t>
            </a:r>
            <a:r>
              <a:rPr lang="ru-RU" dirty="0" err="1" smtClean="0"/>
              <a:t>витривалість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доблесть; </a:t>
            </a:r>
            <a:r>
              <a:rPr lang="ru-RU" dirty="0" err="1" smtClean="0"/>
              <a:t>темно-синій</a:t>
            </a:r>
            <a:r>
              <a:rPr lang="ru-RU" dirty="0" smtClean="0"/>
              <a:t> - </a:t>
            </a:r>
            <a:r>
              <a:rPr lang="ru-RU" dirty="0" err="1" smtClean="0"/>
              <a:t>старанність</a:t>
            </a:r>
            <a:r>
              <a:rPr lang="ru-RU" dirty="0" smtClean="0"/>
              <a:t>, </a:t>
            </a:r>
            <a:r>
              <a:rPr lang="ru-RU" dirty="0" err="1" smtClean="0"/>
              <a:t>справедливість</a:t>
            </a:r>
            <a:r>
              <a:rPr lang="ru-RU" dirty="0" smtClean="0"/>
              <a:t>, </a:t>
            </a:r>
            <a:r>
              <a:rPr lang="ru-RU" dirty="0" err="1" smtClean="0"/>
              <a:t>пильність</a:t>
            </a:r>
            <a:r>
              <a:rPr lang="ru-RU" dirty="0" smtClean="0"/>
              <a:t>; </a:t>
            </a:r>
            <a:r>
              <a:rPr lang="ru-RU" dirty="0" err="1" smtClean="0"/>
              <a:t>білий</a:t>
            </a:r>
            <a:r>
              <a:rPr lang="ru-RU" dirty="0" smtClean="0"/>
              <a:t> - </a:t>
            </a:r>
            <a:r>
              <a:rPr lang="ru-RU" dirty="0" err="1" smtClean="0"/>
              <a:t>невинність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чистоту. </a:t>
            </a:r>
            <a:r>
              <a:rPr lang="ru-RU" dirty="0" err="1" smtClean="0"/>
              <a:t>Співвідношення</a:t>
            </a:r>
            <a:r>
              <a:rPr lang="ru-RU" dirty="0" smtClean="0"/>
              <a:t> </a:t>
            </a:r>
            <a:r>
              <a:rPr lang="ru-RU" dirty="0" err="1" smtClean="0"/>
              <a:t>ширини</a:t>
            </a:r>
            <a:r>
              <a:rPr lang="ru-RU" dirty="0" smtClean="0"/>
              <a:t> прапора до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довжини</a:t>
            </a:r>
            <a:r>
              <a:rPr lang="ru-RU" dirty="0" smtClean="0"/>
              <a:t> 10:19.</a:t>
            </a:r>
          </a:p>
          <a:p>
            <a:endParaRPr lang="ru-RU" dirty="0" smtClean="0"/>
          </a:p>
          <a:p>
            <a:r>
              <a:rPr lang="ru-RU" dirty="0" smtClean="0"/>
              <a:t>Прапор </a:t>
            </a:r>
            <a:r>
              <a:rPr lang="ru-RU" dirty="0" err="1" smtClean="0"/>
              <a:t>змінювався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плином</a:t>
            </a:r>
            <a:r>
              <a:rPr lang="ru-RU" dirty="0" smtClean="0"/>
              <a:t> часу в </a:t>
            </a:r>
            <a:r>
              <a:rPr lang="ru-RU" dirty="0" err="1" smtClean="0"/>
              <a:t>залежності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числа </a:t>
            </a:r>
            <a:r>
              <a:rPr lang="ru-RU" dirty="0" err="1" smtClean="0"/>
              <a:t>штатів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складали</a:t>
            </a:r>
            <a:r>
              <a:rPr lang="ru-RU" dirty="0" smtClean="0"/>
              <a:t> Союз. Нова </a:t>
            </a:r>
            <a:r>
              <a:rPr lang="ru-RU" dirty="0" err="1" smtClean="0"/>
              <a:t>зірка</a:t>
            </a:r>
            <a:r>
              <a:rPr lang="ru-RU" dirty="0" smtClean="0"/>
              <a:t> </a:t>
            </a:r>
            <a:r>
              <a:rPr lang="ru-RU" dirty="0" err="1" smtClean="0"/>
              <a:t>додається</a:t>
            </a:r>
            <a:r>
              <a:rPr lang="ru-RU" dirty="0" smtClean="0"/>
              <a:t> до прапора 4 </a:t>
            </a:r>
            <a:r>
              <a:rPr lang="ru-RU" dirty="0" err="1" smtClean="0"/>
              <a:t>липня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входження</a:t>
            </a:r>
            <a:r>
              <a:rPr lang="ru-RU" dirty="0" smtClean="0"/>
              <a:t> в союз нового штату</a:t>
            </a:r>
            <a:r>
              <a:rPr lang="ru-RU" smtClean="0"/>
              <a:t>. Кількість</a:t>
            </a:r>
            <a:r>
              <a:rPr lang="ru-RU" dirty="0" smtClean="0"/>
              <a:t> </a:t>
            </a:r>
            <a:r>
              <a:rPr lang="ru-RU" dirty="0" err="1" smtClean="0"/>
              <a:t>смуг</a:t>
            </a:r>
            <a:r>
              <a:rPr lang="ru-RU" dirty="0" smtClean="0"/>
              <a:t> </a:t>
            </a:r>
            <a:r>
              <a:rPr lang="ru-RU" dirty="0" err="1" smtClean="0"/>
              <a:t>залишається</a:t>
            </a:r>
            <a:r>
              <a:rPr lang="ru-RU" dirty="0" smtClean="0"/>
              <a:t> </a:t>
            </a:r>
            <a:r>
              <a:rPr lang="ru-RU" dirty="0" err="1" smtClean="0"/>
              <a:t>незмінним</a:t>
            </a:r>
            <a:r>
              <a:rPr lang="ru-RU" dirty="0" smtClean="0"/>
              <a:t>; </a:t>
            </a:r>
            <a:r>
              <a:rPr lang="ru-RU" dirty="0" err="1" smtClean="0"/>
              <a:t>єдиний</a:t>
            </a:r>
            <a:r>
              <a:rPr lang="ru-RU" dirty="0" smtClean="0"/>
              <a:t> </a:t>
            </a:r>
            <a:r>
              <a:rPr lang="ru-RU" dirty="0" err="1" smtClean="0"/>
              <a:t>виняток</a:t>
            </a:r>
            <a:r>
              <a:rPr lang="ru-RU" dirty="0" smtClean="0"/>
              <a:t> - прапор 1795-1818 </a:t>
            </a:r>
            <a:r>
              <a:rPr lang="ru-RU" dirty="0" err="1" smtClean="0"/>
              <a:t>рр</a:t>
            </a:r>
            <a:r>
              <a:rPr lang="ru-RU" dirty="0" smtClean="0"/>
              <a:t>.., Коли разом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двома</a:t>
            </a:r>
            <a:r>
              <a:rPr lang="ru-RU" dirty="0" smtClean="0"/>
              <a:t> </a:t>
            </a:r>
            <a:r>
              <a:rPr lang="ru-RU" dirty="0" err="1" smtClean="0"/>
              <a:t>зірками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додані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2 </a:t>
            </a:r>
            <a:r>
              <a:rPr lang="ru-RU" dirty="0" err="1" smtClean="0"/>
              <a:t>смуги</a:t>
            </a:r>
            <a:r>
              <a:rPr lang="ru-RU" dirty="0" smtClean="0"/>
              <a:t> (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 smtClean="0"/>
              <a:t>прибрані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358346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dirty="0" smtClean="0"/>
              <a:t>         </a:t>
            </a:r>
            <a:r>
              <a:rPr lang="ru-RU" sz="4400" dirty="0" err="1" smtClean="0"/>
              <a:t>Державний</a:t>
            </a:r>
            <a:r>
              <a:rPr lang="ru-RU" sz="4400" dirty="0" smtClean="0"/>
              <a:t> прапор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ducation_in_the_U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3584" y="1142984"/>
            <a:ext cx="9227584" cy="45005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   ЕГП і ПГП</a:t>
            </a:r>
            <a:endParaRPr lang="ru-RU" dirty="0"/>
          </a:p>
        </p:txBody>
      </p:sp>
      <p:pic>
        <p:nvPicPr>
          <p:cNvPr id="5" name="Рисунок 4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43578"/>
            <a:ext cx="9144000" cy="12144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14810" y="2285992"/>
            <a:ext cx="4572016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err="1" smtClean="0"/>
              <a:t>Площа</a:t>
            </a:r>
            <a:r>
              <a:rPr lang="ru-RU" dirty="0" smtClean="0"/>
              <a:t> - 9 518 900 км² (4 </a:t>
            </a:r>
            <a:r>
              <a:rPr lang="ru-RU" dirty="0" err="1" smtClean="0"/>
              <a:t>місце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по </a:t>
            </a:r>
            <a:r>
              <a:rPr lang="ru-RU" dirty="0" err="1" smtClean="0"/>
              <a:t>території</a:t>
            </a:r>
            <a:r>
              <a:rPr lang="ru-RU" dirty="0" smtClean="0"/>
              <a:t>).</a:t>
            </a:r>
          </a:p>
          <a:p>
            <a:pPr>
              <a:defRPr/>
            </a:pPr>
            <a:r>
              <a:rPr lang="ru-RU" b="1" dirty="0" err="1" smtClean="0"/>
              <a:t>Населення</a:t>
            </a:r>
            <a:r>
              <a:rPr lang="ru-RU" b="1" dirty="0" smtClean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більше</a:t>
            </a:r>
            <a:r>
              <a:rPr lang="ru-RU" dirty="0" smtClean="0"/>
              <a:t> 309 млн. </a:t>
            </a:r>
            <a:r>
              <a:rPr lang="ru-RU" dirty="0" err="1" smtClean="0"/>
              <a:t>чоловік</a:t>
            </a:r>
            <a:r>
              <a:rPr lang="ru-RU" dirty="0" smtClean="0"/>
              <a:t> (3 </a:t>
            </a:r>
            <a:r>
              <a:rPr lang="ru-RU" dirty="0" err="1" smtClean="0"/>
              <a:t>місце</a:t>
            </a:r>
            <a:r>
              <a:rPr lang="ru-RU" dirty="0" smtClean="0"/>
              <a:t>). </a:t>
            </a:r>
          </a:p>
          <a:p>
            <a:pPr>
              <a:defRPr/>
            </a:pPr>
            <a:r>
              <a:rPr lang="ru-RU" b="1" dirty="0" err="1" smtClean="0"/>
              <a:t>Столиця</a:t>
            </a:r>
            <a:r>
              <a:rPr lang="ru-RU" dirty="0" smtClean="0"/>
              <a:t> —Вашингтон.</a:t>
            </a:r>
          </a:p>
          <a:p>
            <a:pPr>
              <a:defRPr/>
            </a:pPr>
            <a:r>
              <a:rPr lang="ru-RU" dirty="0" err="1" smtClean="0"/>
              <a:t>Сполучені</a:t>
            </a:r>
            <a:r>
              <a:rPr lang="ru-RU" dirty="0" smtClean="0"/>
              <a:t> </a:t>
            </a:r>
            <a:r>
              <a:rPr lang="ru-RU" dirty="0" err="1" smtClean="0"/>
              <a:t>Штати</a:t>
            </a:r>
            <a:r>
              <a:rPr lang="ru-RU" dirty="0" smtClean="0"/>
              <a:t> </a:t>
            </a:r>
            <a:r>
              <a:rPr lang="ru-RU" dirty="0" err="1" smtClean="0"/>
              <a:t>межують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Канадою, Мексикою, </a:t>
            </a:r>
            <a:r>
              <a:rPr lang="ru-RU" dirty="0" err="1" smtClean="0"/>
              <a:t>Росією</a:t>
            </a:r>
            <a:r>
              <a:rPr lang="ru-RU" dirty="0" smtClean="0"/>
              <a:t>. </a:t>
            </a:r>
          </a:p>
          <a:p>
            <a:pPr>
              <a:defRPr/>
            </a:pPr>
            <a:r>
              <a:rPr lang="ru-RU" b="1" dirty="0" err="1" smtClean="0"/>
              <a:t>Омиваються</a:t>
            </a:r>
            <a:r>
              <a:rPr lang="ru-RU" b="1" dirty="0" smtClean="0"/>
              <a:t> </a:t>
            </a:r>
            <a:r>
              <a:rPr lang="ru-RU" dirty="0" smtClean="0"/>
              <a:t>Тихим океаном, Атлантическим океаном.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in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39091"/>
            <a:ext cx="9144000" cy="58189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               ЕГП і ПГП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357298"/>
            <a:ext cx="457200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 err="1" smtClean="0"/>
              <a:t>Адміністративний</a:t>
            </a:r>
            <a:r>
              <a:rPr lang="ru-RU" b="1" dirty="0" smtClean="0"/>
              <a:t> </a:t>
            </a:r>
            <a:r>
              <a:rPr lang="ru-RU" b="1" dirty="0" err="1" smtClean="0"/>
              <a:t>поділ</a:t>
            </a:r>
            <a:r>
              <a:rPr lang="ru-RU" dirty="0" smtClean="0"/>
              <a:t>: 50 </a:t>
            </a:r>
            <a:r>
              <a:rPr lang="ru-RU" dirty="0" err="1" smtClean="0"/>
              <a:t>штатів</a:t>
            </a:r>
            <a:r>
              <a:rPr lang="ru-RU" dirty="0" smtClean="0"/>
              <a:t> і федеральный округ </a:t>
            </a:r>
            <a:r>
              <a:rPr lang="ru-RU" dirty="0" err="1" smtClean="0"/>
              <a:t>Колумбія</a:t>
            </a:r>
            <a:r>
              <a:rPr lang="ru-RU" dirty="0" smtClean="0"/>
              <a:t>, в </a:t>
            </a:r>
            <a:r>
              <a:rPr lang="ru-RU" dirty="0" err="1" smtClean="0"/>
              <a:t>підпорядкуванні</a:t>
            </a:r>
            <a:r>
              <a:rPr lang="ru-RU" dirty="0" smtClean="0"/>
              <a:t> США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знаходится</a:t>
            </a:r>
            <a:r>
              <a:rPr lang="ru-RU" dirty="0" smtClean="0"/>
              <a:t> ряд </a:t>
            </a:r>
            <a:r>
              <a:rPr lang="ru-RU" dirty="0" err="1" smtClean="0"/>
              <a:t>островних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. </a:t>
            </a:r>
          </a:p>
          <a:p>
            <a:pPr>
              <a:defRPr/>
            </a:pPr>
            <a:r>
              <a:rPr lang="ru-RU" dirty="0" smtClean="0"/>
              <a:t>США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створені</a:t>
            </a:r>
            <a:r>
              <a:rPr lang="ru-RU" dirty="0" smtClean="0"/>
              <a:t> в 1776 </a:t>
            </a:r>
            <a:r>
              <a:rPr lang="ru-RU" dirty="0" err="1" smtClean="0"/>
              <a:t>році</a:t>
            </a:r>
            <a:r>
              <a:rPr lang="ru-RU" dirty="0" smtClean="0"/>
              <a:t> при об*</a:t>
            </a:r>
            <a:r>
              <a:rPr lang="ru-RU" dirty="0" err="1" smtClean="0"/>
              <a:t>єднанні</a:t>
            </a:r>
            <a:r>
              <a:rPr lang="ru-RU" dirty="0" smtClean="0"/>
              <a:t> тринадцати британских </a:t>
            </a:r>
            <a:r>
              <a:rPr lang="ru-RU" dirty="0" err="1" smtClean="0"/>
              <a:t>колоній</a:t>
            </a:r>
            <a:r>
              <a:rPr lang="ru-RU" dirty="0" smtClean="0"/>
              <a:t>, </a:t>
            </a:r>
            <a:r>
              <a:rPr lang="ru-RU" dirty="0" err="1" smtClean="0"/>
              <a:t>оголосивших</a:t>
            </a:r>
            <a:r>
              <a:rPr lang="ru-RU" dirty="0" smtClean="0"/>
              <a:t> про свою </a:t>
            </a:r>
            <a:r>
              <a:rPr lang="ru-RU" dirty="0" err="1" smtClean="0"/>
              <a:t>незалежність</a:t>
            </a:r>
            <a:r>
              <a:rPr lang="ru-RU" dirty="0" smtClean="0"/>
              <a:t>. 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3786190"/>
            <a:ext cx="4572000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 err="1" smtClean="0"/>
              <a:t>Економіка</a:t>
            </a:r>
            <a:r>
              <a:rPr lang="ru-RU" dirty="0" smtClean="0"/>
              <a:t>: у наш час </a:t>
            </a:r>
            <a:r>
              <a:rPr lang="ru-RU" dirty="0" err="1" smtClean="0"/>
              <a:t>крупніша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($14,2 трлн.).</a:t>
            </a:r>
          </a:p>
          <a:p>
            <a:pPr>
              <a:defRPr/>
            </a:pPr>
            <a:r>
              <a:rPr lang="ru-RU" dirty="0" smtClean="0"/>
              <a:t>США </a:t>
            </a:r>
            <a:r>
              <a:rPr lang="ru-RU" dirty="0" err="1" smtClean="0"/>
              <a:t>виховують</a:t>
            </a:r>
            <a:r>
              <a:rPr lang="ru-RU" dirty="0" smtClean="0"/>
              <a:t> </a:t>
            </a:r>
            <a:r>
              <a:rPr lang="ru-RU" dirty="0" err="1" smtClean="0"/>
              <a:t>стійкі</a:t>
            </a:r>
            <a:r>
              <a:rPr lang="ru-RU" dirty="0" smtClean="0"/>
              <a:t> </a:t>
            </a:r>
            <a:r>
              <a:rPr lang="ru-RU" dirty="0" err="1" smtClean="0"/>
              <a:t>військові</a:t>
            </a:r>
            <a:r>
              <a:rPr lang="ru-RU" dirty="0" smtClean="0"/>
              <a:t> </a:t>
            </a:r>
            <a:r>
              <a:rPr lang="ru-RU" dirty="0" err="1" smtClean="0"/>
              <a:t>сили</a:t>
            </a:r>
            <a:r>
              <a:rPr lang="ru-RU" dirty="0" smtClean="0"/>
              <a:t>, в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крупніший</a:t>
            </a:r>
            <a:r>
              <a:rPr lang="ru-RU" dirty="0" smtClean="0"/>
              <a:t> </a:t>
            </a:r>
            <a:r>
              <a:rPr lang="ru-RU" dirty="0" err="1" smtClean="0"/>
              <a:t>воєнно-морський</a:t>
            </a:r>
            <a:r>
              <a:rPr lang="ru-RU" dirty="0" smtClean="0"/>
              <a:t> флот,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постійне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с </a:t>
            </a:r>
            <a:r>
              <a:rPr lang="ru-RU" dirty="0" err="1" smtClean="0"/>
              <a:t>Раді</a:t>
            </a:r>
            <a:r>
              <a:rPr lang="ru-RU" dirty="0" smtClean="0"/>
              <a:t> </a:t>
            </a:r>
            <a:r>
              <a:rPr lang="ru-RU" dirty="0" err="1" smtClean="0"/>
              <a:t>Безпеки</a:t>
            </a:r>
            <a:r>
              <a:rPr lang="ru-RU" dirty="0" smtClean="0"/>
              <a:t> ООН, </a:t>
            </a:r>
            <a:r>
              <a:rPr lang="ru-RU" dirty="0" err="1" smtClean="0"/>
              <a:t>держава-засновник</a:t>
            </a:r>
            <a:r>
              <a:rPr lang="ru-RU" dirty="0" smtClean="0"/>
              <a:t> </a:t>
            </a:r>
            <a:r>
              <a:rPr lang="ru-RU" dirty="0" err="1" smtClean="0"/>
              <a:t>Північноатлантичного</a:t>
            </a:r>
            <a:r>
              <a:rPr lang="ru-RU" dirty="0" smtClean="0"/>
              <a:t> альянсу. США </a:t>
            </a:r>
            <a:r>
              <a:rPr lang="ru-RU" dirty="0" err="1" smtClean="0"/>
              <a:t>вважають</a:t>
            </a:r>
            <a:r>
              <a:rPr lang="ru-RU" dirty="0" smtClean="0"/>
              <a:t> одним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найсильніших</a:t>
            </a:r>
            <a:r>
              <a:rPr lang="ru-RU" dirty="0" smtClean="0"/>
              <a:t> </a:t>
            </a:r>
            <a:r>
              <a:rPr lang="ru-RU" dirty="0" err="1" smtClean="0"/>
              <a:t>ядерних</a:t>
            </a:r>
            <a:r>
              <a:rPr lang="ru-RU" dirty="0" smtClean="0"/>
              <a:t> </a:t>
            </a:r>
            <a:r>
              <a:rPr lang="ru-RU" dirty="0" err="1" smtClean="0"/>
              <a:t>потенціалів</a:t>
            </a:r>
            <a:r>
              <a:rPr lang="ru-RU" dirty="0" smtClean="0"/>
              <a:t> на </a:t>
            </a:r>
            <a:r>
              <a:rPr lang="ru-RU" dirty="0" err="1" smtClean="0"/>
              <a:t>Землі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179</TotalTime>
  <Words>2708</Words>
  <Application>Microsoft Office PowerPoint</Application>
  <PresentationFormat>Экран (4:3)</PresentationFormat>
  <Paragraphs>118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Открытая</vt:lpstr>
      <vt:lpstr>Сполучені Штати Америки</vt:lpstr>
      <vt:lpstr>          США на карті світу </vt:lpstr>
      <vt:lpstr>Відомі міста</vt:lpstr>
      <vt:lpstr>Вашингтон</vt:lpstr>
      <vt:lpstr>Нью-Йорк</vt:lpstr>
      <vt:lpstr>Візитна картка</vt:lpstr>
      <vt:lpstr>Слайд 7</vt:lpstr>
      <vt:lpstr>                  ЕГП і ПГП</vt:lpstr>
      <vt:lpstr>               ЕГП і ПГП</vt:lpstr>
      <vt:lpstr>              Машинобудування</vt:lpstr>
      <vt:lpstr>        Хімічна промисловість</vt:lpstr>
      <vt:lpstr>                  Металургія</vt:lpstr>
      <vt:lpstr>Паливно-енергетична промисловість</vt:lpstr>
      <vt:lpstr>          Сільське господарство</vt:lpstr>
      <vt:lpstr>  Транспорт та економічні зв'язки</vt:lpstr>
      <vt:lpstr>Слайд 16</vt:lpstr>
      <vt:lpstr>                  Географія</vt:lpstr>
      <vt:lpstr>                   Рельєф </vt:lpstr>
      <vt:lpstr>              Ріки та озера</vt:lpstr>
      <vt:lpstr>                 Великі озера</vt:lpstr>
      <vt:lpstr>       Ніагарський водоспад</vt:lpstr>
      <vt:lpstr>                     Клімат</vt:lpstr>
      <vt:lpstr>                  Флора</vt:lpstr>
      <vt:lpstr>                    Фауна</vt:lpstr>
      <vt:lpstr>                     Фауна</vt:lpstr>
      <vt:lpstr>              Корисні копалини</vt:lpstr>
      <vt:lpstr>           Державний устрій</vt:lpstr>
      <vt:lpstr>                 Населення</vt:lpstr>
      <vt:lpstr>                   Населення</vt:lpstr>
      <vt:lpstr>                    Релігія</vt:lpstr>
      <vt:lpstr>                    Транспорт</vt:lpstr>
      <vt:lpstr>         Список літератури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Сполучені Штати Америки</dc:title>
  <dc:creator>Master</dc:creator>
  <cp:lastModifiedBy>Master</cp:lastModifiedBy>
  <cp:revision>22</cp:revision>
  <dcterms:created xsi:type="dcterms:W3CDTF">2013-04-09T13:28:01Z</dcterms:created>
  <dcterms:modified xsi:type="dcterms:W3CDTF">2013-04-24T15:01:59Z</dcterms:modified>
</cp:coreProperties>
</file>