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3"/>
  </p:notesMasterIdLst>
  <p:sldIdLst>
    <p:sldId id="256" r:id="rId2"/>
    <p:sldId id="257" r:id="rId3"/>
    <p:sldId id="278" r:id="rId4"/>
    <p:sldId id="258" r:id="rId5"/>
    <p:sldId id="259" r:id="rId6"/>
    <p:sldId id="260" r:id="rId7"/>
    <p:sldId id="279" r:id="rId8"/>
    <p:sldId id="261" r:id="rId9"/>
    <p:sldId id="282" r:id="rId10"/>
    <p:sldId id="262" r:id="rId11"/>
    <p:sldId id="280" r:id="rId12"/>
    <p:sldId id="263" r:id="rId13"/>
    <p:sldId id="281" r:id="rId14"/>
    <p:sldId id="264" r:id="rId15"/>
    <p:sldId id="283" r:id="rId16"/>
    <p:sldId id="265" r:id="rId17"/>
    <p:sldId id="284" r:id="rId18"/>
    <p:sldId id="266" r:id="rId19"/>
    <p:sldId id="285" r:id="rId20"/>
    <p:sldId id="267" r:id="rId21"/>
    <p:sldId id="286" r:id="rId22"/>
    <p:sldId id="268" r:id="rId23"/>
    <p:sldId id="287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714" autoAdjust="0"/>
  </p:normalViewPr>
  <p:slideViewPr>
    <p:cSldViewPr>
      <p:cViewPr varScale="1">
        <p:scale>
          <a:sx n="86" d="100"/>
          <a:sy n="86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                    ВНП України за рік</c:v>
                </c:pt>
              </c:strCache>
            </c:strRef>
          </c:tx>
          <c:dLbls>
            <c:dLbl>
              <c:idx val="0"/>
              <c:layout>
                <c:manualLayout>
                  <c:x val="-4.952565484064729E-2"/>
                  <c:y val="9.3117518863688728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6.8289203561531023E-2"/>
                  <c:y val="-1.1312518480391619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-2.6767819092757696E-2"/>
                  <c:y val="-0.1137496303921675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0461106714519754E-2"/>
                  <c:y val="-0.11932167380329217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6.4590104651853372E-2"/>
                  <c:y val="-2.772595358820765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5.8372172594277683E-2"/>
                  <c:y val="8.926855978885826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1.8840813541371633E-2"/>
                  <c:y val="8.6596651079255071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'Лист1'!$A$2:$A$9</c:f>
              <c:strCache>
                <c:ptCount val="7"/>
                <c:pt idx="0">
                  <c:v>Столичний</c:v>
                </c:pt>
                <c:pt idx="1">
                  <c:v>Донецький</c:v>
                </c:pt>
                <c:pt idx="2">
                  <c:v>Придніпровський</c:v>
                </c:pt>
                <c:pt idx="3">
                  <c:v>Північно - Східний</c:v>
                </c:pt>
                <c:pt idx="4">
                  <c:v>Карпатський, Подільський, Північно - Західний</c:v>
                </c:pt>
                <c:pt idx="5">
                  <c:v>Причорноморський</c:v>
                </c:pt>
                <c:pt idx="6">
                  <c:v>Центральний</c:v>
                </c:pt>
              </c:strCache>
            </c:strRef>
          </c:cat>
          <c:val>
            <c:numRef>
              <c:f>'Лист1'!$B$2:$B$9</c:f>
              <c:numCache>
                <c:formatCode>0%</c:formatCode>
                <c:ptCount val="8"/>
                <c:pt idx="0">
                  <c:v>0.19000000000000031</c:v>
                </c:pt>
                <c:pt idx="1">
                  <c:v>0.17</c:v>
                </c:pt>
                <c:pt idx="2">
                  <c:v>0.15000000000000024</c:v>
                </c:pt>
                <c:pt idx="3">
                  <c:v>0.13</c:v>
                </c:pt>
                <c:pt idx="4">
                  <c:v>0.19000000000000031</c:v>
                </c:pt>
                <c:pt idx="5">
                  <c:v>0.13</c:v>
                </c:pt>
                <c:pt idx="6" formatCode="0.00%">
                  <c:v>4.1000000000000002E-2</c:v>
                </c:pt>
              </c:numCache>
            </c:numRef>
          </c:val>
        </c:ser>
        <c:firstSliceAng val="0"/>
      </c:pieChart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63117266825722651"/>
          <c:y val="9.68063693011951E-2"/>
          <c:w val="0.33875714065153623"/>
          <c:h val="0.79093054089888271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howVal val="1"/>
            <c:showCatName val="1"/>
            <c:showLeaderLines val="1"/>
          </c:dLbls>
          <c:cat>
            <c:strRef>
              <c:f>Лист1!$A$2:$A$10</c:f>
              <c:strCache>
                <c:ptCount val="9"/>
                <c:pt idx="0">
                  <c:v>Причорноморський район</c:v>
                </c:pt>
                <c:pt idx="1">
                  <c:v>Подільський район</c:v>
                </c:pt>
                <c:pt idx="2">
                  <c:v>Карпатський район</c:v>
                </c:pt>
                <c:pt idx="3">
                  <c:v>Придніпровський район</c:v>
                </c:pt>
                <c:pt idx="4">
                  <c:v>Донецький район</c:v>
                </c:pt>
                <c:pt idx="5">
                  <c:v>Столичний район</c:v>
                </c:pt>
                <c:pt idx="6">
                  <c:v>Північно - Східний район</c:v>
                </c:pt>
                <c:pt idx="7">
                  <c:v>Центральний район</c:v>
                </c:pt>
                <c:pt idx="8">
                  <c:v>Північно - Західний район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0.21900000000000025</c:v>
                </c:pt>
                <c:pt idx="1">
                  <c:v>0.18900000000000025</c:v>
                </c:pt>
                <c:pt idx="2">
                  <c:v>0.15900000000000025</c:v>
                </c:pt>
                <c:pt idx="3" formatCode="0%">
                  <c:v>0.28000000000000008</c:v>
                </c:pt>
                <c:pt idx="4">
                  <c:v>0.32600000000000051</c:v>
                </c:pt>
                <c:pt idx="5">
                  <c:v>0.191</c:v>
                </c:pt>
                <c:pt idx="6">
                  <c:v>0.35500000000000032</c:v>
                </c:pt>
                <c:pt idx="7">
                  <c:v>7.1999999999999995E-2</c:v>
                </c:pt>
                <c:pt idx="8" formatCode="0%">
                  <c:v>0.31000000000000044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1618E-2716-493E-B72C-D0ECA524EC1D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E9EC4-5FA1-407F-BD2C-6870A5F3618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strips dir="ld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3980383_662db1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1475656" y="188640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7200" i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Еконо</a:t>
            </a:r>
            <a:r>
              <a:rPr lang="uk-UA" sz="7200" i="1" dirty="0" smtClean="0">
                <a:ln/>
                <a:solidFill>
                  <a:srgbClr val="00B0F0"/>
                </a:solidFill>
                <a:latin typeface="Comic Sans MS" pitchFamily="66" charset="0"/>
              </a:rPr>
              <a:t>міко – географічний </a:t>
            </a:r>
            <a:r>
              <a:rPr lang="uk-UA" sz="7200" i="1" dirty="0" smtClean="0">
                <a:ln/>
                <a:solidFill>
                  <a:srgbClr val="FFFF00"/>
                </a:solidFill>
                <a:latin typeface="Comic Sans MS" pitchFamily="66" charset="0"/>
              </a:rPr>
              <a:t>поділ України</a:t>
            </a:r>
            <a:endParaRPr lang="ru-RU" sz="7200" i="1" dirty="0">
              <a:ln/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FFFF00"/>
                </a:solidFill>
                <a:effectLst/>
              </a:rPr>
              <a:t>Донецький</a:t>
            </a:r>
            <a:r>
              <a:rPr lang="uk-UA" sz="4400" i="1" dirty="0" smtClean="0">
                <a:solidFill>
                  <a:srgbClr val="FFFF00"/>
                </a:solidFill>
              </a:rPr>
              <a:t> </a:t>
            </a:r>
            <a:r>
              <a:rPr lang="uk-UA" sz="4400" i="1" dirty="0" smtClean="0">
                <a:solidFill>
                  <a:srgbClr val="FFFF00"/>
                </a:solidFill>
                <a:effectLst/>
              </a:rPr>
              <a:t>район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70784" cy="4637112"/>
          </a:xfrm>
        </p:spPr>
        <p:txBody>
          <a:bodyPr>
            <a:normAutofit/>
          </a:bodyPr>
          <a:lstStyle/>
          <a:p>
            <a:r>
              <a:rPr lang="uk-UA" dirty="0" smtClean="0"/>
              <a:t>Донецький економічний район —  розташований на південному сході України. Він охоплює територію тільки двох областей - Донецької та Луганською. Площа його становить 53,2 тис. км2, а населення - 6,8 млн осіб.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59" y="1628800"/>
            <a:ext cx="4884965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6016" y="5229200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rgbClr val="FFFF00"/>
                </a:solidFill>
              </a:rPr>
              <a:t>Донецький металургійний завод</a:t>
            </a:r>
            <a:endParaRPr lang="uk-UA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Авдіївський коксохімічний завод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6833"/>
            <a:ext cx="4644008" cy="309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00" t="11201" r="3989"/>
          <a:stretch>
            <a:fillRect/>
          </a:stretch>
        </p:blipFill>
        <p:spPr bwMode="auto">
          <a:xfrm>
            <a:off x="4609624" y="3789040"/>
            <a:ext cx="45343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4355976" cy="272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1486" y="1052736"/>
            <a:ext cx="4592514" cy="279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00B0F0"/>
                </a:solidFill>
                <a:effectLst/>
              </a:rPr>
              <a:t>Придніпровський район</a:t>
            </a:r>
            <a:endParaRPr lang="ru-RU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Придніпровський економічний район — економічний район України, до якого входять Дніпропетровська та Запорізька області. Це другий район після Донецького за обсягом виробництва промислової продукції (разом з останнім — 33 % промислової продукції держави).</a:t>
            </a: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484783"/>
            <a:ext cx="5076056" cy="342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6016" y="5013176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Дніпропетровськ – найбільша область в Придніпровському районі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Завод Петровського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211960" cy="387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556792"/>
            <a:ext cx="493204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FFFF00"/>
                </a:solidFill>
                <a:effectLst/>
              </a:rPr>
              <a:t>Центральний район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Центральний економічний район займає, відповідно до назви, центральне географічне положення в межах України і є єдиним районом, котрий займає повністю внутрішнє положення в державі. Складається з двох адміністративних областей – Кіровоградської та Черкаської. Площа району – 45.5 тис. км² (7,5% площі держави), населення – 2530,5 тис. осіб (5,2% населення України). За територіально-адміністративним устроєм в межах району налічується 41 район, 28 міст, 41 смт та 1843 сільських населених пунктів.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4716016" cy="3537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355976" y="5301208"/>
            <a:ext cx="4536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>
                <a:solidFill>
                  <a:srgbClr val="00B0F0"/>
                </a:solidFill>
              </a:rPr>
              <a:t>Кіровоград. Вхід до дендропарку.</a:t>
            </a:r>
            <a:endParaRPr lang="uk-UA" sz="24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  <a:latin typeface="+mn-lt"/>
              </a:rPr>
              <a:t>Ферми центрального району</a:t>
            </a:r>
            <a:endParaRPr lang="ru-RU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4932040" cy="32933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0683" y="2132856"/>
            <a:ext cx="4773317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00B0F0"/>
                </a:solidFill>
                <a:effectLst/>
              </a:rPr>
              <a:t>Подільський район</a:t>
            </a:r>
            <a:endParaRPr lang="ru-RU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Подільський район — один з дев’яти районів столиці України, міста Києва. До складу району входять масив Вітряні гори, Виноградар, Куренівка, частина Нивок, Рибальський півострів, Мостицький масив і центральна частина — Поділ (ця місцевість і дала назву району). Створений у 1921 році.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556792"/>
            <a:ext cx="507260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99992" y="5229200"/>
            <a:ext cx="413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Кам’янець-Подільський. Старий Замок.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B0F0"/>
                </a:solidFill>
                <a:latin typeface="+mn-lt"/>
              </a:rPr>
              <a:t>ВАТ "Подільський цемент"</a:t>
            </a:r>
            <a:endParaRPr lang="ru-RU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7724"/>
            <a:ext cx="4716016" cy="353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250" y="1196752"/>
            <a:ext cx="4440750" cy="350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FFFF00"/>
                </a:solidFill>
                <a:effectLst/>
              </a:rPr>
              <a:t>Карпатський район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Розташований на заході України, межує з Молдовою.</a:t>
            </a:r>
          </a:p>
          <a:p>
            <a:pPr>
              <a:buNone/>
            </a:pPr>
            <a:r>
              <a:rPr lang="uk-UA" dirty="0" smtClean="0"/>
              <a:t>     У межах Карпатського району проходить етиленопровід з Калуша до Угорщини, яким транспортують продукти переробки нафти з Прикарпаття,також добре розвинені рекреаційні ресурси.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644" y="1556792"/>
            <a:ext cx="500535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6016" y="522920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Найкращий горно лижний курорт в Карпатах Буковель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FF00"/>
                </a:solidFill>
                <a:latin typeface="+mn-lt"/>
              </a:rPr>
              <a:t>Рекреаційні ресурси Карпатського району</a:t>
            </a:r>
            <a:endParaRPr lang="ru-RU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472326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0" y="3501008"/>
            <a:ext cx="447599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uk-UA" dirty="0" smtClean="0"/>
              <a:t>Територія України неоднорідна за природними умовами і ресурсами, чисельністю і складом населення, історико-географічними умовами освоєння, рівнем і структурою розвитку господарства. Все це є передумовою поділу її на економіко-географічні райони. Такі райони являють собою великі за площею, населенням та господарським потенціалом соціально-економічні комплекси, які формуються у межах кількох суміжних адміністративних областей.</a:t>
            </a:r>
            <a:endParaRPr lang="uk-UA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00B0F0"/>
                </a:solidFill>
                <a:effectLst/>
              </a:rPr>
              <a:t>Північно-Західний район</a:t>
            </a:r>
            <a:endParaRPr lang="ru-RU" dirty="0">
              <a:solidFill>
                <a:srgbClr val="00B0F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Розташований на заході України, виходить до державних кордонів де межу з країнами ЄС.</a:t>
            </a:r>
          </a:p>
          <a:p>
            <a:pPr>
              <a:buNone/>
            </a:pPr>
            <a:r>
              <a:rPr lang="uk-UA" dirty="0" smtClean="0"/>
              <a:t>     Цей район зосереджений на мінерально – сировинні ресурси (нафта, газ, калійні солі),а також на машинобудуванні.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551" y="1340768"/>
            <a:ext cx="489245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88024" y="4869160"/>
            <a:ext cx="3599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Луцький  автозавод "Богдан"</a:t>
            </a:r>
            <a:endParaRPr lang="ru-RU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i="1" dirty="0" smtClean="0">
                <a:solidFill>
                  <a:srgbClr val="FFFF00"/>
                </a:solidFill>
                <a:latin typeface="+mn-lt"/>
              </a:rPr>
            </a:br>
            <a:r>
              <a:rPr lang="ru-RU" i="1" dirty="0" smtClean="0">
                <a:solidFill>
                  <a:srgbClr val="00B0F0"/>
                </a:solidFill>
                <a:latin typeface="+mn-lt"/>
              </a:rPr>
              <a:t>Автозавод "Богдан"</a:t>
            </a:r>
            <a:br>
              <a:rPr lang="ru-RU" i="1" dirty="0" smtClean="0">
                <a:solidFill>
                  <a:srgbClr val="00B0F0"/>
                </a:solidFill>
                <a:latin typeface="+mn-lt"/>
              </a:rPr>
            </a:br>
            <a:endParaRPr lang="ru-RU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988840"/>
            <a:ext cx="4643467" cy="2763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499992" cy="3376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rgbClr val="FFFF00"/>
                </a:solidFill>
                <a:effectLst/>
              </a:rPr>
              <a:t>Причорноморський район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uk-UA" dirty="0" smtClean="0"/>
              <a:t>Причорноморський економічний район найбільший з усіх районів України. Розташований на півдні країни на узбережжі Чорного моря та Азовського, що робить його положення дуже вигідним.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412776"/>
            <a:ext cx="5292080" cy="31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5976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Причорноморське зерно займе п'яту частину світового ринку.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  <a:latin typeface="+mn-lt"/>
              </a:rPr>
              <a:t>Суднобудівництво</a:t>
            </a:r>
            <a:endParaRPr lang="ru-RU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7740352" cy="5147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60487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400" dirty="0" smtClean="0"/>
              <a:t>      Існують різні точки зору щодо економічних районів – від абсолютного не визначення про об’єктивне існування таких районів і про необхідність економічного районування. Економічні райони досліджувало багато вчених у нашій країні і за кордоном. В окремих країнах світу для статистичної звітності виокремлюють так звані статистичні райони. Наприклад, у Франції в законодавчому порядку виділено 22 статистичні райони, а США розділено на 9 таких районів. </a:t>
            </a:r>
          </a:p>
          <a:p>
            <a:pPr>
              <a:buNone/>
            </a:pPr>
            <a:r>
              <a:rPr lang="uk-UA" sz="2400" dirty="0" smtClean="0"/>
              <a:t>       Кожен з економічних районів України є системним утворенням, тобто охоплює всі соціально – економічні сфери.</a:t>
            </a:r>
          </a:p>
          <a:p>
            <a:pPr>
              <a:buNone/>
            </a:pPr>
            <a:r>
              <a:rPr lang="uk-UA" sz="2400" dirty="0" smtClean="0"/>
              <a:t>       Важливо також звернути увагу на проблеми та перспективи економічного району. Спираючись на територіальний поділ праці</a:t>
            </a:r>
            <a:r>
              <a:rPr lang="ru-RU" sz="2400" dirty="0" smtClean="0"/>
              <a:t>, </a:t>
            </a:r>
            <a:r>
              <a:rPr lang="uk-UA" sz="2400" dirty="0" smtClean="0"/>
              <a:t>кожний соціально – економічний район розвиває свої галузі спеціалізації.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00B0F0"/>
                </a:solidFill>
                <a:effectLst/>
              </a:rPr>
              <a:t>ВНП України за рік</a:t>
            </a:r>
            <a:endParaRPr lang="uk-UA" i="1" dirty="0">
              <a:solidFill>
                <a:srgbClr val="00B0F0"/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5536" y="1484784"/>
          <a:ext cx="8218488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100" b="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Чинники, які обмежують надходження інвестицій і знижують конкурентоспроможність районів</a:t>
            </a:r>
            <a:r>
              <a:rPr lang="ru-RU" b="0" i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0" i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ru-RU" b="0" i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• Екстремальні умови виробництва і життєдіяльності населення;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    • Слабка екологічна вивченість і наукова обґрунтованість теорії;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    • Недостатній розвиток інфраструктури ;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•</a:t>
            </a:r>
            <a:r>
              <a:rPr lang="uk-UA" dirty="0" smtClean="0"/>
              <a:t> Низький рівень виробництва товарів і надання послуг ;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•</a:t>
            </a:r>
            <a:r>
              <a:rPr lang="uk-UA" dirty="0" smtClean="0"/>
              <a:t> Віддаленість від економічно розвинених територій і слабо розвинена транспортна система ;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•</a:t>
            </a:r>
            <a:r>
              <a:rPr lang="uk-UA" dirty="0" smtClean="0"/>
              <a:t> Криміногенні та інші ризики.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0" i="1" dirty="0" smtClean="0">
                <a:solidFill>
                  <a:srgbClr val="00B0F0"/>
                </a:solidFill>
                <a:effectLst/>
                <a:latin typeface="+mn-lt"/>
              </a:rPr>
              <a:t>Чинники, які підвищують надходження інвестицій і конкурентоспроможність районів</a:t>
            </a:r>
            <a:endParaRPr lang="ru-RU" b="0" i="1" dirty="0">
              <a:solidFill>
                <a:srgbClr val="00B0F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• Висока якість товарів і послуг ;</a:t>
            </a:r>
          </a:p>
          <a:p>
            <a:pPr>
              <a:buNone/>
            </a:pPr>
            <a:r>
              <a:rPr lang="uk-UA" dirty="0" smtClean="0"/>
              <a:t>    • Високий матеріально-технічний рівень виробництва ;</a:t>
            </a:r>
          </a:p>
          <a:p>
            <a:pPr>
              <a:buNone/>
            </a:pPr>
            <a:r>
              <a:rPr lang="uk-UA" dirty="0" smtClean="0"/>
              <a:t>    • Надійна сировинна й енергетична база ;</a:t>
            </a:r>
          </a:p>
          <a:p>
            <a:pPr>
              <a:buNone/>
            </a:pPr>
            <a:r>
              <a:rPr lang="uk-UA" dirty="0" smtClean="0"/>
              <a:t>    • Якісний склад трудових ресурсів, їхня дешевизна ;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• Фінансова стабільність,  кредитоспроможність ;</a:t>
            </a:r>
          </a:p>
          <a:p>
            <a:pPr>
              <a:buNone/>
            </a:pPr>
            <a:r>
              <a:rPr lang="uk-UA" dirty="0" smtClean="0"/>
              <a:t>  • Ефективність переміщення товарів ;</a:t>
            </a:r>
          </a:p>
          <a:p>
            <a:pPr>
              <a:buNone/>
            </a:pPr>
            <a:r>
              <a:rPr lang="uk-UA" dirty="0" smtClean="0"/>
              <a:t>  • Наявність науково – інформаційної бази супроводу виробництва і комерційної діяльності. </a:t>
            </a:r>
            <a:endParaRPr lang="ru-RU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6048712"/>
          </a:xfrm>
        </p:spPr>
        <p:txBody>
          <a:bodyPr/>
          <a:lstStyle/>
          <a:p>
            <a:r>
              <a:rPr lang="uk-UA" dirty="0" smtClean="0"/>
              <a:t>На сучасному етапі ринкового формування економіки проблема зайнятості населення України є однією з найгостріших соціально-економічних проблем, а таке явище як безробіття стало досить звичним, і Україна вже має певний досвід у вирішенні проблем зайнятості населення.</a:t>
            </a:r>
          </a:p>
          <a:p>
            <a:r>
              <a:rPr lang="uk-UA" dirty="0" smtClean="0"/>
              <a:t>Кожний соціально – економічний район розвиває свої галузі спеціалізації, для яких на його території склались кращі умови. Тому кращим показником, який визначає рейтинг економічного району є </a:t>
            </a:r>
            <a:r>
              <a:rPr lang="uk-UA" b="1" i="1" dirty="0" smtClean="0"/>
              <a:t>коефіцієнт спеціалізації району</a:t>
            </a:r>
            <a:endParaRPr lang="uk-UA" b="1" i="1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FF00"/>
                </a:solidFill>
                <a:effectLst/>
              </a:rPr>
              <a:t>Коефіцієнт спеціалізації району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75256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Визначається за такою формулою</a:t>
            </a:r>
            <a:r>
              <a:rPr lang="en-US" dirty="0" smtClean="0"/>
              <a:t>:</a:t>
            </a:r>
            <a:r>
              <a:rPr lang="uk-UA" dirty="0" smtClean="0"/>
              <a:t>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sz="3600" i="1" dirty="0" smtClean="0">
                <a:solidFill>
                  <a:srgbClr val="FF0000"/>
                </a:solidFill>
              </a:rPr>
              <a:t>                   С – Рв/Р •100%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Де </a:t>
            </a:r>
            <a:r>
              <a:rPr lang="uk-UA" b="1" i="1" dirty="0" smtClean="0">
                <a:solidFill>
                  <a:schemeClr val="bg1"/>
                </a:solidFill>
              </a:rPr>
              <a:t>С</a:t>
            </a:r>
            <a:r>
              <a:rPr lang="uk-UA" dirty="0" smtClean="0"/>
              <a:t> – загальний рівень спеціалізації району</a:t>
            </a:r>
            <a:r>
              <a:rPr lang="en-US" dirty="0" smtClean="0"/>
              <a:t>;</a:t>
            </a: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Р</a:t>
            </a:r>
            <a:r>
              <a:rPr lang="uk-UA" dirty="0" smtClean="0"/>
              <a:t> – сукупний суспільний продукт,створений у районі</a:t>
            </a:r>
            <a:r>
              <a:rPr lang="en-US" dirty="0" smtClean="0"/>
              <a:t>;</a:t>
            </a:r>
            <a:endParaRPr lang="uk-UA" dirty="0" smtClean="0"/>
          </a:p>
          <a:p>
            <a:pPr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Рв</a:t>
            </a:r>
            <a:r>
              <a:rPr lang="uk-UA" dirty="0" smtClean="0"/>
              <a:t> – частина сукупного суспільного продукту району, що вивозиться за його межі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Частину </a:t>
            </a:r>
            <a:r>
              <a:rPr lang="uk-UA" dirty="0" smtClean="0"/>
              <a:t>території країни з відносно однорідними й соціально – економічними характеристиками і певними кордонами, що відрізняються від сусідніх територій цілісністю і спеціалізацією, називають </a:t>
            </a:r>
            <a:r>
              <a:rPr lang="uk-UA" i="1" dirty="0" smtClean="0">
                <a:solidFill>
                  <a:srgbClr val="FF0000"/>
                </a:solidFill>
              </a:rPr>
              <a:t>економічним</a:t>
            </a:r>
            <a:r>
              <a:rPr lang="uk-UA" i="1" dirty="0" smtClean="0"/>
              <a:t> </a:t>
            </a:r>
            <a:r>
              <a:rPr lang="uk-UA" i="1" dirty="0" smtClean="0">
                <a:solidFill>
                  <a:srgbClr val="FF0000"/>
                </a:solidFill>
              </a:rPr>
              <a:t>районом.</a:t>
            </a:r>
            <a:r>
              <a:rPr lang="uk-UA" dirty="0" smtClean="0"/>
              <a:t> Основною його рисою є цілісність.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Зайнятість та рівень життя населення в Україні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  <a:effectLst/>
                <a:latin typeface="+mn-lt"/>
              </a:rPr>
              <a:t>Висновки</a:t>
            </a:r>
            <a:endParaRPr lang="ru-RU" dirty="0"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• Економічні райони є основною одиницею територіальної  структури господарства.</a:t>
            </a:r>
          </a:p>
          <a:p>
            <a:pPr>
              <a:buNone/>
            </a:pPr>
            <a:r>
              <a:rPr lang="uk-UA" dirty="0" smtClean="0"/>
              <a:t>   • Економічний район – частина території країни з   відносно однорідними природними й соціально – економічними характеристиками і певними межами, що відрізняються від сусідніх територій цілісністю і спеціалізацією.</a:t>
            </a:r>
          </a:p>
          <a:p>
            <a:pPr>
              <a:buNone/>
            </a:pPr>
            <a:r>
              <a:rPr lang="uk-UA" dirty="0" smtClean="0"/>
              <a:t>   • Головним показником , який визначає рейтинг економічного району серед інших районів, є коефіцієнт спеціалізації району.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  <a:effectLst/>
              </a:rPr>
              <a:t>Карта економічних районів України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Содержимое 3" descr="800px-Map_of_Ukraine_political_Ekonomichni_raion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844824"/>
            <a:ext cx="7020272" cy="4152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Економічні райони та їх найбільші міста</a:t>
            </a:r>
            <a:endParaRPr lang="ru-RU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424936" cy="46085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1600" dirty="0" smtClean="0"/>
              <a:t>1.     </a:t>
            </a:r>
            <a:r>
              <a:rPr lang="uk-UA" sz="1600" i="1" dirty="0" smtClean="0"/>
              <a:t>Столичний</a:t>
            </a:r>
            <a:r>
              <a:rPr lang="uk-UA" sz="1600" dirty="0" smtClean="0"/>
              <a:t> (Київська, Чернігівська, Житомирська області); 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2.     </a:t>
            </a:r>
            <a:r>
              <a:rPr lang="uk-UA" sz="1600" i="1" dirty="0" smtClean="0"/>
              <a:t>Північно-Східний</a:t>
            </a:r>
            <a:r>
              <a:rPr lang="uk-UA" sz="1600" dirty="0" smtClean="0"/>
              <a:t> (Харківська, Полтавська, Сумська області);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3.     </a:t>
            </a:r>
            <a:r>
              <a:rPr lang="uk-UA" sz="1600" i="1" dirty="0" smtClean="0"/>
              <a:t>Донецький</a:t>
            </a:r>
            <a:r>
              <a:rPr lang="uk-UA" sz="1600" dirty="0" smtClean="0"/>
              <a:t> (Донецька, Луганська області);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4.     </a:t>
            </a:r>
            <a:r>
              <a:rPr lang="uk-UA" sz="1600" i="1" dirty="0" smtClean="0"/>
              <a:t>Придніпровський </a:t>
            </a:r>
            <a:r>
              <a:rPr lang="uk-UA" sz="1600" dirty="0" smtClean="0"/>
              <a:t>(Запорізька, Дніпропетровська області);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5.     </a:t>
            </a:r>
            <a:r>
              <a:rPr lang="uk-UA" sz="1600" i="1" dirty="0" smtClean="0"/>
              <a:t>Центральний</a:t>
            </a:r>
            <a:r>
              <a:rPr lang="uk-UA" sz="1600" dirty="0" smtClean="0"/>
              <a:t> (Кіровоградська, Черкаська області); </a:t>
            </a:r>
          </a:p>
          <a:p>
            <a:pPr>
              <a:buNone/>
            </a:pPr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6.     </a:t>
            </a:r>
            <a:r>
              <a:rPr lang="uk-UA" sz="1600" i="1" dirty="0" smtClean="0"/>
              <a:t>Подільський</a:t>
            </a:r>
            <a:r>
              <a:rPr lang="uk-UA" sz="1600" dirty="0" smtClean="0"/>
              <a:t> (Вінницька, Хмельницька, Тернопільська області); 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7.     </a:t>
            </a:r>
            <a:r>
              <a:rPr lang="uk-UA" sz="1600" i="1" dirty="0" smtClean="0"/>
              <a:t>Карпатський</a:t>
            </a:r>
            <a:r>
              <a:rPr lang="uk-UA" sz="1600" dirty="0" smtClean="0"/>
              <a:t> (Львівська, Івано-Франківська, Закарпатська, Чернівецька області); 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8.     </a:t>
            </a:r>
            <a:r>
              <a:rPr lang="uk-UA" sz="1600" i="1" dirty="0" smtClean="0"/>
              <a:t>Північно-Західний </a:t>
            </a:r>
            <a:r>
              <a:rPr lang="uk-UA" sz="1600" dirty="0" smtClean="0"/>
              <a:t>(Волинська, Рівненська області); </a:t>
            </a:r>
          </a:p>
          <a:p>
            <a:endParaRPr lang="uk-UA" sz="1600" dirty="0" smtClean="0"/>
          </a:p>
          <a:p>
            <a:pPr>
              <a:buNone/>
            </a:pPr>
            <a:r>
              <a:rPr lang="uk-UA" sz="1600" dirty="0" smtClean="0"/>
              <a:t>9.     </a:t>
            </a:r>
            <a:r>
              <a:rPr lang="uk-UA" sz="1600" i="1" dirty="0" smtClean="0"/>
              <a:t>Причорноморський</a:t>
            </a:r>
            <a:r>
              <a:rPr lang="uk-UA" sz="1600" dirty="0" smtClean="0"/>
              <a:t> (Одеська, Миколаївська, Херсонська області, Автономна Республіка Крим).</a:t>
            </a:r>
            <a:endParaRPr lang="uk-UA" sz="1600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  <a:effectLst/>
              </a:rPr>
              <a:t>Столичний район</a:t>
            </a:r>
            <a:endParaRPr lang="ru-RU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uk-UA" sz="3300" dirty="0" smtClean="0"/>
              <a:t>Розташований на півночі України. Площа його становить 90,7 тисяч квадратних кілометрів. Населення — 7,5 млн чоловік.</a:t>
            </a:r>
          </a:p>
          <a:p>
            <a:pPr>
              <a:buNone/>
            </a:pPr>
            <a:r>
              <a:rPr lang="uk-UA" sz="3300" dirty="0" smtClean="0"/>
              <a:t>       </a:t>
            </a:r>
          </a:p>
          <a:p>
            <a:pPr>
              <a:buNone/>
            </a:pPr>
            <a:r>
              <a:rPr lang="uk-UA" sz="3300" dirty="0" smtClean="0"/>
              <a:t>       Столичний економічний район посідає друге місце в Україні за територією, а за кількістю населення поступається тільки Донецькому і Причорноморському економічним районам. Друге місце в країні належить району за виробництвом продукції промисловості, за виробництвом продукції сільського господарства район поступається тільки Причорноморському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8402" y="1556792"/>
            <a:ext cx="4875598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Дендрологічний парк "Олександрія" розташований у місті Біла Церква 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  <a:latin typeface="+mn-lt"/>
              </a:rPr>
              <a:t>Малинський каменедробильний завод</a:t>
            </a:r>
            <a:endParaRPr lang="ru-RU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9049"/>
            <a:ext cx="4499992" cy="307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29049"/>
            <a:ext cx="4572000" cy="307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525" y="1196752"/>
            <a:ext cx="3917475" cy="262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3995936" cy="282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i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Північно-Східний район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   </a:t>
            </a:r>
            <a:r>
              <a:rPr lang="uk-UA" sz="1600" dirty="0" smtClean="0"/>
              <a:t>Розташований на північному сході України і межує на півночі та північному сході з Російською Федерацією, на заході — зі Столичним економічним районом, на сході — з Донецьким, на півдні — з Придніпровським. Район включає територію Сумської, Харківської і Полтавської областей. Належить до найбільш індустріально розвинених районів України, характеризується вигідним економіко-географічним положенням, розташований на важливих шляхах сполучення з сусідньою Російською Федерацією, поблизу металургійних баз Донбасу та Придніпров’я.</a:t>
            </a:r>
            <a:endParaRPr lang="uk-UA" sz="16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716016" cy="35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499992" y="5085184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</a:rPr>
              <a:t>м. Ха́рків – найбільше місто Північно – Східного економічного району</a:t>
            </a:r>
            <a:endParaRPr lang="uk-UA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00B0F0"/>
                </a:solidFill>
                <a:latin typeface="+mn-lt"/>
              </a:rPr>
              <a:t>Завод ″АвтоКраз″</a:t>
            </a:r>
            <a:endParaRPr lang="ru-RU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668011" cy="3501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556792"/>
            <a:ext cx="4527166" cy="350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</TotalTime>
  <Words>1209</Words>
  <Application>Microsoft Office PowerPoint</Application>
  <PresentationFormat>Экран (4:3)</PresentationFormat>
  <Paragraphs>105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Слайд 1</vt:lpstr>
      <vt:lpstr>Слайд 2</vt:lpstr>
      <vt:lpstr>Слайд 3</vt:lpstr>
      <vt:lpstr>Карта економічних районів України</vt:lpstr>
      <vt:lpstr>Економічні райони та їх найбільші міста</vt:lpstr>
      <vt:lpstr>Столичний район</vt:lpstr>
      <vt:lpstr>Малинський каменедробильний завод</vt:lpstr>
      <vt:lpstr>Північно-Східний район</vt:lpstr>
      <vt:lpstr>Завод ″АвтоКраз″</vt:lpstr>
      <vt:lpstr>Донецький район</vt:lpstr>
      <vt:lpstr>Авдіївський коксохімічний завод</vt:lpstr>
      <vt:lpstr>Придніпровський район</vt:lpstr>
      <vt:lpstr>Завод Петровського</vt:lpstr>
      <vt:lpstr>Центральний район</vt:lpstr>
      <vt:lpstr>Ферми центрального району</vt:lpstr>
      <vt:lpstr>Подільський район</vt:lpstr>
      <vt:lpstr>ВАТ "Подільський цемент"</vt:lpstr>
      <vt:lpstr>Карпатський район</vt:lpstr>
      <vt:lpstr>Рекреаційні ресурси Карпатського району</vt:lpstr>
      <vt:lpstr>Північно-Західний район</vt:lpstr>
      <vt:lpstr> Автозавод "Богдан" </vt:lpstr>
      <vt:lpstr>Причорноморський район</vt:lpstr>
      <vt:lpstr>Суднобудівництво</vt:lpstr>
      <vt:lpstr>Слайд 24</vt:lpstr>
      <vt:lpstr>ВНП України за рік</vt:lpstr>
      <vt:lpstr>Чинники, які обмежують надходження інвестицій і знижують конкурентоспроможність районів </vt:lpstr>
      <vt:lpstr>Чинники, які підвищують надходження інвестицій і конкурентоспроможність районів</vt:lpstr>
      <vt:lpstr>Слайд 28</vt:lpstr>
      <vt:lpstr>Коефіцієнт спеціалізації району</vt:lpstr>
      <vt:lpstr>Зайнятість та рівень життя населення в Україні</vt:lpstr>
      <vt:lpstr>Висновки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Аня</cp:lastModifiedBy>
  <cp:revision>114</cp:revision>
  <dcterms:created xsi:type="dcterms:W3CDTF">2012-04-27T15:24:29Z</dcterms:created>
  <dcterms:modified xsi:type="dcterms:W3CDTF">2013-12-11T17:35:59Z</dcterms:modified>
</cp:coreProperties>
</file>