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4660"/>
  </p:normalViewPr>
  <p:slideViewPr>
    <p:cSldViewPr>
      <p:cViewPr varScale="1">
        <p:scale>
          <a:sx n="70" d="100"/>
          <a:sy n="70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8945FA-8B75-4DA3-BB8E-5F4CB9C539C2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4E0E8F-F3B8-45F8-BF92-E939700506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" y="468840"/>
            <a:ext cx="4507772" cy="637892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725144"/>
            <a:ext cx="5637010" cy="882119"/>
          </a:xfrm>
        </p:spPr>
        <p:txBody>
          <a:bodyPr/>
          <a:lstStyle/>
          <a:p>
            <a:pPr algn="r"/>
            <a:r>
              <a:rPr lang="uk-UA" dirty="0" smtClean="0"/>
              <a:t>Виконали учениці 10-А класу Александрова Ірина і </a:t>
            </a:r>
            <a:r>
              <a:rPr lang="uk-UA" dirty="0" err="1" smtClean="0"/>
              <a:t>Бадя</a:t>
            </a:r>
            <a:r>
              <a:rPr lang="uk-UA" dirty="0" smtClean="0"/>
              <a:t> Юлія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994" y="74413"/>
            <a:ext cx="7772400" cy="1470025"/>
          </a:xfrm>
        </p:spPr>
        <p:txBody>
          <a:bodyPr/>
          <a:lstStyle/>
          <a:p>
            <a:r>
              <a:rPr lang="uk-UA" sz="7200" dirty="0" smtClean="0"/>
              <a:t>Кислотні дощі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8159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0" y="0"/>
            <a:ext cx="914576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267">
            <a:off x="4617784" y="3205223"/>
            <a:ext cx="4228976" cy="2893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44816" cy="1728192"/>
          </a:xfrm>
        </p:spPr>
        <p:txBody>
          <a:bodyPr/>
          <a:lstStyle/>
          <a:p>
            <a:pPr algn="ctr"/>
            <a:r>
              <a:rPr lang="vi-VN" sz="2800" i="1" dirty="0">
                <a:solidFill>
                  <a:schemeClr val="bg1"/>
                </a:solidFill>
              </a:rPr>
              <a:t>Кисло́тний дощ — усі види метеорологічних опадів: </a:t>
            </a:r>
            <a:r>
              <a:rPr lang="vi-VN" sz="2800" i="1" dirty="0" smtClean="0">
                <a:solidFill>
                  <a:schemeClr val="bg1"/>
                </a:solidFill>
              </a:rPr>
              <a:t>до</a:t>
            </a:r>
            <a:r>
              <a:rPr lang="uk-UA" sz="2800" i="1" dirty="0" smtClean="0">
                <a:solidFill>
                  <a:schemeClr val="bg1"/>
                </a:solidFill>
              </a:rPr>
              <a:t>щ</a:t>
            </a:r>
            <a:r>
              <a:rPr lang="vi-VN" sz="2800" i="1" dirty="0" smtClean="0">
                <a:solidFill>
                  <a:schemeClr val="bg1"/>
                </a:solidFill>
              </a:rPr>
              <a:t>, сн</a:t>
            </a:r>
            <a:r>
              <a:rPr lang="uk-UA" sz="2800" i="1" dirty="0" err="1" smtClean="0">
                <a:solidFill>
                  <a:schemeClr val="bg1"/>
                </a:solidFill>
              </a:rPr>
              <a:t>іг</a:t>
            </a:r>
            <a:r>
              <a:rPr lang="vi-VN" sz="2800" i="1" dirty="0" smtClean="0">
                <a:solidFill>
                  <a:schemeClr val="bg1"/>
                </a:solidFill>
              </a:rPr>
              <a:t>, </a:t>
            </a:r>
            <a:r>
              <a:rPr lang="vi-VN" sz="2800" i="1" dirty="0">
                <a:solidFill>
                  <a:schemeClr val="bg1"/>
                </a:solidFill>
              </a:rPr>
              <a:t>град, туман, дощ зі снігом, — кислотність яких вища від нормальної.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60494"/>
            <a:ext cx="4777713" cy="3583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94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512511" cy="1143000"/>
          </a:xfrm>
        </p:spPr>
        <p:txBody>
          <a:bodyPr/>
          <a:lstStyle/>
          <a:p>
            <a:pPr algn="ctr"/>
            <a:r>
              <a:rPr lang="uk-UA" dirty="0" smtClean="0"/>
              <a:t>Схема утворення кислотного дощу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76872"/>
            <a:ext cx="6588645" cy="4084960"/>
          </a:xfrm>
        </p:spPr>
      </p:pic>
    </p:spTree>
    <p:extLst>
      <p:ext uri="{BB962C8B-B14F-4D97-AF65-F5344CB8AC3E}">
        <p14:creationId xmlns:p14="http://schemas.microsoft.com/office/powerpoint/2010/main" val="82106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288" y="764704"/>
            <a:ext cx="6512511" cy="1143000"/>
          </a:xfrm>
        </p:spPr>
        <p:txBody>
          <a:bodyPr/>
          <a:lstStyle/>
          <a:p>
            <a:pPr algn="ctr"/>
            <a:r>
              <a:rPr lang="ru-RU" sz="2800" dirty="0" err="1"/>
              <a:t>Мірою</a:t>
            </a:r>
            <a:r>
              <a:rPr lang="ru-RU" sz="2800" dirty="0"/>
              <a:t> </a:t>
            </a:r>
            <a:r>
              <a:rPr lang="ru-RU" sz="2800" dirty="0" err="1"/>
              <a:t>кислотності</a:t>
            </a:r>
            <a:r>
              <a:rPr lang="ru-RU" sz="2800" dirty="0"/>
              <a:t> є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r>
              <a:rPr lang="ru-RU" sz="2800" i="1" dirty="0"/>
              <a:t>рН</a:t>
            </a:r>
            <a:r>
              <a:rPr lang="ru-RU" sz="2800" dirty="0"/>
              <a:t> (</a:t>
            </a:r>
            <a:r>
              <a:rPr lang="ru-RU" sz="2800" dirty="0" err="1"/>
              <a:t>водневий</a:t>
            </a:r>
            <a:r>
              <a:rPr lang="ru-RU" sz="2800" dirty="0"/>
              <a:t> </a:t>
            </a:r>
            <a:r>
              <a:rPr lang="ru-RU" sz="2800" dirty="0" err="1"/>
              <a:t>показник</a:t>
            </a:r>
            <a:r>
              <a:rPr lang="ru-RU" sz="2800" dirty="0"/>
              <a:t>). </a:t>
            </a:r>
            <a:r>
              <a:rPr lang="ru-RU" sz="2800" dirty="0" err="1"/>
              <a:t>Нормальне</a:t>
            </a:r>
            <a:r>
              <a:rPr lang="ru-RU" sz="2800" dirty="0"/>
              <a:t> </a:t>
            </a:r>
            <a:r>
              <a:rPr lang="ru-RU" sz="2800" dirty="0" err="1"/>
              <a:t>pH</a:t>
            </a:r>
            <a:r>
              <a:rPr lang="ru-RU" sz="2800" dirty="0"/>
              <a:t> у </a:t>
            </a:r>
            <a:r>
              <a:rPr lang="ru-RU" sz="2800" dirty="0" err="1"/>
              <a:t>чистих</a:t>
            </a:r>
            <a:r>
              <a:rPr lang="ru-RU" sz="2800" dirty="0"/>
              <a:t> </a:t>
            </a:r>
            <a:r>
              <a:rPr lang="ru-RU" sz="2800" dirty="0" err="1"/>
              <a:t>дощах</a:t>
            </a:r>
            <a:r>
              <a:rPr lang="ru-RU" sz="2800" dirty="0"/>
              <a:t> — 5,6.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92896"/>
            <a:ext cx="7944048" cy="303857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086" y="1853400"/>
            <a:ext cx="6400800" cy="3474720"/>
          </a:xfrm>
        </p:spPr>
        <p:txBody>
          <a:bodyPr>
            <a:normAutofit/>
          </a:bodyPr>
          <a:lstStyle/>
          <a:p>
            <a:endParaRPr lang="uk-UA" sz="1600" dirty="0" smtClean="0"/>
          </a:p>
          <a:p>
            <a:pPr marL="4572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19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432" y="17452"/>
            <a:ext cx="4781331" cy="684054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4173921" cy="5976664"/>
          </a:xfrm>
        </p:spPr>
        <p:txBody>
          <a:bodyPr/>
          <a:lstStyle/>
          <a:p>
            <a:r>
              <a:rPr lang="ru-RU" sz="1800" dirty="0"/>
              <a:t>Шкала </a:t>
            </a:r>
            <a:r>
              <a:rPr lang="ru-RU" sz="1800" dirty="0" err="1"/>
              <a:t>значення</a:t>
            </a:r>
            <a:r>
              <a:rPr lang="ru-RU" sz="1800" dirty="0"/>
              <a:t> </a:t>
            </a:r>
            <a:r>
              <a:rPr lang="ru-RU" sz="1800" i="1" dirty="0"/>
              <a:t>рН</a:t>
            </a:r>
            <a:r>
              <a:rPr lang="ru-RU" sz="1800" dirty="0"/>
              <a:t> </a:t>
            </a:r>
            <a:r>
              <a:rPr lang="ru-RU" sz="1800" dirty="0" err="1"/>
              <a:t>йде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0 (</a:t>
            </a:r>
            <a:r>
              <a:rPr lang="ru-RU" sz="1800" dirty="0" err="1"/>
              <a:t>украй</a:t>
            </a:r>
            <a:r>
              <a:rPr lang="ru-RU" sz="1800" dirty="0"/>
              <a:t> </a:t>
            </a:r>
            <a:r>
              <a:rPr lang="ru-RU" sz="1800" dirty="0" err="1"/>
              <a:t>висока</a:t>
            </a:r>
            <a:r>
              <a:rPr lang="ru-RU" sz="1800" dirty="0"/>
              <a:t> </a:t>
            </a:r>
            <a:r>
              <a:rPr lang="ru-RU" sz="1800" dirty="0" err="1"/>
              <a:t>кислотність</a:t>
            </a:r>
            <a:r>
              <a:rPr lang="ru-RU" sz="1800" dirty="0"/>
              <a:t>), через 7 (</a:t>
            </a:r>
            <a:r>
              <a:rPr lang="ru-RU" sz="1800" dirty="0" err="1"/>
              <a:t>нейтральне</a:t>
            </a:r>
            <a:r>
              <a:rPr lang="ru-RU" sz="1800" dirty="0"/>
              <a:t> </a:t>
            </a:r>
            <a:r>
              <a:rPr lang="ru-RU" sz="1800" dirty="0" err="1"/>
              <a:t>середовище</a:t>
            </a:r>
            <a:r>
              <a:rPr lang="ru-RU" sz="1800" dirty="0"/>
              <a:t>) до 14 (</a:t>
            </a:r>
            <a:r>
              <a:rPr lang="ru-RU" sz="1800" dirty="0" err="1"/>
              <a:t>лужне</a:t>
            </a:r>
            <a:r>
              <a:rPr lang="ru-RU" sz="1800" dirty="0"/>
              <a:t> </a:t>
            </a:r>
            <a:r>
              <a:rPr lang="ru-RU" sz="1800" dirty="0" err="1"/>
              <a:t>середовище</a:t>
            </a:r>
            <a:r>
              <a:rPr lang="ru-RU" sz="1800" dirty="0"/>
              <a:t>), </a:t>
            </a:r>
            <a:r>
              <a:rPr lang="ru-RU" sz="1800" dirty="0" err="1"/>
              <a:t>причому</a:t>
            </a:r>
            <a:r>
              <a:rPr lang="ru-RU" sz="1800" dirty="0"/>
              <a:t> нейтральна точка (чиста вода)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i="1" dirty="0"/>
              <a:t>рН</a:t>
            </a:r>
            <a:r>
              <a:rPr lang="ru-RU" sz="1800" dirty="0"/>
              <a:t> = 7. </a:t>
            </a:r>
            <a:r>
              <a:rPr lang="ru-RU" sz="1800" dirty="0" err="1"/>
              <a:t>Дощова</a:t>
            </a:r>
            <a:r>
              <a:rPr lang="ru-RU" sz="1800" dirty="0"/>
              <a:t> вода в чистому </a:t>
            </a:r>
            <a:r>
              <a:rPr lang="ru-RU" sz="1800" dirty="0" err="1"/>
              <a:t>повітрі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i="1" dirty="0"/>
              <a:t>рН</a:t>
            </a:r>
            <a:r>
              <a:rPr lang="ru-RU" sz="1800" dirty="0"/>
              <a:t> = 5,6. Чим </a:t>
            </a:r>
            <a:r>
              <a:rPr lang="ru-RU" sz="1800" dirty="0" err="1"/>
              <a:t>нижче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 </a:t>
            </a:r>
            <a:r>
              <a:rPr lang="ru-RU" sz="1800" i="1" dirty="0"/>
              <a:t>рН</a:t>
            </a:r>
            <a:r>
              <a:rPr lang="ru-RU" sz="1800" dirty="0"/>
              <a:t>, </a:t>
            </a:r>
            <a:r>
              <a:rPr lang="ru-RU" sz="1800" dirty="0" err="1"/>
              <a:t>тим</a:t>
            </a:r>
            <a:r>
              <a:rPr lang="ru-RU" sz="1800" dirty="0"/>
              <a:t> </a:t>
            </a:r>
            <a:r>
              <a:rPr lang="ru-RU" sz="1800" dirty="0" err="1" smtClean="0"/>
              <a:t>вище</a:t>
            </a:r>
            <a:r>
              <a:rPr lang="ru-RU" sz="1800" dirty="0" smtClean="0"/>
              <a:t> </a:t>
            </a:r>
            <a:r>
              <a:rPr lang="ru-RU" sz="1800" dirty="0" err="1"/>
              <a:t>кислотність</a:t>
            </a:r>
            <a:r>
              <a:rPr lang="ru-RU" sz="1800" dirty="0"/>
              <a:t>.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кислотність</a:t>
            </a:r>
            <a:r>
              <a:rPr lang="ru-RU" sz="1800" dirty="0"/>
              <a:t> води </a:t>
            </a:r>
            <a:r>
              <a:rPr lang="ru-RU" sz="1800" dirty="0" err="1"/>
              <a:t>нижче</a:t>
            </a:r>
            <a:r>
              <a:rPr lang="ru-RU" sz="1800" dirty="0"/>
              <a:t> 5,5, то опади </a:t>
            </a:r>
            <a:r>
              <a:rPr lang="ru-RU" sz="1800" dirty="0" err="1"/>
              <a:t>вважаються</a:t>
            </a:r>
            <a:r>
              <a:rPr lang="ru-RU" sz="1800" dirty="0"/>
              <a:t> </a:t>
            </a:r>
            <a:r>
              <a:rPr lang="ru-RU" sz="1800" dirty="0" err="1"/>
              <a:t>кислотними</a:t>
            </a:r>
            <a:r>
              <a:rPr lang="ru-RU" sz="1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83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56" y="0"/>
            <a:ext cx="915855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232591" cy="4248472"/>
          </a:xfrm>
        </p:spPr>
        <p:txBody>
          <a:bodyPr/>
          <a:lstStyle/>
          <a:p>
            <a:pPr algn="ctr"/>
            <a:r>
              <a:rPr lang="ru-RU" sz="1800" dirty="0" err="1">
                <a:solidFill>
                  <a:schemeClr val="bg1"/>
                </a:solidFill>
              </a:rPr>
              <a:t>Кислотний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дощ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утворюється</a:t>
            </a:r>
            <a:r>
              <a:rPr lang="ru-RU" sz="1800" dirty="0">
                <a:solidFill>
                  <a:schemeClr val="bg1"/>
                </a:solidFill>
              </a:rPr>
              <a:t> в </a:t>
            </a:r>
            <a:r>
              <a:rPr lang="ru-RU" sz="1800" dirty="0" err="1">
                <a:solidFill>
                  <a:schemeClr val="bg1"/>
                </a:solidFill>
              </a:rPr>
              <a:t>результаті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реакції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між</a:t>
            </a:r>
            <a:r>
              <a:rPr lang="ru-RU" sz="1800" dirty="0">
                <a:solidFill>
                  <a:schemeClr val="bg1"/>
                </a:solidFill>
              </a:rPr>
              <a:t> водою і такими </a:t>
            </a:r>
            <a:r>
              <a:rPr lang="ru-RU" sz="1800" dirty="0" err="1">
                <a:solidFill>
                  <a:schemeClr val="bg1"/>
                </a:solidFill>
              </a:rPr>
              <a:t>забруднюючими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речовинами</a:t>
            </a:r>
            <a:r>
              <a:rPr lang="ru-RU" sz="1800" dirty="0">
                <a:solidFill>
                  <a:schemeClr val="bg1"/>
                </a:solidFill>
              </a:rPr>
              <a:t>, як </a:t>
            </a:r>
            <a:r>
              <a:rPr lang="ru-RU" sz="1800" dirty="0" err="1">
                <a:solidFill>
                  <a:schemeClr val="bg1"/>
                </a:solidFill>
              </a:rPr>
              <a:t>діоксид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сірки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accent6"/>
                </a:solidFill>
              </a:rPr>
              <a:t>(</a:t>
            </a:r>
            <a:r>
              <a:rPr lang="en-US" sz="1800" dirty="0">
                <a:solidFill>
                  <a:schemeClr val="accent6"/>
                </a:solidFill>
              </a:rPr>
              <a:t>SO</a:t>
            </a:r>
            <a:r>
              <a:rPr lang="en-US" sz="1800" baseline="-25000" dirty="0">
                <a:solidFill>
                  <a:schemeClr val="accent6"/>
                </a:solidFill>
              </a:rPr>
              <a:t>2</a:t>
            </a:r>
            <a:r>
              <a:rPr lang="en-US" sz="1800" dirty="0">
                <a:solidFill>
                  <a:schemeClr val="accent6"/>
                </a:solidFill>
              </a:rPr>
              <a:t>) </a:t>
            </a:r>
            <a:r>
              <a:rPr lang="ru-RU" sz="1800" dirty="0">
                <a:solidFill>
                  <a:schemeClr val="bg1"/>
                </a:solidFill>
              </a:rPr>
              <a:t>і </a:t>
            </a:r>
            <a:r>
              <a:rPr lang="ru-RU" sz="1800" dirty="0" err="1">
                <a:solidFill>
                  <a:schemeClr val="bg1"/>
                </a:solidFill>
              </a:rPr>
              <a:t>різних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оксидів</a:t>
            </a:r>
            <a:r>
              <a:rPr lang="ru-RU" sz="1800" dirty="0">
                <a:solidFill>
                  <a:schemeClr val="bg1"/>
                </a:solidFill>
              </a:rPr>
              <a:t> азоту </a:t>
            </a:r>
            <a:r>
              <a:rPr lang="ru-RU" sz="1800" dirty="0">
                <a:solidFill>
                  <a:schemeClr val="accent6"/>
                </a:solidFill>
              </a:rPr>
              <a:t>(</a:t>
            </a:r>
            <a:r>
              <a:rPr lang="en-US" sz="1800" dirty="0" err="1">
                <a:solidFill>
                  <a:schemeClr val="accent6"/>
                </a:solidFill>
              </a:rPr>
              <a:t>NO</a:t>
            </a:r>
            <a:r>
              <a:rPr lang="en-US" sz="1800" baseline="-25000" dirty="0" err="1">
                <a:solidFill>
                  <a:schemeClr val="accent6"/>
                </a:solidFill>
              </a:rPr>
              <a:t>x</a:t>
            </a:r>
            <a:r>
              <a:rPr lang="en-US" sz="1800" dirty="0">
                <a:solidFill>
                  <a:schemeClr val="accent6"/>
                </a:solidFill>
              </a:rPr>
              <a:t>)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Ці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речовини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викидаються</a:t>
            </a:r>
            <a:r>
              <a:rPr lang="ru-RU" sz="1800" dirty="0">
                <a:solidFill>
                  <a:schemeClr val="bg1"/>
                </a:solidFill>
              </a:rPr>
              <a:t> в атмосферу </a:t>
            </a:r>
            <a:r>
              <a:rPr lang="ru-RU" sz="1800" dirty="0" err="1">
                <a:solidFill>
                  <a:schemeClr val="bg1"/>
                </a:solidFill>
              </a:rPr>
              <a:t>автомобільним</a:t>
            </a:r>
            <a:r>
              <a:rPr lang="ru-RU" sz="1800" dirty="0">
                <a:solidFill>
                  <a:schemeClr val="bg1"/>
                </a:solidFill>
              </a:rPr>
              <a:t> транспортом, у </a:t>
            </a:r>
            <a:r>
              <a:rPr lang="ru-RU" sz="1800" dirty="0" err="1">
                <a:solidFill>
                  <a:schemeClr val="bg1"/>
                </a:solidFill>
              </a:rPr>
              <a:t>результаті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діяльності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металургійних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підприємств</a:t>
            </a:r>
            <a:r>
              <a:rPr lang="ru-RU" sz="1800" dirty="0">
                <a:solidFill>
                  <a:schemeClr val="bg1"/>
                </a:solidFill>
              </a:rPr>
              <a:t> і </a:t>
            </a:r>
            <a:r>
              <a:rPr lang="ru-RU" sz="1800" dirty="0" err="1">
                <a:solidFill>
                  <a:schemeClr val="bg1"/>
                </a:solidFill>
              </a:rPr>
              <a:t>електростанцій</a:t>
            </a:r>
            <a:r>
              <a:rPr lang="ru-RU" sz="1800" dirty="0">
                <a:solidFill>
                  <a:schemeClr val="bg1"/>
                </a:solidFill>
              </a:rPr>
              <a:t>, а </a:t>
            </a:r>
            <a:r>
              <a:rPr lang="ru-RU" sz="1800" dirty="0" err="1">
                <a:solidFill>
                  <a:schemeClr val="bg1"/>
                </a:solidFill>
              </a:rPr>
              <a:t>також</a:t>
            </a:r>
            <a:r>
              <a:rPr lang="ru-RU" sz="1800" dirty="0">
                <a:solidFill>
                  <a:schemeClr val="bg1"/>
                </a:solidFill>
              </a:rPr>
              <a:t> при </a:t>
            </a:r>
            <a:r>
              <a:rPr lang="ru-RU" sz="1800" dirty="0" err="1">
                <a:solidFill>
                  <a:schemeClr val="bg1"/>
                </a:solidFill>
              </a:rPr>
              <a:t>спалюванні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вугілля</a:t>
            </a:r>
            <a:r>
              <a:rPr lang="ru-RU" sz="1800" dirty="0">
                <a:solidFill>
                  <a:schemeClr val="bg1"/>
                </a:solidFill>
              </a:rPr>
              <a:t> і </a:t>
            </a:r>
            <a:r>
              <a:rPr lang="ru-RU" sz="1800" dirty="0" err="1">
                <a:solidFill>
                  <a:schemeClr val="bg1"/>
                </a:solidFill>
              </a:rPr>
              <a:t>деревини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Вступаючи</a:t>
            </a:r>
            <a:r>
              <a:rPr lang="ru-RU" sz="1800" dirty="0">
                <a:solidFill>
                  <a:schemeClr val="bg1"/>
                </a:solidFill>
              </a:rPr>
              <a:t> в </a:t>
            </a:r>
            <a:r>
              <a:rPr lang="ru-RU" sz="1800" dirty="0" err="1">
                <a:solidFill>
                  <a:schemeClr val="bg1"/>
                </a:solidFill>
              </a:rPr>
              <a:t>реакцію</a:t>
            </a:r>
            <a:r>
              <a:rPr lang="ru-RU" sz="1800" dirty="0">
                <a:solidFill>
                  <a:schemeClr val="bg1"/>
                </a:solidFill>
              </a:rPr>
              <a:t> з водою </a:t>
            </a:r>
            <a:r>
              <a:rPr lang="ru-RU" sz="1800" dirty="0" err="1">
                <a:solidFill>
                  <a:schemeClr val="bg1"/>
                </a:solidFill>
              </a:rPr>
              <a:t>атмосфери</a:t>
            </a:r>
            <a:r>
              <a:rPr lang="ru-RU" sz="1800" dirty="0">
                <a:solidFill>
                  <a:schemeClr val="bg1"/>
                </a:solidFill>
              </a:rPr>
              <a:t>, вони </a:t>
            </a:r>
            <a:r>
              <a:rPr lang="ru-RU" sz="1800" dirty="0" err="1">
                <a:solidFill>
                  <a:schemeClr val="bg1"/>
                </a:solidFill>
              </a:rPr>
              <a:t>перетворюються</a:t>
            </a:r>
            <a:r>
              <a:rPr lang="ru-RU" sz="1800" dirty="0">
                <a:solidFill>
                  <a:schemeClr val="bg1"/>
                </a:solidFill>
              </a:rPr>
              <a:t> в </a:t>
            </a:r>
            <a:r>
              <a:rPr lang="ru-RU" sz="1800" dirty="0" err="1">
                <a:solidFill>
                  <a:schemeClr val="bg1"/>
                </a:solidFill>
              </a:rPr>
              <a:t>розчини</a:t>
            </a:r>
            <a:r>
              <a:rPr lang="ru-RU" sz="1800" dirty="0">
                <a:solidFill>
                  <a:schemeClr val="bg1"/>
                </a:solidFill>
              </a:rPr>
              <a:t> кислот: </a:t>
            </a:r>
            <a:r>
              <a:rPr lang="ru-RU" sz="1800" dirty="0" err="1">
                <a:solidFill>
                  <a:schemeClr val="bg1"/>
                </a:solidFill>
              </a:rPr>
              <a:t>сірчаної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сірчистої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азотистої</a:t>
            </a:r>
            <a:r>
              <a:rPr lang="ru-RU" sz="1800" dirty="0">
                <a:solidFill>
                  <a:schemeClr val="bg1"/>
                </a:solidFill>
              </a:rPr>
              <a:t> й </a:t>
            </a:r>
            <a:r>
              <a:rPr lang="ru-RU" sz="1800" dirty="0" err="1">
                <a:solidFill>
                  <a:schemeClr val="bg1"/>
                </a:solidFill>
              </a:rPr>
              <a:t>азотної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Потім</a:t>
            </a:r>
            <a:r>
              <a:rPr lang="ru-RU" sz="1800" dirty="0">
                <a:solidFill>
                  <a:schemeClr val="bg1"/>
                </a:solidFill>
              </a:rPr>
              <a:t>, разом </a:t>
            </a:r>
            <a:r>
              <a:rPr lang="ru-RU" sz="1800" dirty="0" err="1">
                <a:solidFill>
                  <a:schemeClr val="bg1"/>
                </a:solidFill>
              </a:rPr>
              <a:t>із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снігом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чи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дощем</a:t>
            </a:r>
            <a:r>
              <a:rPr lang="ru-RU" sz="1800" dirty="0">
                <a:solidFill>
                  <a:schemeClr val="bg1"/>
                </a:solidFill>
              </a:rPr>
              <a:t>, вони </a:t>
            </a:r>
            <a:r>
              <a:rPr lang="ru-RU" sz="1800" dirty="0" err="1">
                <a:solidFill>
                  <a:schemeClr val="bg1"/>
                </a:solidFill>
              </a:rPr>
              <a:t>випадають</a:t>
            </a:r>
            <a:r>
              <a:rPr lang="ru-RU" sz="1800" dirty="0">
                <a:solidFill>
                  <a:schemeClr val="bg1"/>
                </a:solidFill>
              </a:rPr>
              <a:t> на землю.</a:t>
            </a:r>
          </a:p>
        </p:txBody>
      </p:sp>
    </p:spTree>
    <p:extLst>
      <p:ext uri="{BB962C8B-B14F-4D97-AF65-F5344CB8AC3E}">
        <p14:creationId xmlns:p14="http://schemas.microsoft.com/office/powerpoint/2010/main" val="30040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3617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Діоксид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в атмосферу, </a:t>
            </a:r>
            <a:r>
              <a:rPr lang="ru-RU" dirty="0" err="1"/>
              <a:t>перетерплює</a:t>
            </a:r>
            <a:r>
              <a:rPr lang="ru-RU" dirty="0"/>
              <a:t> ряд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до </a:t>
            </a:r>
            <a:r>
              <a:rPr lang="ru-RU" dirty="0" err="1"/>
              <a:t>утворення</a:t>
            </a:r>
            <a:r>
              <a:rPr lang="ru-RU" dirty="0"/>
              <a:t> кислот.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діоксид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фотохімічного</a:t>
            </a:r>
            <a:r>
              <a:rPr lang="ru-RU" dirty="0"/>
              <a:t> </a:t>
            </a:r>
            <a:r>
              <a:rPr lang="ru-RU" dirty="0" err="1"/>
              <a:t>окислювання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в </a:t>
            </a:r>
            <a:r>
              <a:rPr lang="ru-RU" dirty="0" err="1"/>
              <a:t>триоксид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 (</a:t>
            </a:r>
            <a:r>
              <a:rPr lang="ru-RU" dirty="0" err="1"/>
              <a:t>сірчаний</a:t>
            </a:r>
            <a:r>
              <a:rPr lang="ru-RU" dirty="0"/>
              <a:t> </a:t>
            </a:r>
            <a:r>
              <a:rPr lang="ru-RU" dirty="0" err="1"/>
              <a:t>ангідрид</a:t>
            </a:r>
            <a:r>
              <a:rPr lang="ru-RU" dirty="0"/>
              <a:t>) 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:</a:t>
            </a:r>
          </a:p>
          <a:p>
            <a:pPr marL="45720" indent="0">
              <a:buNone/>
            </a:pPr>
            <a:r>
              <a:rPr lang="uk-UA" dirty="0" smtClean="0"/>
              <a:t>  </a:t>
            </a:r>
            <a:r>
              <a:rPr lang="en-US" b="1" dirty="0" smtClean="0"/>
              <a:t>2SO</a:t>
            </a:r>
            <a:r>
              <a:rPr lang="en-US" b="1" baseline="-25000" dirty="0" smtClean="0"/>
              <a:t>2</a:t>
            </a:r>
            <a:r>
              <a:rPr lang="en-US" b="1" dirty="0" smtClean="0"/>
              <a:t> + </a:t>
            </a:r>
            <a:r>
              <a:rPr lang="ru-RU" b="1" dirty="0" smtClean="0"/>
              <a:t>О</a:t>
            </a:r>
            <a:r>
              <a:rPr lang="ru-RU" b="1" baseline="-25000" dirty="0" smtClean="0"/>
              <a:t>2</a:t>
            </a:r>
            <a:r>
              <a:rPr lang="ru-RU" b="1" dirty="0" smtClean="0"/>
              <a:t> → 2</a:t>
            </a: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r>
              <a:rPr lang="en-US" b="1" dirty="0" smtClean="0"/>
              <a:t>,</a:t>
            </a:r>
            <a:endParaRPr lang="uk-UA" b="1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uk-UA" dirty="0" smtClean="0"/>
              <a:t>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реагує</a:t>
            </a:r>
            <a:r>
              <a:rPr lang="ru-RU" dirty="0" smtClean="0"/>
              <a:t> з водяною парою </a:t>
            </a:r>
            <a:r>
              <a:rPr lang="ru-RU" dirty="0" err="1" smtClean="0"/>
              <a:t>атмосфери</a:t>
            </a:r>
            <a:r>
              <a:rPr lang="ru-RU" dirty="0" smtClean="0"/>
              <a:t>, </a:t>
            </a:r>
            <a:r>
              <a:rPr lang="ru-RU" dirty="0" err="1" smtClean="0"/>
              <a:t>утворюючи</a:t>
            </a:r>
            <a:r>
              <a:rPr lang="ru-RU" dirty="0" smtClean="0"/>
              <a:t>    </a:t>
            </a:r>
            <a:r>
              <a:rPr lang="ru-RU" dirty="0" err="1" smtClean="0"/>
              <a:t>аерозолі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:</a:t>
            </a:r>
          </a:p>
          <a:p>
            <a:pPr marL="45720" indent="0">
              <a:buNone/>
            </a:pPr>
            <a:r>
              <a:rPr lang="uk-UA" b="1" dirty="0" smtClean="0"/>
              <a:t>   </a:t>
            </a: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+ </a:t>
            </a:r>
            <a:r>
              <a:rPr lang="ru-RU" b="1" dirty="0"/>
              <a:t>Н</a:t>
            </a:r>
            <a:r>
              <a:rPr lang="ru-RU" b="1" baseline="-25000" dirty="0"/>
              <a:t>2</a:t>
            </a:r>
            <a:r>
              <a:rPr lang="ru-RU" b="1" dirty="0"/>
              <a:t>О →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 smtClean="0"/>
              <a:t>.</a:t>
            </a:r>
            <a:endParaRPr lang="uk-UA" b="1" dirty="0" smtClean="0"/>
          </a:p>
          <a:p>
            <a:r>
              <a:rPr lang="en-US" dirty="0" smtClean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діоксиду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викидається</a:t>
            </a:r>
            <a:r>
              <a:rPr lang="ru-RU" dirty="0"/>
              <a:t> у </a:t>
            </a:r>
            <a:r>
              <a:rPr lang="ru-RU" dirty="0" err="1"/>
              <a:t>вологому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утворить</a:t>
            </a:r>
            <a:r>
              <a:rPr lang="ru-RU" dirty="0"/>
              <a:t> </a:t>
            </a:r>
            <a:r>
              <a:rPr lang="ru-RU" dirty="0" err="1"/>
              <a:t>аерозоль</a:t>
            </a:r>
            <a:r>
              <a:rPr lang="ru-RU" dirty="0"/>
              <a:t> </a:t>
            </a:r>
            <a:r>
              <a:rPr lang="ru-RU" dirty="0" err="1"/>
              <a:t>сірчистої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і </a:t>
            </a:r>
            <a:r>
              <a:rPr lang="ru-RU" dirty="0" err="1"/>
              <a:t>зображують</a:t>
            </a:r>
            <a:r>
              <a:rPr lang="ru-RU" dirty="0"/>
              <a:t> </a:t>
            </a:r>
            <a:r>
              <a:rPr lang="ru-RU" dirty="0" err="1"/>
              <a:t>умовною</a:t>
            </a:r>
            <a:r>
              <a:rPr lang="ru-RU" dirty="0"/>
              <a:t> формулою Н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:</a:t>
            </a:r>
          </a:p>
          <a:p>
            <a:pPr marL="45720" indent="0">
              <a:buNone/>
            </a:pPr>
            <a:r>
              <a:rPr lang="uk-UA" dirty="0" smtClean="0"/>
              <a:t>   </a:t>
            </a:r>
            <a:r>
              <a:rPr lang="en-US" b="1" dirty="0" smtClean="0"/>
              <a:t>SO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+ H</a:t>
            </a:r>
            <a:r>
              <a:rPr lang="en-US" b="1" baseline="-25000" dirty="0"/>
              <a:t>2</a:t>
            </a:r>
            <a:r>
              <a:rPr lang="en-US" b="1" dirty="0"/>
              <a:t>O → 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3</a:t>
            </a:r>
            <a:r>
              <a:rPr lang="en-US" b="1" dirty="0" smtClean="0"/>
              <a:t>.</a:t>
            </a:r>
            <a:endParaRPr lang="uk-UA" b="1" dirty="0" smtClean="0"/>
          </a:p>
          <a:p>
            <a:r>
              <a:rPr lang="en-US" dirty="0" smtClean="0"/>
              <a:t> </a:t>
            </a:r>
            <a:r>
              <a:rPr lang="ru-RU" dirty="0" err="1"/>
              <a:t>Сірчиста</a:t>
            </a:r>
            <a:r>
              <a:rPr lang="ru-RU" dirty="0"/>
              <a:t> кислота у </a:t>
            </a:r>
            <a:r>
              <a:rPr lang="ru-RU" dirty="0" err="1"/>
              <a:t>вологому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окисляється</a:t>
            </a:r>
            <a:r>
              <a:rPr lang="ru-RU" dirty="0"/>
              <a:t> до </a:t>
            </a:r>
            <a:r>
              <a:rPr lang="ru-RU" dirty="0" err="1"/>
              <a:t>сірчаної</a:t>
            </a:r>
            <a:r>
              <a:rPr lang="ru-RU" dirty="0"/>
              <a:t>:</a:t>
            </a:r>
          </a:p>
          <a:p>
            <a:pPr marL="45720" indent="0">
              <a:buNone/>
            </a:pPr>
            <a:r>
              <a:rPr lang="ru-RU" b="1" dirty="0" smtClean="0"/>
              <a:t>   2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3</a:t>
            </a:r>
            <a:r>
              <a:rPr lang="en-US" b="1" dirty="0"/>
              <a:t> + O</a:t>
            </a:r>
            <a:r>
              <a:rPr lang="en-US" b="1" baseline="-25000" dirty="0"/>
              <a:t>2</a:t>
            </a:r>
            <a:r>
              <a:rPr lang="en-US" b="1" dirty="0"/>
              <a:t> → 2H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6488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25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25"/>
                            </p:stCondLst>
                            <p:childTnLst>
                              <p:par>
                                <p:cTn id="30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75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75"/>
                            </p:stCondLst>
                            <p:childTnLst>
                              <p:par>
                                <p:cTn id="39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25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25"/>
                            </p:stCondLst>
                            <p:childTnLst>
                              <p:par>
                                <p:cTn id="48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76"/>
            <a:ext cx="4633382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84984"/>
            <a:ext cx="6512511" cy="1143000"/>
          </a:xfrm>
        </p:spPr>
        <p:txBody>
          <a:bodyPr/>
          <a:lstStyle/>
          <a:p>
            <a:pPr algn="ctr"/>
            <a:r>
              <a:rPr lang="ru-RU" sz="1800" dirty="0"/>
              <a:t>У </a:t>
            </a:r>
            <a:r>
              <a:rPr lang="ru-RU" sz="1800" dirty="0" err="1"/>
              <a:t>водяних</a:t>
            </a:r>
            <a:r>
              <a:rPr lang="ru-RU" sz="1800" dirty="0"/>
              <a:t> </a:t>
            </a:r>
            <a:r>
              <a:rPr lang="ru-RU" sz="1800" dirty="0" err="1"/>
              <a:t>екосистемах</a:t>
            </a:r>
            <a:r>
              <a:rPr lang="ru-RU" sz="1800" dirty="0"/>
              <a:t> </a:t>
            </a:r>
            <a:r>
              <a:rPr lang="ru-RU" sz="1800" dirty="0" err="1"/>
              <a:t>кислотні</a:t>
            </a:r>
            <a:r>
              <a:rPr lang="ru-RU" sz="1800" dirty="0"/>
              <a:t> опади </a:t>
            </a:r>
            <a:r>
              <a:rPr lang="ru-RU" sz="1800" dirty="0" err="1"/>
              <a:t>викликають</a:t>
            </a:r>
            <a:r>
              <a:rPr lang="ru-RU" sz="1800" dirty="0"/>
              <a:t> </a:t>
            </a:r>
            <a:r>
              <a:rPr lang="ru-RU" sz="1800" dirty="0" err="1"/>
              <a:t>загибель</a:t>
            </a:r>
            <a:r>
              <a:rPr lang="ru-RU" sz="1800" dirty="0"/>
              <a:t> </a:t>
            </a:r>
            <a:r>
              <a:rPr lang="ru-RU" sz="1800" dirty="0" err="1"/>
              <a:t>риб</a:t>
            </a:r>
            <a:r>
              <a:rPr lang="ru-RU" sz="1800" dirty="0"/>
              <a:t> та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водяних</a:t>
            </a:r>
            <a:r>
              <a:rPr lang="ru-RU" sz="1800" dirty="0"/>
              <a:t> </a:t>
            </a:r>
            <a:r>
              <a:rPr lang="ru-RU" sz="1800" dirty="0" err="1"/>
              <a:t>мешканців</a:t>
            </a:r>
            <a:r>
              <a:rPr lang="ru-RU" sz="1800" dirty="0"/>
              <a:t>. </a:t>
            </a:r>
            <a:r>
              <a:rPr lang="ru-RU" sz="1800" dirty="0" err="1"/>
              <a:t>Підкислення</a:t>
            </a:r>
            <a:r>
              <a:rPr lang="ru-RU" sz="1800" dirty="0"/>
              <a:t> води </a:t>
            </a:r>
            <a:r>
              <a:rPr lang="ru-RU" sz="1800" dirty="0" err="1"/>
              <a:t>рік</a:t>
            </a:r>
            <a:r>
              <a:rPr lang="ru-RU" sz="1800" dirty="0"/>
              <a:t> і озер </a:t>
            </a:r>
            <a:r>
              <a:rPr lang="ru-RU" sz="1800" dirty="0" err="1"/>
              <a:t>серйозно</a:t>
            </a:r>
            <a:r>
              <a:rPr lang="ru-RU" sz="1800" dirty="0"/>
              <a:t> </a:t>
            </a:r>
            <a:r>
              <a:rPr lang="ru-RU" sz="1800" dirty="0" err="1"/>
              <a:t>впливає</a:t>
            </a:r>
            <a:r>
              <a:rPr lang="ru-RU" sz="1800" dirty="0"/>
              <a:t> і на </a:t>
            </a:r>
            <a:r>
              <a:rPr lang="ru-RU" sz="1800" dirty="0" err="1"/>
              <a:t>сухопутних</a:t>
            </a:r>
            <a:r>
              <a:rPr lang="ru-RU" sz="1800" dirty="0"/>
              <a:t> </a:t>
            </a:r>
            <a:r>
              <a:rPr lang="ru-RU" sz="1800" dirty="0" err="1"/>
              <a:t>тварин</a:t>
            </a:r>
            <a:r>
              <a:rPr lang="ru-RU" sz="1800" dirty="0"/>
              <a:t>, тому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багато</a:t>
            </a:r>
            <a:r>
              <a:rPr lang="ru-RU" sz="1800" dirty="0"/>
              <a:t> </a:t>
            </a:r>
            <a:r>
              <a:rPr lang="ru-RU" sz="1800" dirty="0" err="1"/>
              <a:t>звірів</a:t>
            </a:r>
            <a:r>
              <a:rPr lang="ru-RU" sz="1800" dirty="0"/>
              <a:t> і </a:t>
            </a:r>
            <a:r>
              <a:rPr lang="ru-RU" sz="1800" dirty="0" err="1"/>
              <a:t>птахів</a:t>
            </a:r>
            <a:r>
              <a:rPr lang="ru-RU" sz="1800" dirty="0"/>
              <a:t> </a:t>
            </a:r>
            <a:r>
              <a:rPr lang="ru-RU" sz="1800" dirty="0" err="1"/>
              <a:t>входять</a:t>
            </a:r>
            <a:r>
              <a:rPr lang="ru-RU" sz="1800" dirty="0"/>
              <a:t> до складу </a:t>
            </a:r>
            <a:r>
              <a:rPr lang="ru-RU" sz="1800" dirty="0" err="1"/>
              <a:t>харчових</a:t>
            </a:r>
            <a:r>
              <a:rPr lang="ru-RU" sz="1800" dirty="0"/>
              <a:t> </a:t>
            </a:r>
            <a:r>
              <a:rPr lang="ru-RU" sz="1800" dirty="0" err="1"/>
              <a:t>ланцюгів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починаються</a:t>
            </a:r>
            <a:r>
              <a:rPr lang="ru-RU" sz="1800" dirty="0"/>
              <a:t> у </a:t>
            </a:r>
            <a:r>
              <a:rPr lang="ru-RU" sz="1800" dirty="0" err="1"/>
              <a:t>водяних</a:t>
            </a:r>
            <a:r>
              <a:rPr lang="ru-RU" sz="1800" dirty="0"/>
              <a:t> </a:t>
            </a:r>
            <a:r>
              <a:rPr lang="ru-RU" sz="1800" dirty="0" err="1"/>
              <a:t>екосистемах</a:t>
            </a:r>
            <a:r>
              <a:rPr lang="ru-RU" sz="1800" dirty="0"/>
              <a:t>. Разом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загибеллю</a:t>
            </a:r>
            <a:r>
              <a:rPr lang="ru-RU" sz="1800" dirty="0"/>
              <a:t> озер </a:t>
            </a:r>
            <a:r>
              <a:rPr lang="ru-RU" sz="1800" dirty="0" err="1"/>
              <a:t>стає</a:t>
            </a:r>
            <a:r>
              <a:rPr lang="ru-RU" sz="1800" dirty="0"/>
              <a:t> очевидною і </a:t>
            </a:r>
            <a:r>
              <a:rPr lang="ru-RU" sz="1800" dirty="0" err="1"/>
              <a:t>деградація</a:t>
            </a:r>
            <a:r>
              <a:rPr lang="ru-RU" sz="1800" dirty="0"/>
              <a:t> </a:t>
            </a:r>
            <a:r>
              <a:rPr lang="ru-RU" sz="1800" dirty="0" err="1"/>
              <a:t>лісів</a:t>
            </a:r>
            <a:r>
              <a:rPr lang="ru-RU" sz="1800" dirty="0"/>
              <a:t>. </a:t>
            </a:r>
            <a:r>
              <a:rPr lang="ru-RU" sz="1800" dirty="0" err="1"/>
              <a:t>Кислоти</a:t>
            </a:r>
            <a:r>
              <a:rPr lang="ru-RU" sz="1800" dirty="0"/>
              <a:t> </a:t>
            </a:r>
            <a:r>
              <a:rPr lang="ru-RU" sz="1800" dirty="0" err="1"/>
              <a:t>порушують</a:t>
            </a:r>
            <a:r>
              <a:rPr lang="ru-RU" sz="1800" dirty="0"/>
              <a:t> </a:t>
            </a:r>
            <a:r>
              <a:rPr lang="ru-RU" sz="1800" dirty="0" err="1"/>
              <a:t>захисний</a:t>
            </a:r>
            <a:r>
              <a:rPr lang="ru-RU" sz="1800" dirty="0"/>
              <a:t> </a:t>
            </a:r>
            <a:r>
              <a:rPr lang="ru-RU" sz="1800" dirty="0" err="1"/>
              <a:t>восковий</a:t>
            </a:r>
            <a:r>
              <a:rPr lang="ru-RU" sz="1800" dirty="0"/>
              <a:t> </a:t>
            </a:r>
            <a:r>
              <a:rPr lang="ru-RU" sz="1800" dirty="0" err="1"/>
              <a:t>покрив</a:t>
            </a:r>
            <a:r>
              <a:rPr lang="ru-RU" sz="1800" dirty="0"/>
              <a:t> </a:t>
            </a:r>
            <a:r>
              <a:rPr lang="ru-RU" sz="1800" dirty="0" err="1"/>
              <a:t>листів</a:t>
            </a:r>
            <a:r>
              <a:rPr lang="ru-RU" sz="1800" dirty="0"/>
              <a:t>, </a:t>
            </a:r>
            <a:r>
              <a:rPr lang="ru-RU" sz="1800" dirty="0" err="1"/>
              <a:t>роблячи</a:t>
            </a:r>
            <a:r>
              <a:rPr lang="ru-RU" sz="1800" dirty="0"/>
              <a:t> </a:t>
            </a:r>
            <a:r>
              <a:rPr lang="ru-RU" sz="1800" dirty="0" err="1"/>
              <a:t>рослини</a:t>
            </a:r>
            <a:r>
              <a:rPr lang="ru-RU" sz="1800" dirty="0"/>
              <a:t> </a:t>
            </a:r>
            <a:r>
              <a:rPr lang="ru-RU" sz="1800" dirty="0" err="1"/>
              <a:t>уразливішими</a:t>
            </a:r>
            <a:r>
              <a:rPr lang="ru-RU" sz="1800" dirty="0"/>
              <a:t> для комах, </a:t>
            </a:r>
            <a:r>
              <a:rPr lang="ru-RU" sz="1800" dirty="0" err="1"/>
              <a:t>грибів</a:t>
            </a:r>
            <a:r>
              <a:rPr lang="ru-RU" sz="1800" dirty="0"/>
              <a:t> і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патогенних</a:t>
            </a:r>
            <a:r>
              <a:rPr lang="ru-RU" sz="1800" dirty="0"/>
              <a:t> </a:t>
            </a:r>
            <a:r>
              <a:rPr lang="ru-RU" sz="1800" dirty="0" err="1"/>
              <a:t>мікроорганізмів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 smtClean="0"/>
              <a:t>Кислотні</a:t>
            </a:r>
            <a:r>
              <a:rPr lang="ru-RU" sz="1800" dirty="0" smtClean="0"/>
              <a:t> </a:t>
            </a:r>
            <a:r>
              <a:rPr lang="ru-RU" sz="1800" dirty="0" err="1"/>
              <a:t>дощі</a:t>
            </a:r>
            <a:r>
              <a:rPr lang="ru-RU" sz="1800" dirty="0"/>
              <a:t> </a:t>
            </a:r>
            <a:r>
              <a:rPr lang="ru-RU" sz="1800" dirty="0" err="1"/>
              <a:t>роз'їдають</a:t>
            </a:r>
            <a:r>
              <a:rPr lang="ru-RU" sz="1800" dirty="0"/>
              <a:t> метали, </a:t>
            </a:r>
            <a:r>
              <a:rPr lang="ru-RU" sz="1800" dirty="0" err="1"/>
              <a:t>фарби</a:t>
            </a:r>
            <a:r>
              <a:rPr lang="ru-RU" sz="1800" dirty="0"/>
              <a:t>, </a:t>
            </a:r>
            <a:r>
              <a:rPr lang="ru-RU" sz="1800" dirty="0" err="1"/>
              <a:t>синтетичні</a:t>
            </a:r>
            <a:r>
              <a:rPr lang="ru-RU" sz="1800" dirty="0"/>
              <a:t> </a:t>
            </a:r>
            <a:r>
              <a:rPr lang="ru-RU" sz="1800" dirty="0" err="1"/>
              <a:t>з'єднання</a:t>
            </a:r>
            <a:r>
              <a:rPr lang="ru-RU" sz="1800" dirty="0"/>
              <a:t>, </a:t>
            </a:r>
            <a:r>
              <a:rPr lang="ru-RU" sz="1800" dirty="0" err="1"/>
              <a:t>руйнують</a:t>
            </a:r>
            <a:r>
              <a:rPr lang="ru-RU" sz="1800" dirty="0"/>
              <a:t> </a:t>
            </a:r>
            <a:r>
              <a:rPr lang="ru-RU" sz="1800" dirty="0" err="1"/>
              <a:t>архітектурні</a:t>
            </a:r>
            <a:r>
              <a:rPr lang="ru-RU" sz="1800" dirty="0"/>
              <a:t> </a:t>
            </a:r>
            <a:r>
              <a:rPr lang="ru-RU" sz="1800" dirty="0" err="1" smtClean="0"/>
              <a:t>пам'ятники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0"/>
            <a:ext cx="4416490" cy="3471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544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365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Кислотні дощі</vt:lpstr>
      <vt:lpstr>Кисло́тний дощ — усі види метеорологічних опадів: дощ, сніг, град, туман, дощ зі снігом, — кислотність яких вища від нормальної.  </vt:lpstr>
      <vt:lpstr>Схема утворення кислотного дощу</vt:lpstr>
      <vt:lpstr>Мірою кислотності є значення рН (водневий показник). Нормальне pH у чистих дощах — 5,6.</vt:lpstr>
      <vt:lpstr> </vt:lpstr>
      <vt:lpstr>Кислотний дощ утворюється в результаті реакції між водою і такими забруднюючими речовинами, як діоксид сірки (SO2) і різних оксидів азоту (NOx). Ці речовини викидаються в атмосферу автомобільним транспортом, у результаті діяльності металургійних підприємств і електростанцій, а також при спалюванні вугілля і деревини. Вступаючи в реакцію з водою атмосфери, вони перетворюються в розчини кислот: сірчаної, сірчистої, азотистої й азотної. Потім, разом із снігом чи дощем, вони випадають на землю.</vt:lpstr>
      <vt:lpstr> </vt:lpstr>
      <vt:lpstr>У водяних екосистемах кислотні опади викликають загибель риб та інших водяних мешканців. Підкислення води рік і озер серйозно впливає і на сухопутних тварин, тому що багато звірів і птахів входять до складу харчових ланцюгів, що починаються у водяних екосистемах. Разом із загибеллю озер стає очевидною і деградація лісів. Кислоти порушують захисний восковий покрив листів, роблячи рослини уразливішими для комах, грибів і інших патогенних мікроорганізмів Кислотні дощі роз'їдають метали, фарби, синтетичні з'єднання, руйнують архітектурні пам'ятники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Кислотні дощі</dc:title>
  <dc:creator>Sergey</dc:creator>
  <cp:lastModifiedBy>Sergey</cp:lastModifiedBy>
  <cp:revision>5</cp:revision>
  <dcterms:created xsi:type="dcterms:W3CDTF">2012-11-27T14:46:11Z</dcterms:created>
  <dcterms:modified xsi:type="dcterms:W3CDTF">2012-11-27T15:28:51Z</dcterms:modified>
</cp:coreProperties>
</file>