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560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214950"/>
            <a:ext cx="3600448" cy="119970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Підготувала учениця 6(10)-А класу </a:t>
            </a: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Щур Тетяна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357430"/>
            <a:ext cx="6922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Литовська республіка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32" y="1556792"/>
            <a:ext cx="6143668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err="1" smtClean="0">
                <a:latin typeface="Comic Sans MS" pitchFamily="66" charset="0"/>
              </a:rPr>
              <a:t>Машинобудування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спеціалізованим</a:t>
            </a:r>
            <a:r>
              <a:rPr lang="ru-RU" sz="2400" dirty="0" smtClean="0">
                <a:latin typeface="Comic Sans MS" pitchFamily="66" charset="0"/>
              </a:rPr>
              <a:t>; тут </a:t>
            </a:r>
            <a:r>
              <a:rPr lang="ru-RU" sz="2400" dirty="0" err="1" smtClean="0">
                <a:latin typeface="Comic Sans MS" pitchFamily="66" charset="0"/>
              </a:rPr>
              <a:t>робляться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верстати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устаткування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прилади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вироби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електротехнічної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електронної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радіоелектронної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промисловості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Електротехнічна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промисловість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спеціалізується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виробництві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електродвигунів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малої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середньої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потужності</a:t>
            </a:r>
            <a:r>
              <a:rPr lang="ru-RU" sz="2400" dirty="0" smtClean="0">
                <a:latin typeface="Comic Sans MS" pitchFamily="66" charset="0"/>
              </a:rPr>
              <a:t>. Великим </a:t>
            </a:r>
            <a:r>
              <a:rPr lang="ru-RU" sz="2400" dirty="0" err="1" smtClean="0">
                <a:latin typeface="Comic Sans MS" pitchFamily="66" charset="0"/>
              </a:rPr>
              <a:t>верстатобудівним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підприємством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є</a:t>
            </a:r>
            <a:r>
              <a:rPr lang="ru-RU" sz="2400" dirty="0" smtClean="0">
                <a:latin typeface="Comic Sans MS" pitchFamily="66" charset="0"/>
              </a:rPr>
              <a:t> завод "</a:t>
            </a:r>
            <a:r>
              <a:rPr lang="ru-RU" sz="2400" dirty="0" err="1" smtClean="0">
                <a:latin typeface="Comic Sans MS" pitchFamily="66" charset="0"/>
              </a:rPr>
              <a:t>Жальгерис</a:t>
            </a:r>
            <a:r>
              <a:rPr lang="ru-RU" sz="2400" dirty="0" smtClean="0">
                <a:latin typeface="Comic Sans MS" pitchFamily="66" charset="0"/>
              </a:rPr>
              <a:t>";</a:t>
            </a:r>
            <a:r>
              <a:rPr lang="ru-RU" sz="2400" dirty="0" err="1" smtClean="0">
                <a:latin typeface="Comic Sans MS" pitchFamily="66" charset="0"/>
              </a:rPr>
              <a:t>основні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центри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верстатобудування</a:t>
            </a:r>
            <a:r>
              <a:rPr lang="ru-RU" sz="2400" dirty="0" smtClean="0">
                <a:latin typeface="Comic Sans MS" pitchFamily="66" charset="0"/>
              </a:rPr>
              <a:t> - </a:t>
            </a:r>
            <a:r>
              <a:rPr lang="ru-RU" sz="2400" dirty="0" err="1" smtClean="0">
                <a:latin typeface="Comic Sans MS" pitchFamily="66" charset="0"/>
              </a:rPr>
              <a:t>Вільнюс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Каунас. </a:t>
            </a:r>
            <a:r>
              <a:rPr lang="ru-RU" sz="2400" dirty="0" err="1" smtClean="0">
                <a:latin typeface="Comic Sans MS" pitchFamily="66" charset="0"/>
              </a:rPr>
              <a:t>Вільнюський</a:t>
            </a:r>
            <a:r>
              <a:rPr lang="ru-RU" sz="2400" dirty="0" smtClean="0">
                <a:latin typeface="Comic Sans MS" pitchFamily="66" charset="0"/>
              </a:rPr>
              <a:t> завод </a:t>
            </a:r>
            <a:r>
              <a:rPr lang="ru-RU" sz="2400" dirty="0" err="1" smtClean="0">
                <a:latin typeface="Comic Sans MS" pitchFamily="66" charset="0"/>
              </a:rPr>
              <a:t>свердел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є</a:t>
            </a:r>
            <a:r>
              <a:rPr lang="ru-RU" sz="2400" dirty="0" smtClean="0">
                <a:latin typeface="Comic Sans MS" pitchFamily="66" charset="0"/>
              </a:rPr>
              <a:t> одним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найбільших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підприємств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цього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профілю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Європі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Також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розвинене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суднобудування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Машинобудування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металообробка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0904191229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915816" cy="214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olutions_su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28622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напрями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виробництво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мінеральних</a:t>
            </a:r>
            <a:r>
              <a:rPr lang="ru-RU" dirty="0" smtClean="0">
                <a:latin typeface="Comic Sans MS" pitchFamily="66" charset="0"/>
              </a:rPr>
              <a:t> добрив для </a:t>
            </a:r>
            <a:r>
              <a:rPr lang="ru-RU" dirty="0" err="1" smtClean="0">
                <a:latin typeface="Comic Sans MS" pitchFamily="66" charset="0"/>
              </a:rPr>
              <a:t>сільського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хімічного</a:t>
            </a:r>
            <a:r>
              <a:rPr lang="ru-RU" dirty="0" smtClean="0">
                <a:latin typeface="Comic Sans MS" pitchFamily="66" charset="0"/>
              </a:rPr>
              <a:t> волокна для </a:t>
            </a:r>
            <a:r>
              <a:rPr lang="ru-RU" dirty="0" err="1" smtClean="0">
                <a:latin typeface="Comic Sans MS" pitchFamily="66" charset="0"/>
              </a:rPr>
              <a:t>легкої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пластмас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машинобудування</a:t>
            </a:r>
            <a:r>
              <a:rPr lang="ru-RU" dirty="0" smtClean="0">
                <a:latin typeface="Comic Sans MS" pitchFamily="66" charset="0"/>
              </a:rPr>
              <a:t>. Центрами </a:t>
            </a:r>
            <a:r>
              <a:rPr lang="ru-RU" dirty="0" err="1" smtClean="0">
                <a:latin typeface="Comic Sans MS" pitchFamily="66" charset="0"/>
              </a:rPr>
              <a:t>виробництва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мінеральних</a:t>
            </a:r>
            <a:r>
              <a:rPr lang="ru-RU" dirty="0" smtClean="0">
                <a:latin typeface="Comic Sans MS" pitchFamily="66" charset="0"/>
              </a:rPr>
              <a:t> добрив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Кедайаняй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Йонава</a:t>
            </a:r>
            <a:r>
              <a:rPr lang="ru-RU" dirty="0" smtClean="0">
                <a:latin typeface="Comic Sans MS" pitchFamily="66" charset="0"/>
              </a:rPr>
              <a:t>. Тут </a:t>
            </a:r>
            <a:r>
              <a:rPr lang="ru-RU" dirty="0" err="1" smtClean="0">
                <a:latin typeface="Comic Sans MS" pitchFamily="66" charset="0"/>
              </a:rPr>
              <a:t>роблять</a:t>
            </a:r>
            <a:r>
              <a:rPr lang="ru-RU" dirty="0" smtClean="0">
                <a:latin typeface="Comic Sans MS" pitchFamily="66" charset="0"/>
              </a:rPr>
              <a:t> суперфосфат, </a:t>
            </a:r>
            <a:r>
              <a:rPr lang="ru-RU" dirty="0" err="1" smtClean="0">
                <a:latin typeface="Comic Sans MS" pitchFamily="66" charset="0"/>
              </a:rPr>
              <a:t>амофос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сірчану</a:t>
            </a:r>
            <a:r>
              <a:rPr lang="ru-RU" dirty="0" smtClean="0">
                <a:latin typeface="Comic Sans MS" pitchFamily="66" charset="0"/>
              </a:rPr>
              <a:t> кислоту, </a:t>
            </a:r>
            <a:r>
              <a:rPr lang="ru-RU" dirty="0" err="1" smtClean="0">
                <a:latin typeface="Comic Sans MS" pitchFamily="66" charset="0"/>
              </a:rPr>
              <a:t>фосфорну</a:t>
            </a:r>
            <a:r>
              <a:rPr lang="ru-RU" dirty="0" smtClean="0">
                <a:latin typeface="Comic Sans MS" pitchFamily="66" charset="0"/>
              </a:rPr>
              <a:t> кислоту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основі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фармацевтична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промисловість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спеціалізується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виробництві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засобів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ін'єкцій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2553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Comic Sans MS" pitchFamily="66" charset="0"/>
              </a:rPr>
              <a:t>Хімічна промисловість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Comic Sans MS" pitchFamily="66" charset="0"/>
              </a:rPr>
              <a:t>Харчова промисловість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6248" y="1285860"/>
            <a:ext cx="4040188" cy="5572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Цю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галузь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формують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близько</a:t>
            </a:r>
            <a:r>
              <a:rPr lang="ru-RU" dirty="0" smtClean="0">
                <a:latin typeface="Comic Sans MS" pitchFamily="66" charset="0"/>
              </a:rPr>
              <a:t> 120 великих </a:t>
            </a:r>
            <a:r>
              <a:rPr lang="ru-RU" dirty="0" err="1" smtClean="0">
                <a:latin typeface="Comic Sans MS" pitchFamily="66" charset="0"/>
              </a:rPr>
              <a:t>підприємств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республіці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існують</a:t>
            </a:r>
            <a:r>
              <a:rPr lang="ru-RU" dirty="0" smtClean="0">
                <a:latin typeface="Comic Sans MS" pitchFamily="66" charset="0"/>
              </a:rPr>
              <a:t> 8 великих </a:t>
            </a:r>
            <a:r>
              <a:rPr lang="ru-RU" dirty="0" err="1" smtClean="0">
                <a:latin typeface="Comic Sans MS" pitchFamily="66" charset="0"/>
              </a:rPr>
              <a:t>м'ясопереробних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комбінатів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поставляють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продукцію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лише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внутрішній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ринок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республіки</a:t>
            </a:r>
            <a:r>
              <a:rPr lang="ru-RU" dirty="0" smtClean="0">
                <a:latin typeface="Comic Sans MS" pitchFamily="66" charset="0"/>
              </a:rPr>
              <a:t> СНД. </a:t>
            </a:r>
            <a:r>
              <a:rPr lang="ru-RU" dirty="0" err="1" smtClean="0">
                <a:latin typeface="Comic Sans MS" pitchFamily="66" charset="0"/>
              </a:rPr>
              <a:t>Молочна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промисловість</a:t>
            </a:r>
            <a:r>
              <a:rPr lang="ru-RU" dirty="0" smtClean="0">
                <a:latin typeface="Comic Sans MS" pitchFamily="66" charset="0"/>
              </a:rPr>
              <a:t> представлена 5 великими </a:t>
            </a:r>
            <a:r>
              <a:rPr lang="ru-RU" dirty="0" err="1" smtClean="0">
                <a:latin typeface="Comic Sans MS" pitchFamily="66" charset="0"/>
              </a:rPr>
              <a:t>молочними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комбінатами</a:t>
            </a:r>
            <a:r>
              <a:rPr lang="ru-RU" dirty="0" smtClean="0">
                <a:latin typeface="Comic Sans MS" pitchFamily="66" charset="0"/>
              </a:rPr>
              <a:t>. Широко </a:t>
            </a:r>
            <a:r>
              <a:rPr lang="ru-RU" dirty="0" err="1" smtClean="0">
                <a:latin typeface="Comic Sans MS" pitchFamily="66" charset="0"/>
              </a:rPr>
              <a:t>відомі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литовські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останнім</a:t>
            </a:r>
            <a:r>
              <a:rPr lang="ru-RU" dirty="0" smtClean="0">
                <a:latin typeface="Comic Sans MS" pitchFamily="66" charset="0"/>
              </a:rPr>
              <a:t> часом все </a:t>
            </a:r>
            <a:r>
              <a:rPr lang="ru-RU" dirty="0" err="1" smtClean="0">
                <a:latin typeface="Comic Sans MS" pitchFamily="66" charset="0"/>
              </a:rPr>
              <a:t>частіше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з'являються</a:t>
            </a:r>
            <a:r>
              <a:rPr lang="ru-RU" dirty="0" smtClean="0">
                <a:latin typeface="Comic Sans MS" pitchFamily="66" charset="0"/>
              </a:rPr>
              <a:t> в магазинах </a:t>
            </a:r>
            <a:r>
              <a:rPr lang="ru-RU" dirty="0" err="1" smtClean="0">
                <a:latin typeface="Comic Sans MS" pitchFamily="66" charset="0"/>
              </a:rPr>
              <a:t>Москви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С-Петербургу.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рибопереробні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підприємства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знаходяться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Клайпеді</a:t>
            </a:r>
            <a:r>
              <a:rPr lang="ru-RU" dirty="0" smtClean="0">
                <a:latin typeface="Comic Sans MS" pitchFamily="66" charset="0"/>
              </a:rPr>
              <a:t>. Вони </a:t>
            </a:r>
            <a:r>
              <a:rPr lang="ru-RU" dirty="0" err="1" smtClean="0">
                <a:latin typeface="Comic Sans MS" pitchFamily="66" charset="0"/>
              </a:rPr>
              <a:t>роблять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консерви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копчену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солону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кулінарні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molo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357586" cy="264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1100512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214818"/>
            <a:ext cx="3357586" cy="233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263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Comic Sans MS" pitchFamily="66" charset="0"/>
              </a:rPr>
              <a:t>	У сільському господарстві зайнято близько 20% працездатного населення республіки. Сільськогосподарські угіддя займають близько 50% території республіки, орні площі займають близько 40%. Виробляється меліорація земель, осушення боліт. Під зернові культури зайнято більше половини посівних площ (близько 1,2 </a:t>
            </a:r>
            <a:r>
              <a:rPr lang="uk-UA" dirty="0" err="1" smtClean="0">
                <a:latin typeface="Comic Sans MS" pitchFamily="66" charset="0"/>
              </a:rPr>
              <a:t>млн</a:t>
            </a:r>
            <a:r>
              <a:rPr lang="uk-UA" dirty="0" smtClean="0">
                <a:latin typeface="Comic Sans MS" pitchFamily="66" charset="0"/>
              </a:rPr>
              <a:t> га). Найбільші площі відведені під ячмінь. Також вирощують озиму пшеницю, овес, бобові. Частина землі відведена під вирощування льону і цукрового буряка. Картопля вирощується практично у всіх районах Литви. Великі простори займають посіви кормових культур, багаторічних і однорічних трав. Під суспільні сади відведено близько 50 тис. га. Основні культури - районовані сорти яблунь, вишень і слив.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700" dirty="0" smtClean="0">
                <a:solidFill>
                  <a:srgbClr val="0070C0"/>
                </a:solidFill>
                <a:latin typeface="Comic Sans MS" pitchFamily="66" charset="0"/>
              </a:rPr>
              <a:t>Сільське господарство</a:t>
            </a:r>
            <a:endParaRPr lang="ru-RU" sz="47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48582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5390">
            <a:off x="848399" y="3585058"/>
            <a:ext cx="3810000" cy="2857500"/>
          </a:xfrm>
        </p:spPr>
      </p:pic>
      <p:pic>
        <p:nvPicPr>
          <p:cNvPr id="5" name="Рисунок 4" descr="1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662">
            <a:off x="4146819" y="686549"/>
            <a:ext cx="4296056" cy="2862247"/>
          </a:xfrm>
          <a:prstGeom prst="rect">
            <a:avLst/>
          </a:prstGeom>
        </p:spPr>
      </p:pic>
      <p:pic>
        <p:nvPicPr>
          <p:cNvPr id="6" name="Рисунок 5" descr="migulinskie-peshhery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9430">
            <a:off x="357158" y="571480"/>
            <a:ext cx="3571900" cy="2786082"/>
          </a:xfrm>
          <a:prstGeom prst="rect">
            <a:avLst/>
          </a:prstGeom>
        </p:spPr>
      </p:pic>
      <p:pic>
        <p:nvPicPr>
          <p:cNvPr id="7" name="Рисунок 6" descr="ov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01047">
            <a:off x="4787161" y="3754756"/>
            <a:ext cx="3929057" cy="261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Comic Sans MS" pitchFamily="66" charset="0"/>
              </a:rPr>
              <a:t>Основні напрямки у тваринництві - молочне скотарство і беконне свинарство. Птахівництво спеціалізоване і сконцентроване - побудовано 5 великих птахофабрик.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	Оскільки значну частину Литви займають озера і штучні водойми, то розвиток рибництва отримало стрімке поширення. Як основні види розводять дзеркального коропа, карася, ляща. У річках і озерах водяться прісноводні раки, що у великій кількості вивозяться в Росію. У приморських населених пунктах активно діють рибальські кооперативи і приватні підприємства, орієнтовані на вилов оселедця і кільки.</a:t>
            </a:r>
          </a:p>
          <a:p>
            <a:endParaRPr lang="ru-RU" dirty="0"/>
          </a:p>
        </p:txBody>
      </p:sp>
      <p:pic>
        <p:nvPicPr>
          <p:cNvPr id="4" name="Рисунок 3" descr="fasa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2841">
            <a:off x="988861" y="4569324"/>
            <a:ext cx="3313480" cy="219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39030_205538_1348564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3828">
            <a:off x="4870540" y="4643201"/>
            <a:ext cx="2871594" cy="209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000" dirty="0" smtClean="0">
                <a:latin typeface="Comic Sans MS" pitchFamily="66" charset="0"/>
              </a:rPr>
              <a:t>Через невеликі розміри республіки в останні роки поширеним став автомобільний транспорт. Він дозволяє здійснювати доставку за принципом «від дверей до дверей». Велику роль тут грають вантажні автомобілі середнього класу (вантажопідйомність до 5 тонн). Пасажирські перевезення в Литві виробляються по 498 міжміських маршрутах.</a:t>
            </a:r>
            <a:br>
              <a:rPr lang="uk-UA" sz="3000" dirty="0" smtClean="0">
                <a:latin typeface="Comic Sans MS" pitchFamily="66" charset="0"/>
              </a:rPr>
            </a:br>
            <a:r>
              <a:rPr lang="uk-UA" sz="3000" dirty="0" smtClean="0">
                <a:latin typeface="Comic Sans MS" pitchFamily="66" charset="0"/>
              </a:rPr>
              <a:t>	Залізничний транспорт із недавнього часу здійснює тільки транзитні перевезення з Росії в Калінінградську область. Активно використовується залізнична вітка, що з'єднує Північно-Західну Росію і країни Балтії з Польщею. Загальна довжина залізниць не перевищує 2000 км.</a:t>
            </a:r>
            <a:br>
              <a:rPr lang="uk-UA" sz="3000" dirty="0" smtClean="0">
                <a:latin typeface="Comic Sans MS" pitchFamily="66" charset="0"/>
              </a:rPr>
            </a:br>
            <a:r>
              <a:rPr lang="uk-UA" sz="3000" dirty="0" smtClean="0">
                <a:latin typeface="Comic Sans MS" pitchFamily="66" charset="0"/>
              </a:rPr>
              <a:t>Окрему велику роль у житті Литви грає </a:t>
            </a:r>
            <a:r>
              <a:rPr lang="uk-UA" sz="3200" dirty="0" smtClean="0">
                <a:latin typeface="Comic Sans MS" pitchFamily="66" charset="0"/>
              </a:rPr>
              <a:t>морський</a:t>
            </a:r>
            <a:r>
              <a:rPr lang="uk-UA" sz="3000" dirty="0" smtClean="0">
                <a:latin typeface="Comic Sans MS" pitchFamily="66" charset="0"/>
              </a:rPr>
              <a:t> транспорт. Литовські порти обслуговують потреби не тільки республіки, але і сусідніх регіонів у Росії і Білорусії. Найбільший порт - Клайпеда, усього в Литві є близько 40 морських портів. Транзит через литовські порти приносить великий прибуток у бюджет держави.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Comic Sans MS" pitchFamily="66" charset="0"/>
              </a:rPr>
              <a:t>Транспорт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tva_polit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564904"/>
            <a:ext cx="487956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	Литва </a:t>
            </a:r>
            <a:r>
              <a:rPr lang="ru-RU" dirty="0" err="1" smtClean="0">
                <a:latin typeface="Comic Sans MS" pitchFamily="66" charset="0"/>
              </a:rPr>
              <a:t>поділяється</a:t>
            </a:r>
            <a:r>
              <a:rPr lang="ru-RU" dirty="0" smtClean="0">
                <a:latin typeface="Comic Sans MS" pitchFamily="66" charset="0"/>
              </a:rPr>
              <a:t> на 4 </a:t>
            </a:r>
            <a:r>
              <a:rPr lang="ru-RU" dirty="0" err="1" smtClean="0">
                <a:latin typeface="Comic Sans MS" pitchFamily="66" charset="0"/>
              </a:rPr>
              <a:t>економічних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райони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кожен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особливості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східний</a:t>
            </a:r>
            <a:r>
              <a:rPr lang="ru-RU" dirty="0" smtClean="0">
                <a:latin typeface="Comic Sans MS" pitchFamily="66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західний</a:t>
            </a:r>
            <a:r>
              <a:rPr lang="ru-RU" dirty="0" smtClean="0">
                <a:latin typeface="Comic Sans MS" pitchFamily="66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північний</a:t>
            </a:r>
            <a:r>
              <a:rPr lang="ru-RU" dirty="0" smtClean="0">
                <a:latin typeface="Comic Sans MS" pitchFamily="66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південний</a:t>
            </a:r>
            <a:r>
              <a:rPr lang="ru-RU" dirty="0" smtClean="0">
                <a:latin typeface="Comic Sans MS" pitchFamily="66" charset="0"/>
              </a:rPr>
              <a:t> район.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rgbClr val="0070C0"/>
                </a:solidFill>
                <a:latin typeface="Comic Sans MS" pitchFamily="66" charset="0"/>
              </a:rPr>
              <a:t>Внутр</a:t>
            </a:r>
            <a:r>
              <a:rPr lang="uk-UA" sz="4400" dirty="0" err="1" smtClean="0">
                <a:solidFill>
                  <a:srgbClr val="0070C0"/>
                </a:solidFill>
                <a:latin typeface="Comic Sans MS" pitchFamily="66" charset="0"/>
              </a:rPr>
              <a:t>ішні</a:t>
            </a:r>
            <a:r>
              <a:rPr lang="uk-UA" sz="4400" dirty="0" smtClean="0">
                <a:solidFill>
                  <a:srgbClr val="0070C0"/>
                </a:solidFill>
                <a:latin typeface="Comic Sans MS" pitchFamily="66" charset="0"/>
              </a:rPr>
              <a:t> відмінності Литви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Промисловому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району </a:t>
            </a:r>
            <a:r>
              <a:rPr lang="ru-RU" dirty="0" err="1" smtClean="0">
                <a:latin typeface="Comic Sans MS" pitchFamily="66" charset="0"/>
              </a:rPr>
              <a:t>сприяли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розміщення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ньому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столиці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країни</a:t>
            </a:r>
            <a:r>
              <a:rPr lang="ru-RU" dirty="0" smtClean="0">
                <a:latin typeface="Comic Sans MS" pitchFamily="66" charset="0"/>
              </a:rPr>
              <a:t> м. </a:t>
            </a:r>
            <a:r>
              <a:rPr lang="ru-RU" dirty="0" err="1" smtClean="0">
                <a:latin typeface="Comic Sans MS" pitchFamily="66" charset="0"/>
              </a:rPr>
              <a:t>Вільнюс</a:t>
            </a:r>
            <a:r>
              <a:rPr lang="ru-RU" dirty="0" smtClean="0">
                <a:latin typeface="Comic Sans MS" pitchFamily="66" charset="0"/>
              </a:rPr>
              <a:t>, добре </a:t>
            </a:r>
            <a:r>
              <a:rPr lang="ru-RU" dirty="0" err="1" smtClean="0">
                <a:latin typeface="Comic Sans MS" pitchFamily="66" charset="0"/>
              </a:rPr>
              <a:t>розвинена</a:t>
            </a:r>
            <a:r>
              <a:rPr lang="ru-RU" dirty="0" smtClean="0">
                <a:latin typeface="Comic Sans MS" pitchFamily="66" charset="0"/>
              </a:rPr>
              <a:t> транспортна система, </a:t>
            </a:r>
            <a:r>
              <a:rPr lang="ru-RU" dirty="0" err="1" smtClean="0">
                <a:latin typeface="Comic Sans MS" pitchFamily="66" charset="0"/>
              </a:rPr>
              <a:t>забезпеченість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сільськогосподарськими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лісовими</a:t>
            </a:r>
            <a:r>
              <a:rPr lang="ru-RU" dirty="0" smtClean="0">
                <a:latin typeface="Comic Sans MS" pitchFamily="66" charset="0"/>
              </a:rPr>
              <a:t> ресурсами та </a:t>
            </a:r>
            <a:r>
              <a:rPr lang="ru-RU" dirty="0" err="1" smtClean="0">
                <a:latin typeface="Comic Sans MS" pitchFamily="66" charset="0"/>
              </a:rPr>
              <a:t>будівельними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матеріалами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сільському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господарстві</a:t>
            </a:r>
            <a:r>
              <a:rPr lang="ru-RU" dirty="0" smtClean="0">
                <a:latin typeface="Comic Sans MS" pitchFamily="66" charset="0"/>
              </a:rPr>
              <a:t> району </a:t>
            </a:r>
            <a:r>
              <a:rPr lang="ru-RU" dirty="0" err="1" smtClean="0">
                <a:latin typeface="Comic Sans MS" pitchFamily="66" charset="0"/>
              </a:rPr>
              <a:t>галузями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спеціалізації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виробництво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зернових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зернобобових</a:t>
            </a:r>
            <a:r>
              <a:rPr lang="ru-RU" dirty="0" smtClean="0">
                <a:latin typeface="Comic Sans MS" pitchFamily="66" charset="0"/>
              </a:rPr>
              <a:t> культур, </a:t>
            </a:r>
            <a:r>
              <a:rPr lang="ru-RU" dirty="0" err="1" smtClean="0">
                <a:latin typeface="Comic Sans MS" pitchFamily="66" charset="0"/>
              </a:rPr>
              <a:t>картоплі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Вільнюс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найбільший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промисловий</a:t>
            </a:r>
            <a:r>
              <a:rPr lang="ru-RU" dirty="0" smtClean="0">
                <a:latin typeface="Comic Sans MS" pitchFamily="66" charset="0"/>
              </a:rPr>
              <a:t> центр </a:t>
            </a:r>
            <a:r>
              <a:rPr lang="ru-RU" dirty="0" err="1" smtClean="0">
                <a:latin typeface="Comic Sans MS" pitchFamily="66" charset="0"/>
              </a:rPr>
              <a:t>країни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Провідні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галузі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приладобудування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верстатобудування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виробництво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електротехнічних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виробів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Comic Sans MS" pitchFamily="66" charset="0"/>
              </a:rPr>
              <a:t>Східний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 район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Vilnius_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891">
            <a:off x="5984691" y="4648980"/>
            <a:ext cx="2842728" cy="190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latin typeface="Comic Sans MS" pitchFamily="66" charset="0"/>
              </a:rPr>
              <a:t>Господарський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культурний</a:t>
            </a:r>
            <a:r>
              <a:rPr lang="ru-RU" dirty="0" smtClean="0">
                <a:latin typeface="Comic Sans MS" pitchFamily="66" charset="0"/>
              </a:rPr>
              <a:t> центр </a:t>
            </a:r>
            <a:r>
              <a:rPr lang="ru-RU" dirty="0" err="1" smtClean="0">
                <a:latin typeface="Comic Sans MS" pitchFamily="66" charset="0"/>
              </a:rPr>
              <a:t>Західної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Литви</a:t>
            </a:r>
            <a:r>
              <a:rPr lang="ru-RU" dirty="0" smtClean="0">
                <a:latin typeface="Comic Sans MS" pitchFamily="66" charset="0"/>
              </a:rPr>
              <a:t> - м. Клайпеда. У </a:t>
            </a:r>
            <a:r>
              <a:rPr lang="ru-RU" dirty="0" err="1" smtClean="0">
                <a:latin typeface="Comic Sans MS" pitchFamily="66" charset="0"/>
              </a:rPr>
              <a:t>цьому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була</a:t>
            </a:r>
            <a:r>
              <a:rPr lang="ru-RU" dirty="0" smtClean="0">
                <a:latin typeface="Comic Sans MS" pitchFamily="66" charset="0"/>
              </a:rPr>
              <a:t> створена </a:t>
            </a:r>
            <a:r>
              <a:rPr lang="ru-RU" dirty="0" err="1" smtClean="0">
                <a:latin typeface="Comic Sans MS" pitchFamily="66" charset="0"/>
              </a:rPr>
              <a:t>вільна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економічна</a:t>
            </a:r>
            <a:r>
              <a:rPr lang="ru-RU" dirty="0" smtClean="0">
                <a:latin typeface="Comic Sans MS" pitchFamily="66" charset="0"/>
              </a:rPr>
              <a:t> зона. Базою для ВІЗ послужив </a:t>
            </a:r>
            <a:r>
              <a:rPr lang="ru-RU" dirty="0" err="1" smtClean="0">
                <a:latin typeface="Comic Sans MS" pitchFamily="66" charset="0"/>
              </a:rPr>
              <a:t>експортний</a:t>
            </a:r>
            <a:r>
              <a:rPr lang="ru-RU" dirty="0" smtClean="0">
                <a:latin typeface="Comic Sans MS" pitchFamily="66" charset="0"/>
              </a:rPr>
              <a:t> порт „Клайпеда“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нафтовим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терміналом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Comic Sans MS" pitchFamily="66" charset="0"/>
              </a:rPr>
              <a:t>Західний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 район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klayp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32">
            <a:off x="5148857" y="4045334"/>
            <a:ext cx="3766416" cy="250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lasc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322">
            <a:off x="846582" y="3931911"/>
            <a:ext cx="3854246" cy="254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Столиця</a:t>
            </a:r>
            <a:r>
              <a:rPr lang="uk-UA" dirty="0" smtClean="0">
                <a:latin typeface="Comic Sans MS" pitchFamily="66" charset="0"/>
              </a:rPr>
              <a:t> – Вільнюс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Населення</a:t>
            </a:r>
            <a:r>
              <a:rPr lang="uk-UA" dirty="0" smtClean="0">
                <a:latin typeface="Comic Sans MS" pitchFamily="66" charset="0"/>
              </a:rPr>
              <a:t> – 3,7 </a:t>
            </a:r>
            <a:r>
              <a:rPr lang="uk-UA" dirty="0" err="1" smtClean="0">
                <a:latin typeface="Comic Sans MS" pitchFamily="66" charset="0"/>
              </a:rPr>
              <a:t>млн</a:t>
            </a:r>
            <a:r>
              <a:rPr lang="uk-UA" dirty="0" smtClean="0">
                <a:latin typeface="Comic Sans MS" pitchFamily="66" charset="0"/>
              </a:rPr>
              <a:t> чоловік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Площа</a:t>
            </a:r>
            <a:r>
              <a:rPr lang="uk-UA" dirty="0" smtClean="0">
                <a:latin typeface="Comic Sans MS" pitchFamily="66" charset="0"/>
              </a:rPr>
              <a:t> – 65,2 тис. км кв.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Державна мова </a:t>
            </a:r>
            <a:r>
              <a:rPr lang="uk-UA" dirty="0" smtClean="0">
                <a:latin typeface="Comic Sans MS" pitchFamily="66" charset="0"/>
              </a:rPr>
              <a:t>– литовська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Основна релігія </a:t>
            </a:r>
            <a:r>
              <a:rPr lang="uk-UA" dirty="0" smtClean="0">
                <a:latin typeface="Comic Sans MS" pitchFamily="66" charset="0"/>
              </a:rPr>
              <a:t>– католицтво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atin typeface="Comic Sans MS" pitchFamily="66" charset="0"/>
              </a:rPr>
              <a:t>Адміністративно-територіальне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ділення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- 44 </a:t>
            </a:r>
            <a:r>
              <a:rPr lang="ru-RU" dirty="0" err="1" smtClean="0">
                <a:latin typeface="Comic Sans MS" pitchFamily="66" charset="0"/>
              </a:rPr>
              <a:t>райони</a:t>
            </a:r>
            <a:r>
              <a:rPr lang="ru-RU" dirty="0" smtClean="0">
                <a:latin typeface="Comic Sans MS" pitchFamily="66" charset="0"/>
              </a:rPr>
              <a:t> та 11 </a:t>
            </a:r>
            <a:r>
              <a:rPr lang="ru-RU" dirty="0" err="1" smtClean="0">
                <a:latin typeface="Comic Sans MS" pitchFamily="66" charset="0"/>
              </a:rPr>
              <a:t>муніципалітетів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Comic Sans MS" pitchFamily="66" charset="0"/>
              </a:rPr>
              <a:t>Грошова одиниця </a:t>
            </a:r>
            <a:r>
              <a:rPr lang="uk-UA" dirty="0" smtClean="0">
                <a:latin typeface="Comic Sans MS" pitchFamily="66" charset="0"/>
              </a:rPr>
              <a:t>– літ = 100 центам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Comic Sans MS" pitchFamily="66" charset="0"/>
              </a:rPr>
              <a:t>Загальні відомості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	</a:t>
            </a:r>
            <a:r>
              <a:rPr lang="ru-RU" dirty="0" err="1" smtClean="0">
                <a:latin typeface="Comic Sans MS" pitchFamily="66" charset="0"/>
              </a:rPr>
              <a:t>Північна</a:t>
            </a:r>
            <a:r>
              <a:rPr lang="ru-RU" dirty="0" smtClean="0">
                <a:latin typeface="Comic Sans MS" pitchFamily="66" charset="0"/>
              </a:rPr>
              <a:t> Литва — </a:t>
            </a:r>
            <a:r>
              <a:rPr lang="ru-RU" dirty="0" err="1" smtClean="0">
                <a:latin typeface="Comic Sans MS" pitchFamily="66" charset="0"/>
              </a:rPr>
              <a:t>основний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сільськогосподарський</a:t>
            </a:r>
            <a:r>
              <a:rPr lang="ru-RU" dirty="0" smtClean="0">
                <a:latin typeface="Comic Sans MS" pitchFamily="66" charset="0"/>
              </a:rPr>
              <a:t> район </a:t>
            </a:r>
            <a:r>
              <a:rPr lang="ru-RU" dirty="0" err="1" smtClean="0">
                <a:latin typeface="Comic Sans MS" pitchFamily="66" charset="0"/>
              </a:rPr>
              <a:t>країни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структурі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посівів</a:t>
            </a:r>
            <a:r>
              <a:rPr lang="ru-RU" dirty="0" smtClean="0">
                <a:latin typeface="Comic Sans MS" pitchFamily="66" charset="0"/>
              </a:rPr>
              <a:t> тут </a:t>
            </a:r>
            <a:r>
              <a:rPr lang="ru-RU" dirty="0" err="1" smtClean="0">
                <a:latin typeface="Comic Sans MS" pitchFamily="66" charset="0"/>
              </a:rPr>
              <a:t>переважають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зернові</a:t>
            </a:r>
            <a:r>
              <a:rPr lang="ru-RU" dirty="0" smtClean="0">
                <a:latin typeface="Comic Sans MS" pitchFamily="66" charset="0"/>
              </a:rPr>
              <a:t>, особливо </a:t>
            </a:r>
            <a:r>
              <a:rPr lang="ru-RU" dirty="0" err="1" smtClean="0">
                <a:latin typeface="Comic Sans MS" pitchFamily="66" charset="0"/>
              </a:rPr>
              <a:t>озима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пшениця</a:t>
            </a:r>
            <a:r>
              <a:rPr lang="ru-RU" dirty="0" smtClean="0">
                <a:latin typeface="Comic Sans MS" pitchFamily="66" charset="0"/>
              </a:rPr>
              <a:t>. З </a:t>
            </a:r>
            <a:r>
              <a:rPr lang="ru-RU" dirty="0" err="1" smtClean="0">
                <a:latin typeface="Comic Sans MS" pitchFamily="66" charset="0"/>
              </a:rPr>
              <a:t>технічних</a:t>
            </a:r>
            <a:r>
              <a:rPr lang="ru-RU" dirty="0" smtClean="0">
                <a:latin typeface="Comic Sans MS" pitchFamily="66" charset="0"/>
              </a:rPr>
              <a:t> культур </a:t>
            </a:r>
            <a:r>
              <a:rPr lang="ru-RU" dirty="0" err="1" smtClean="0">
                <a:latin typeface="Comic Sans MS" pitchFamily="66" charset="0"/>
              </a:rPr>
              <a:t>найважливіші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цукрові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буряки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льон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Comic Sans MS" pitchFamily="66" charset="0"/>
              </a:rPr>
              <a:t>Північний</a:t>
            </a: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 район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Litva_14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633">
            <a:off x="4717018" y="3816019"/>
            <a:ext cx="3453352" cy="2592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litva_lands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1640">
            <a:off x="858161" y="4115755"/>
            <a:ext cx="3672408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Comic Sans MS" pitchFamily="66" charset="0"/>
              </a:rPr>
              <a:t>Південна Литва завжди має важливе місце у господарстві країни, даючи мало не третину виробленої у ній промислової продукції. Головні галузі її промисловості - машинобудування, хімічна, легка, харчова.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Comic Sans MS" pitchFamily="66" charset="0"/>
              </a:rPr>
              <a:t>Південний район</a:t>
            </a:r>
            <a:endParaRPr lang="uk-UA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trakay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378647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0px-Lithuania_Ladakal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77072"/>
            <a:ext cx="3600399" cy="2400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 dirty="0" smtClean="0">
                <a:latin typeface="Comic Sans MS" pitchFamily="66" charset="0"/>
              </a:rPr>
              <a:t>Проблеми</a:t>
            </a:r>
            <a:r>
              <a:rPr lang="uk-UA" b="1" dirty="0" smtClean="0">
                <a:latin typeface="Comic Sans MS" pitchFamily="66" charset="0"/>
              </a:rPr>
              <a:t>:</a:t>
            </a:r>
            <a:endParaRPr lang="uk-UA" sz="2800" b="1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Соціальні проблеми суспільства</a:t>
            </a:r>
            <a:r>
              <a:rPr lang="uk-UA" sz="2800" dirty="0" smtClean="0">
                <a:latin typeface="Comic Sans MS" pitchFamily="66" charset="0"/>
              </a:rPr>
              <a:t>;</a:t>
            </a:r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Еміграція трудових ресурсів, спеціалістів Естонії до інших країн</a:t>
            </a:r>
            <a:r>
              <a:rPr lang="uk-UA" sz="2800" dirty="0" smtClean="0">
                <a:latin typeface="Comic Sans MS" pitchFamily="66" charset="0"/>
              </a:rPr>
              <a:t>;</a:t>
            </a:r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Дуже низький показник природного приросту.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0070C0"/>
                </a:solidFill>
                <a:latin typeface="Comic Sans MS" pitchFamily="66" charset="0"/>
              </a:rPr>
              <a:t>Проблеми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 та </a:t>
            </a:r>
            <a:r>
              <a:rPr lang="ru-RU" sz="4000" dirty="0" err="1" smtClean="0">
                <a:solidFill>
                  <a:srgbClr val="0070C0"/>
                </a:solidFill>
                <a:latin typeface="Comic Sans MS" pitchFamily="66" charset="0"/>
              </a:rPr>
              <a:t>перспективи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  <a:latin typeface="Comic Sans MS" pitchFamily="66" charset="0"/>
              </a:rPr>
              <a:t>розвитку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 dirty="0" smtClean="0">
                <a:latin typeface="Comic Sans MS" pitchFamily="66" charset="0"/>
              </a:rPr>
              <a:t>Перспективи</a:t>
            </a:r>
            <a:r>
              <a:rPr lang="uk-UA" b="1" dirty="0" smtClean="0">
                <a:latin typeface="Comic Sans MS" pitchFamily="66" charset="0"/>
              </a:rPr>
              <a:t>:</a:t>
            </a:r>
            <a:endParaRPr lang="uk-UA" b="1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Наближення країни до рівня розвитку країн ЄС</a:t>
            </a:r>
            <a:r>
              <a:rPr lang="uk-UA" sz="2800" dirty="0" smtClean="0">
                <a:latin typeface="Comic Sans MS" pitchFamily="66" charset="0"/>
              </a:rPr>
              <a:t>;</a:t>
            </a:r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Входження країни до 20-ки розвинених країн</a:t>
            </a:r>
            <a:r>
              <a:rPr lang="uk-UA" sz="2800" dirty="0" smtClean="0">
                <a:latin typeface="Comic Sans MS" pitchFamily="66" charset="0"/>
              </a:rPr>
              <a:t>;</a:t>
            </a:r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Зростання добробуту населення країни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000" dirty="0" smtClean="0">
                <a:latin typeface="Comic Sans MS" pitchFamily="66" charset="0"/>
              </a:rPr>
              <a:t>	</a:t>
            </a:r>
            <a:r>
              <a:rPr lang="ru-RU" sz="3600" dirty="0" err="1" smtClean="0">
                <a:latin typeface="Comic Sans MS" pitchFamily="66" charset="0"/>
              </a:rPr>
              <a:t>Географічне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положення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країни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дуже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вигідне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воно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певною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мірою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компенсує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інші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негативні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чинники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економічного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розвитку</a:t>
            </a:r>
            <a:r>
              <a:rPr lang="ru-RU" sz="3600" dirty="0" smtClean="0">
                <a:latin typeface="Comic Sans MS" pitchFamily="66" charset="0"/>
              </a:rPr>
              <a:t>. Литва </a:t>
            </a:r>
            <a:r>
              <a:rPr lang="ru-RU" sz="3600" dirty="0" err="1" smtClean="0">
                <a:latin typeface="Comic Sans MS" pitchFamily="66" charset="0"/>
              </a:rPr>
              <a:t>розміщена</a:t>
            </a:r>
            <a:r>
              <a:rPr lang="ru-RU" sz="3600" dirty="0" smtClean="0">
                <a:latin typeface="Comic Sans MS" pitchFamily="66" charset="0"/>
              </a:rPr>
              <a:t> у </a:t>
            </a:r>
            <a:r>
              <a:rPr lang="ru-RU" sz="3600" dirty="0" err="1" smtClean="0">
                <a:latin typeface="Comic Sans MS" pitchFamily="66" charset="0"/>
              </a:rPr>
              <a:t>північній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півкулі</a:t>
            </a:r>
            <a:r>
              <a:rPr lang="ru-RU" sz="3600" dirty="0" smtClean="0">
                <a:latin typeface="Comic Sans MS" pitchFamily="66" charset="0"/>
              </a:rPr>
              <a:t>, на </a:t>
            </a:r>
            <a:r>
              <a:rPr lang="ru-RU" sz="3600" dirty="0" err="1" smtClean="0">
                <a:latin typeface="Comic Sans MS" pitchFamily="66" charset="0"/>
              </a:rPr>
              <a:t>заході</a:t>
            </a:r>
            <a:r>
              <a:rPr lang="ru-RU" sz="3600" dirty="0" smtClean="0">
                <a:latin typeface="Comic Sans MS" pitchFamily="66" charset="0"/>
              </a:rPr>
              <a:t> материка </a:t>
            </a:r>
            <a:r>
              <a:rPr lang="ru-RU" sz="3600" dirty="0" err="1" smtClean="0">
                <a:latin typeface="Comic Sans MS" pitchFamily="66" charset="0"/>
              </a:rPr>
              <a:t>Євразія</a:t>
            </a:r>
            <a:r>
              <a:rPr lang="ru-RU" sz="3600" dirty="0" smtClean="0">
                <a:latin typeface="Comic Sans MS" pitchFamily="66" charset="0"/>
              </a:rPr>
              <a:t> в </a:t>
            </a:r>
            <a:r>
              <a:rPr lang="ru-RU" sz="3600" dirty="0" err="1" smtClean="0">
                <a:latin typeface="Comic Sans MS" pitchFamily="66" charset="0"/>
              </a:rPr>
              <a:t>басейні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річки</a:t>
            </a:r>
            <a:r>
              <a:rPr lang="ru-RU" sz="3600" dirty="0" smtClean="0">
                <a:latin typeface="Comic Sans MS" pitchFamily="66" charset="0"/>
              </a:rPr>
              <a:t> Неман, </a:t>
            </a:r>
            <a:r>
              <a:rPr lang="ru-RU" sz="3600" dirty="0" err="1" smtClean="0">
                <a:latin typeface="Comic Sans MS" pitchFamily="66" charset="0"/>
              </a:rPr>
              <a:t>виходить</a:t>
            </a:r>
            <a:r>
              <a:rPr lang="ru-RU" sz="3600" dirty="0" smtClean="0">
                <a:latin typeface="Comic Sans MS" pitchFamily="66" charset="0"/>
              </a:rPr>
              <a:t> до </a:t>
            </a:r>
            <a:r>
              <a:rPr lang="ru-RU" sz="3600" dirty="0" err="1" smtClean="0">
                <a:latin typeface="Comic Sans MS" pitchFamily="66" charset="0"/>
              </a:rPr>
              <a:t>Балтійського</a:t>
            </a:r>
            <a:r>
              <a:rPr lang="ru-RU" sz="3600" dirty="0" smtClean="0">
                <a:latin typeface="Comic Sans MS" pitchFamily="66" charset="0"/>
              </a:rPr>
              <a:t> моря, а </a:t>
            </a:r>
            <a:r>
              <a:rPr lang="ru-RU" sz="3600" dirty="0" err="1" smtClean="0">
                <a:latin typeface="Comic Sans MS" pitchFamily="66" charset="0"/>
              </a:rPr>
              <a:t>з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нього</a:t>
            </a:r>
            <a:r>
              <a:rPr lang="ru-RU" sz="3600" dirty="0" smtClean="0">
                <a:latin typeface="Comic Sans MS" pitchFamily="66" charset="0"/>
              </a:rPr>
              <a:t> в </a:t>
            </a:r>
            <a:r>
              <a:rPr lang="ru-RU" sz="3600" dirty="0" err="1" smtClean="0">
                <a:latin typeface="Comic Sans MS" pitchFamily="66" charset="0"/>
              </a:rPr>
              <a:t>Світовий</a:t>
            </a:r>
            <a:r>
              <a:rPr lang="ru-RU" sz="3600" dirty="0" smtClean="0">
                <a:latin typeface="Comic Sans MS" pitchFamily="66" charset="0"/>
              </a:rPr>
              <a:t> океан </a:t>
            </a:r>
            <a:r>
              <a:rPr lang="ru-RU" sz="3600" dirty="0" err="1" smtClean="0">
                <a:latin typeface="Comic Sans MS" pitchFamily="66" charset="0"/>
              </a:rPr>
              <a:t>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має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тільки</a:t>
            </a:r>
            <a:r>
              <a:rPr lang="ru-RU" sz="3600" dirty="0" smtClean="0">
                <a:latin typeface="Comic Sans MS" pitchFamily="66" charset="0"/>
              </a:rPr>
              <a:t> один </a:t>
            </a:r>
            <a:r>
              <a:rPr lang="ru-RU" sz="3600" dirty="0" err="1" smtClean="0">
                <a:latin typeface="Comic Sans MS" pitchFamily="66" charset="0"/>
              </a:rPr>
              <a:t>потужний</a:t>
            </a:r>
            <a:r>
              <a:rPr lang="ru-RU" sz="3600" dirty="0" smtClean="0">
                <a:latin typeface="Comic Sans MS" pitchFamily="66" charset="0"/>
              </a:rPr>
              <a:t> порт – </a:t>
            </a:r>
            <a:r>
              <a:rPr lang="uk-UA" sz="3600" dirty="0" smtClean="0">
                <a:latin typeface="Comic Sans MS" pitchFamily="66" charset="0"/>
              </a:rPr>
              <a:t>”</a:t>
            </a:r>
            <a:r>
              <a:rPr lang="ru-RU" sz="3600" dirty="0" err="1" smtClean="0">
                <a:latin typeface="Comic Sans MS" pitchFamily="66" charset="0"/>
              </a:rPr>
              <a:t>Клайпед</a:t>
            </a:r>
            <a:r>
              <a:rPr lang="uk-UA" sz="3600" dirty="0" smtClean="0">
                <a:latin typeface="Comic Sans MS" pitchFamily="66" charset="0"/>
              </a:rPr>
              <a:t>а”</a:t>
            </a:r>
            <a:r>
              <a:rPr lang="ru-RU" sz="3600" dirty="0" smtClean="0">
                <a:latin typeface="Comic Sans MS" pitchFamily="66" charset="0"/>
              </a:rPr>
              <a:t>. Роль в </a:t>
            </a:r>
            <a:r>
              <a:rPr lang="ru-RU" sz="3600" dirty="0" err="1" smtClean="0">
                <a:latin typeface="Comic Sans MS" pitchFamily="66" charset="0"/>
              </a:rPr>
              <a:t>її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господарському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комплексі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галузей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пов'язаних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з</a:t>
            </a:r>
            <a:r>
              <a:rPr lang="ru-RU" sz="3600" dirty="0" smtClean="0">
                <a:latin typeface="Comic Sans MS" pitchFamily="66" charset="0"/>
              </a:rPr>
              <a:t> морем, </a:t>
            </a:r>
            <a:r>
              <a:rPr lang="ru-RU" sz="3600" dirty="0" err="1" smtClean="0">
                <a:latin typeface="Comic Sans MS" pitchFamily="66" charset="0"/>
              </a:rPr>
              <a:t>менша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ніж</a:t>
            </a:r>
            <a:r>
              <a:rPr lang="ru-RU" sz="3600" dirty="0" smtClean="0">
                <a:latin typeface="Comic Sans MS" pitchFamily="66" charset="0"/>
              </a:rPr>
              <a:t> в </a:t>
            </a:r>
            <a:r>
              <a:rPr lang="ru-RU" sz="3600" dirty="0" err="1" smtClean="0">
                <a:latin typeface="Comic Sans MS" pitchFamily="66" charset="0"/>
              </a:rPr>
              <a:t>інших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країнах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регіону</a:t>
            </a:r>
            <a:r>
              <a:rPr lang="ru-RU" sz="3600" dirty="0" smtClean="0">
                <a:latin typeface="Comic Sans MS" pitchFamily="66" charset="0"/>
              </a:rPr>
              <a:t>, як </a:t>
            </a:r>
            <a:r>
              <a:rPr lang="ru-RU" sz="3600" dirty="0" err="1" smtClean="0">
                <a:latin typeface="Comic Sans MS" pitchFamily="66" charset="0"/>
              </a:rPr>
              <a:t>дещо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відмінна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регіональна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спеціалізація</a:t>
            </a:r>
            <a:r>
              <a:rPr lang="ru-RU" sz="3600" dirty="0" smtClean="0">
                <a:latin typeface="Comic Sans MS" pitchFamily="66" charset="0"/>
              </a:rPr>
              <a:t>. </a:t>
            </a:r>
            <a:r>
              <a:rPr lang="ru-RU" sz="3600" dirty="0" err="1" smtClean="0">
                <a:latin typeface="Comic Sans MS" pitchFamily="66" charset="0"/>
              </a:rPr>
              <a:t>Країна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має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транзисторні</a:t>
            </a:r>
            <a:r>
              <a:rPr lang="ru-RU" sz="3600" dirty="0" smtClean="0">
                <a:latin typeface="Comic Sans MS" pitchFamily="66" charset="0"/>
              </a:rPr>
              <a:t> шляхи, </a:t>
            </a:r>
            <a:r>
              <a:rPr lang="ru-RU" sz="3600" dirty="0" err="1" smtClean="0">
                <a:latin typeface="Comic Sans MS" pitchFamily="66" charset="0"/>
              </a:rPr>
              <a:t>які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сполучають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країни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Північної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Центральної</a:t>
            </a:r>
            <a:r>
              <a:rPr lang="ru-RU" sz="3600" dirty="0" smtClean="0">
                <a:latin typeface="Comic Sans MS" pitchFamily="66" charset="0"/>
              </a:rPr>
              <a:t> та </a:t>
            </a:r>
            <a:r>
              <a:rPr lang="ru-RU" sz="3600" dirty="0" err="1" smtClean="0">
                <a:latin typeface="Comic Sans MS" pitchFamily="66" charset="0"/>
              </a:rPr>
              <a:t>Східної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Європи</a:t>
            </a:r>
            <a:r>
              <a:rPr lang="ru-RU" sz="3600" dirty="0" smtClean="0">
                <a:latin typeface="Comic Sans MS" pitchFamily="66" charset="0"/>
              </a:rPr>
              <a:t>. 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Е</a:t>
            </a:r>
            <a:r>
              <a:rPr lang="uk-UA" sz="4900" dirty="0" smtClean="0">
                <a:solidFill>
                  <a:srgbClr val="0070C0"/>
                </a:solidFill>
                <a:latin typeface="Comic Sans MS" pitchFamily="66" charset="0"/>
              </a:rPr>
              <a:t>кономіко-географічне положення</a:t>
            </a:r>
            <a:endParaRPr lang="ru-RU" sz="49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88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500" dirty="0" err="1" smtClean="0">
                <a:latin typeface="Comic Sans MS" pitchFamily="66" charset="0"/>
              </a:rPr>
              <a:t>Більша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частина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території</a:t>
            </a:r>
            <a:r>
              <a:rPr lang="ru-RU" sz="2500" dirty="0" smtClean="0">
                <a:latin typeface="Comic Sans MS" pitchFamily="66" charset="0"/>
              </a:rPr>
              <a:t> - слабо </a:t>
            </a:r>
            <a:r>
              <a:rPr lang="ru-RU" sz="2500" dirty="0" err="1" smtClean="0">
                <a:latin typeface="Comic Sans MS" pitchFamily="66" charset="0"/>
              </a:rPr>
              <a:t>розчленована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рівнина</a:t>
            </a:r>
            <a:r>
              <a:rPr lang="ru-RU" sz="2500" dirty="0" smtClean="0">
                <a:latin typeface="Comic Sans MS" pitchFamily="66" charset="0"/>
              </a:rPr>
              <a:t>, </a:t>
            </a:r>
            <a:r>
              <a:rPr lang="ru-RU" sz="2500" dirty="0" err="1" smtClean="0">
                <a:latin typeface="Comic Sans MS" pitchFamily="66" charset="0"/>
              </a:rPr>
              <a:t>складена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льодовиковими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відкладами</a:t>
            </a:r>
            <a:r>
              <a:rPr lang="ru-RU" sz="2500" dirty="0" smtClean="0">
                <a:latin typeface="Comic Sans MS" pitchFamily="66" charset="0"/>
              </a:rPr>
              <a:t>, </a:t>
            </a:r>
            <a:r>
              <a:rPr lang="ru-RU" sz="2500" dirty="0" err="1" smtClean="0">
                <a:latin typeface="Comic Sans MS" pitchFamily="66" charset="0"/>
              </a:rPr>
              <a:t>що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подекуди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ускладнює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ведення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сільськогосподарських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робіт</a:t>
            </a:r>
            <a:r>
              <a:rPr lang="ru-RU" sz="2500" dirty="0" smtClean="0">
                <a:latin typeface="Comic Sans MS" pitchFamily="66" charset="0"/>
              </a:rPr>
              <a:t>. На </a:t>
            </a:r>
            <a:r>
              <a:rPr lang="ru-RU" sz="2500" dirty="0" err="1" smtClean="0">
                <a:latin typeface="Comic Sans MS" pitchFamily="66" charset="0"/>
              </a:rPr>
              <a:t>пн.-зх</a:t>
            </a:r>
            <a:r>
              <a:rPr lang="ru-RU" sz="2500" dirty="0" smtClean="0">
                <a:latin typeface="Comic Sans MS" pitchFamily="66" charset="0"/>
              </a:rPr>
              <a:t>. </a:t>
            </a:r>
            <a:r>
              <a:rPr lang="ru-RU" sz="2500" dirty="0" err="1" smtClean="0">
                <a:latin typeface="Comic Sans MS" pitchFamily="66" charset="0"/>
              </a:rPr>
              <a:t>Східньо-Європейської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рівнини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сформувалися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моренні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форми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рельєфу</a:t>
            </a:r>
            <a:r>
              <a:rPr lang="ru-RU" sz="2500" dirty="0" smtClean="0">
                <a:latin typeface="Comic Sans MS" pitchFamily="66" charset="0"/>
              </a:rPr>
              <a:t>, </a:t>
            </a:r>
            <a:r>
              <a:rPr lang="ru-RU" sz="2500" dirty="0" err="1" smtClean="0">
                <a:latin typeface="Comic Sans MS" pitchFamily="66" charset="0"/>
              </a:rPr>
              <a:t>узбережжя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має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дюнний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рельєф</a:t>
            </a:r>
            <a:r>
              <a:rPr lang="ru-RU" sz="2500" dirty="0" smtClean="0">
                <a:latin typeface="Comic Sans MS" pitchFamily="66" charset="0"/>
              </a:rPr>
              <a:t>. </a:t>
            </a:r>
            <a:r>
              <a:rPr lang="ru-RU" sz="2500" dirty="0" err="1" smtClean="0">
                <a:latin typeface="Comic Sans MS" pitchFamily="66" charset="0"/>
              </a:rPr>
              <a:t>Клімат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перехідний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від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морського</a:t>
            </a:r>
            <a:r>
              <a:rPr lang="ru-RU" sz="2500" dirty="0" smtClean="0">
                <a:latin typeface="Comic Sans MS" pitchFamily="66" charset="0"/>
              </a:rPr>
              <a:t> до </a:t>
            </a:r>
            <a:r>
              <a:rPr lang="ru-RU" sz="2500" dirty="0" err="1" smtClean="0">
                <a:latin typeface="Comic Sans MS" pitchFamily="66" charset="0"/>
              </a:rPr>
              <a:t>помірно-континентального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з</a:t>
            </a:r>
            <a:r>
              <a:rPr lang="ru-RU" sz="2500" dirty="0" smtClean="0">
                <a:latin typeface="Comic Sans MS" pitchFamily="66" charset="0"/>
              </a:rPr>
              <a:t> великою </a:t>
            </a:r>
            <a:r>
              <a:rPr lang="ru-RU" sz="2500" dirty="0" err="1" smtClean="0">
                <a:latin typeface="Comic Sans MS" pitchFamily="66" charset="0"/>
              </a:rPr>
              <a:t>кількістю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опадів</a:t>
            </a:r>
            <a:r>
              <a:rPr lang="ru-RU" sz="2500" dirty="0" smtClean="0">
                <a:latin typeface="Comic Sans MS" pitchFamily="66" charset="0"/>
              </a:rPr>
              <a:t> (550-800 мм на </a:t>
            </a:r>
            <a:r>
              <a:rPr lang="ru-RU" sz="2500" dirty="0" err="1" smtClean="0">
                <a:latin typeface="Comic Sans MS" pitchFamily="66" charset="0"/>
              </a:rPr>
              <a:t>рік</a:t>
            </a:r>
            <a:r>
              <a:rPr lang="ru-RU" sz="2500" dirty="0" smtClean="0">
                <a:latin typeface="Comic Sans MS" pitchFamily="66" charset="0"/>
              </a:rPr>
              <a:t>), </a:t>
            </a:r>
            <a:r>
              <a:rPr lang="ru-RU" sz="2500" dirty="0" err="1" smtClean="0">
                <a:latin typeface="Comic Sans MS" pitchFamily="66" charset="0"/>
              </a:rPr>
              <a:t>що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призводить</a:t>
            </a:r>
            <a:r>
              <a:rPr lang="ru-RU" sz="2500" dirty="0" smtClean="0">
                <a:latin typeface="Comic Sans MS" pitchFamily="66" charset="0"/>
              </a:rPr>
              <a:t> до </a:t>
            </a:r>
            <a:r>
              <a:rPr lang="ru-RU" sz="2500" dirty="0" err="1" smtClean="0">
                <a:latin typeface="Comic Sans MS" pitchFamily="66" charset="0"/>
              </a:rPr>
              <a:t>надмірного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зволоження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ґрунтів</a:t>
            </a:r>
            <a:r>
              <a:rPr lang="ru-RU" sz="2500" dirty="0" smtClean="0">
                <a:latin typeface="Comic Sans MS" pitchFamily="66" charset="0"/>
              </a:rPr>
              <a:t>. </a:t>
            </a:r>
            <a:r>
              <a:rPr lang="ru-RU" sz="2500" dirty="0" err="1" smtClean="0">
                <a:latin typeface="Comic Sans MS" pitchFamily="66" charset="0"/>
              </a:rPr>
              <a:t>Середні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температури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взимку</a:t>
            </a:r>
            <a:r>
              <a:rPr lang="ru-RU" sz="2500" dirty="0" smtClean="0">
                <a:latin typeface="Comic Sans MS" pitchFamily="66" charset="0"/>
              </a:rPr>
              <a:t> -3 -7°С, а </a:t>
            </a:r>
            <a:r>
              <a:rPr lang="ru-RU" sz="2500" dirty="0" err="1" smtClean="0">
                <a:latin typeface="Comic Sans MS" pitchFamily="66" charset="0"/>
              </a:rPr>
              <a:t>влітку</a:t>
            </a:r>
            <a:r>
              <a:rPr lang="ru-RU" sz="2500" dirty="0" smtClean="0">
                <a:latin typeface="Comic Sans MS" pitchFamily="66" charset="0"/>
              </a:rPr>
              <a:t> +17°С. </a:t>
            </a:r>
            <a:r>
              <a:rPr lang="ru-RU" sz="2500" dirty="0" err="1" smtClean="0">
                <a:latin typeface="Comic Sans MS" pitchFamily="66" charset="0"/>
              </a:rPr>
              <a:t>Переважають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дерново-підзолисті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ґрунти</a:t>
            </a:r>
            <a:r>
              <a:rPr lang="ru-RU" sz="2500" dirty="0" smtClean="0">
                <a:latin typeface="Comic Sans MS" pitchFamily="66" charset="0"/>
              </a:rPr>
              <a:t>.</a:t>
            </a:r>
          </a:p>
          <a:p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4500" dirty="0" smtClean="0">
                <a:solidFill>
                  <a:srgbClr val="0070C0"/>
                </a:solidFill>
                <a:latin typeface="Comic Sans MS" pitchFamily="66" charset="0"/>
              </a:rPr>
              <a:t>Природні умови та ресурси</a:t>
            </a:r>
            <a:endParaRPr lang="ru-RU" sz="45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Comic Sans MS" pitchFamily="66" charset="0"/>
              </a:rPr>
              <a:t>	</a:t>
            </a:r>
            <a:r>
              <a:rPr lang="ru-RU" sz="2400" dirty="0" err="1" smtClean="0">
                <a:latin typeface="Comic Sans MS" pitchFamily="66" charset="0"/>
              </a:rPr>
              <a:t>Надра</a:t>
            </a:r>
            <a:r>
              <a:rPr lang="ru-RU" sz="2400" dirty="0" smtClean="0">
                <a:latin typeface="Comic Sans MS" pitchFamily="66" charset="0"/>
              </a:rPr>
              <a:t> не </a:t>
            </a:r>
            <a:r>
              <a:rPr lang="ru-RU" sz="2400" dirty="0" err="1" smtClean="0">
                <a:latin typeface="Comic Sans MS" pitchFamily="66" charset="0"/>
              </a:rPr>
              <a:t>багаті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мінеральну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сировину</a:t>
            </a:r>
            <a:r>
              <a:rPr lang="ru-RU" sz="2400" dirty="0" smtClean="0">
                <a:latin typeface="Comic Sans MS" pitchFamily="66" charset="0"/>
              </a:rPr>
              <a:t>. Є </a:t>
            </a:r>
            <a:r>
              <a:rPr lang="ru-RU" sz="2400" dirty="0" err="1" smtClean="0">
                <a:latin typeface="Comic Sans MS" pitchFamily="66" charset="0"/>
              </a:rPr>
              <a:t>бурштин</a:t>
            </a:r>
            <a:r>
              <a:rPr lang="ru-RU" sz="2400" dirty="0" smtClean="0">
                <a:latin typeface="Comic Sans MS" pitchFamily="66" charset="0"/>
              </a:rPr>
              <a:t>, торф та </a:t>
            </a:r>
            <a:r>
              <a:rPr lang="ru-RU" sz="2400" dirty="0" err="1" smtClean="0">
                <a:latin typeface="Comic Sans MS" pitchFamily="66" charset="0"/>
              </a:rPr>
              <a:t>будівельні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матеріали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Країна</a:t>
            </a:r>
            <a:r>
              <a:rPr lang="ru-RU" sz="2400" dirty="0" smtClean="0">
                <a:latin typeface="Comic Sans MS" pitchFamily="66" charset="0"/>
              </a:rPr>
              <a:t> мало </a:t>
            </a:r>
            <a:r>
              <a:rPr lang="ru-RU" sz="2400" dirty="0" err="1" smtClean="0">
                <a:latin typeface="Comic Sans MS" pitchFamily="66" charset="0"/>
              </a:rPr>
              <a:t>забезпечена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лісовими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водними</a:t>
            </a:r>
            <a:r>
              <a:rPr lang="ru-RU" sz="2400" dirty="0" smtClean="0">
                <a:latin typeface="Comic Sans MS" pitchFamily="66" charset="0"/>
              </a:rPr>
              <a:t> ресурсами (</a:t>
            </a:r>
            <a:r>
              <a:rPr lang="ru-RU" sz="2400" dirty="0" err="1" smtClean="0">
                <a:latin typeface="Comic Sans MS" pitchFamily="66" charset="0"/>
              </a:rPr>
              <a:t>річка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Нямунас</a:t>
            </a:r>
            <a:r>
              <a:rPr lang="ru-RU" sz="2400" dirty="0" smtClean="0">
                <a:latin typeface="Comic Sans MS" pitchFamily="66" charset="0"/>
              </a:rPr>
              <a:t>). </a:t>
            </a:r>
            <a:r>
              <a:rPr lang="ru-RU" sz="2400" dirty="0" err="1" smtClean="0">
                <a:latin typeface="Comic Sans MS" pitchFamily="66" charset="0"/>
              </a:rPr>
              <a:t>Лісові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ресурси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слугують</a:t>
            </a:r>
            <a:r>
              <a:rPr lang="ru-RU" sz="2400" dirty="0" smtClean="0">
                <a:latin typeface="Comic Sans MS" pitchFamily="66" charset="0"/>
              </a:rPr>
              <a:t> як </a:t>
            </a:r>
            <a:r>
              <a:rPr lang="ru-RU" sz="2400" dirty="0" err="1" smtClean="0">
                <a:latin typeface="Comic Sans MS" pitchFamily="66" charset="0"/>
              </a:rPr>
              <a:t>водозахисні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рекреаційні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Балтійське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узмор'я</a:t>
            </a:r>
            <a:r>
              <a:rPr lang="ru-RU" sz="2400" dirty="0" smtClean="0">
                <a:latin typeface="Comic Sans MS" pitchFamily="66" charset="0"/>
              </a:rPr>
              <a:t>: Паланга, </a:t>
            </a:r>
            <a:r>
              <a:rPr lang="ru-RU" sz="2400" dirty="0" err="1" smtClean="0">
                <a:latin typeface="Comic Sans MS" pitchFamily="66" charset="0"/>
              </a:rPr>
              <a:t>Лікенай</a:t>
            </a:r>
            <a:r>
              <a:rPr lang="ru-RU" sz="2400" dirty="0" smtClean="0">
                <a:latin typeface="Comic Sans MS" pitchFamily="66" charset="0"/>
              </a:rPr>
              <a:t>). Литва </a:t>
            </a:r>
            <a:r>
              <a:rPr lang="ru-RU" sz="2400" dirty="0" err="1" smtClean="0">
                <a:latin typeface="Comic Sans MS" pitchFamily="66" charset="0"/>
              </a:rPr>
              <a:t>багата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також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рибними</a:t>
            </a:r>
            <a:r>
              <a:rPr lang="ru-RU" sz="2400" dirty="0" smtClean="0">
                <a:latin typeface="Comic Sans MS" pitchFamily="66" charset="0"/>
              </a:rPr>
              <a:t> ресурсами, </a:t>
            </a:r>
            <a:r>
              <a:rPr lang="ru-RU" sz="2400" dirty="0" err="1" smtClean="0">
                <a:latin typeface="Comic Sans MS" pitchFamily="66" charset="0"/>
              </a:rPr>
              <a:t>які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використовуються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промисловості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cbaf03d2214f0065cf6b313738a3d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14685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irstonas220055815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194098"/>
            <a:ext cx="3764400" cy="26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Населення</a:t>
            </a:r>
            <a:r>
              <a:rPr lang="ru-RU" dirty="0" smtClean="0">
                <a:latin typeface="Comic Sans MS" pitchFamily="66" charset="0"/>
              </a:rPr>
              <a:t> становить </a:t>
            </a:r>
            <a:r>
              <a:rPr lang="ru-RU" dirty="0" err="1" smtClean="0">
                <a:latin typeface="Comic Sans MS" pitchFamily="66" charset="0"/>
              </a:rPr>
              <a:t>понад</a:t>
            </a:r>
            <a:r>
              <a:rPr lang="ru-RU" dirty="0" smtClean="0">
                <a:latin typeface="Comic Sans MS" pitchFamily="66" charset="0"/>
              </a:rPr>
              <a:t> 3,7 млн. </a:t>
            </a:r>
            <a:r>
              <a:rPr lang="ru-RU" dirty="0" err="1" smtClean="0">
                <a:latin typeface="Comic Sans MS" pitchFamily="66" charset="0"/>
              </a:rPr>
              <a:t>чоловік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Більшу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становить </a:t>
            </a:r>
            <a:r>
              <a:rPr lang="ru-RU" dirty="0" err="1" smtClean="0">
                <a:latin typeface="Comic Sans MS" pitchFamily="66" charset="0"/>
              </a:rPr>
              <a:t>міське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населення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частка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структурі</a:t>
            </a:r>
            <a:r>
              <a:rPr lang="ru-RU" dirty="0" smtClean="0">
                <a:latin typeface="Comic Sans MS" pitchFamily="66" charset="0"/>
              </a:rPr>
              <a:t> на 5 % </a:t>
            </a:r>
            <a:r>
              <a:rPr lang="ru-RU" dirty="0" err="1" smtClean="0">
                <a:latin typeface="Comic Sans MS" pitchFamily="66" charset="0"/>
              </a:rPr>
              <a:t>менша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ніж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інших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країнах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Балтії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Корінне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населення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Литви</a:t>
            </a:r>
            <a:r>
              <a:rPr lang="ru-RU" dirty="0" smtClean="0">
                <a:latin typeface="Comic Sans MS" pitchFamily="66" charset="0"/>
              </a:rPr>
              <a:t> - 80%. З </a:t>
            </a:r>
            <a:r>
              <a:rPr lang="ru-RU" dirty="0" err="1" smtClean="0">
                <a:latin typeface="Comic Sans MS" pitchFamily="66" charset="0"/>
              </a:rPr>
              <a:t>інших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народів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країні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проживають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росіяни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білоруси</a:t>
            </a:r>
            <a:r>
              <a:rPr lang="ru-RU" dirty="0" smtClean="0">
                <a:latin typeface="Comic Sans MS" pitchFamily="66" charset="0"/>
              </a:rPr>
              <a:t>, поляки, </a:t>
            </a:r>
            <a:r>
              <a:rPr lang="ru-RU" dirty="0" err="1" smtClean="0">
                <a:latin typeface="Comic Sans MS" pitchFamily="66" charset="0"/>
              </a:rPr>
              <a:t>українці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Середня</a:t>
            </a:r>
            <a:r>
              <a:rPr lang="ru-RU" dirty="0" smtClean="0">
                <a:latin typeface="Comic Sans MS" pitchFamily="66" charset="0"/>
              </a:rPr>
              <a:t> густота </a:t>
            </a:r>
            <a:r>
              <a:rPr lang="ru-RU" dirty="0" err="1" smtClean="0">
                <a:latin typeface="Comic Sans MS" pitchFamily="66" charset="0"/>
              </a:rPr>
              <a:t>населення</a:t>
            </a:r>
            <a:r>
              <a:rPr lang="ru-RU" dirty="0" smtClean="0">
                <a:latin typeface="Comic Sans MS" pitchFamily="66" charset="0"/>
              </a:rPr>
              <a:t> 44 </a:t>
            </a:r>
            <a:r>
              <a:rPr lang="ru-RU" dirty="0" err="1" smtClean="0">
                <a:latin typeface="Comic Sans MS" pitchFamily="66" charset="0"/>
              </a:rPr>
              <a:t>чол</a:t>
            </a:r>
            <a:r>
              <a:rPr lang="ru-RU" dirty="0" smtClean="0">
                <a:latin typeface="Comic Sans MS" pitchFamily="66" charset="0"/>
              </a:rPr>
              <a:t>/км2, а максимальна - 57 </a:t>
            </a:r>
            <a:r>
              <a:rPr lang="ru-RU" dirty="0" err="1" smtClean="0">
                <a:latin typeface="Comic Sans MS" pitchFamily="66" charset="0"/>
              </a:rPr>
              <a:t>чол</a:t>
            </a:r>
            <a:r>
              <a:rPr lang="ru-RU" dirty="0" smtClean="0">
                <a:latin typeface="Comic Sans MS" pitchFamily="66" charset="0"/>
              </a:rPr>
              <a:t>/км2. За характером </a:t>
            </a:r>
            <a:r>
              <a:rPr lang="ru-RU" dirty="0" err="1" smtClean="0">
                <a:latin typeface="Comic Sans MS" pitchFamily="66" charset="0"/>
              </a:rPr>
              <a:t>відтворення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типова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європейська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країна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притаманні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особливості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першого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розширеного</a:t>
            </a:r>
            <a:r>
              <a:rPr lang="ru-RU" dirty="0" smtClean="0">
                <a:latin typeface="Comic Sans MS" pitchFamily="66" charset="0"/>
              </a:rPr>
              <a:t> типу </a:t>
            </a:r>
            <a:r>
              <a:rPr lang="ru-RU" dirty="0" err="1" smtClean="0">
                <a:latin typeface="Comic Sans MS" pitchFamily="66" charset="0"/>
              </a:rPr>
              <a:t>відтворення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Населення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належить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балтійської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індоєвропейської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сім'ї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Comic Sans MS" pitchFamily="66" charset="0"/>
              </a:rPr>
              <a:t>Населення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2148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600" dirty="0" err="1" smtClean="0">
                <a:latin typeface="Comic Sans MS" pitchFamily="66" charset="0"/>
              </a:rPr>
              <a:t>Країну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можні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віднести</a:t>
            </a:r>
            <a:r>
              <a:rPr lang="ru-RU" sz="2600" dirty="0" smtClean="0">
                <a:latin typeface="Comic Sans MS" pitchFamily="66" charset="0"/>
              </a:rPr>
              <a:t> до </a:t>
            </a:r>
            <a:r>
              <a:rPr lang="ru-RU" sz="2600" dirty="0" err="1" smtClean="0">
                <a:latin typeface="Comic Sans MS" pitchFamily="66" charset="0"/>
              </a:rPr>
              <a:t>високо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урбанізованих</a:t>
            </a:r>
            <a:r>
              <a:rPr lang="ru-RU" sz="2600" dirty="0" smtClean="0">
                <a:latin typeface="Comic Sans MS" pitchFamily="66" charset="0"/>
              </a:rPr>
              <a:t>. </a:t>
            </a:r>
            <a:r>
              <a:rPr lang="ru-RU" sz="2600" dirty="0" err="1" smtClean="0">
                <a:latin typeface="Comic Sans MS" pitchFamily="66" charset="0"/>
              </a:rPr>
              <a:t>Міське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населення</a:t>
            </a:r>
            <a:r>
              <a:rPr lang="ru-RU" sz="2600" dirty="0" smtClean="0">
                <a:latin typeface="Comic Sans MS" pitchFamily="66" charset="0"/>
              </a:rPr>
              <a:t> становить </a:t>
            </a:r>
            <a:r>
              <a:rPr lang="ru-RU" sz="2600" dirty="0" err="1" smtClean="0">
                <a:latin typeface="Comic Sans MS" pitchFamily="66" charset="0"/>
              </a:rPr>
              <a:t>майже</a:t>
            </a:r>
            <a:r>
              <a:rPr lang="ru-RU" sz="2600" dirty="0" smtClean="0">
                <a:latin typeface="Comic Sans MS" pitchFamily="66" charset="0"/>
              </a:rPr>
              <a:t> 70%. </a:t>
            </a:r>
            <a:r>
              <a:rPr lang="ru-RU" sz="2600" dirty="0" err="1" smtClean="0">
                <a:latin typeface="Comic Sans MS" pitchFamily="66" charset="0"/>
              </a:rPr>
              <a:t>Великі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міста</a:t>
            </a:r>
            <a:r>
              <a:rPr lang="ru-RU" sz="2600" dirty="0" smtClean="0">
                <a:latin typeface="Comic Sans MS" pitchFamily="66" charset="0"/>
              </a:rPr>
              <a:t>: </a:t>
            </a:r>
            <a:r>
              <a:rPr lang="ru-RU" sz="2600" dirty="0" err="1" smtClean="0">
                <a:latin typeface="Comic Sans MS" pitchFamily="66" charset="0"/>
              </a:rPr>
              <a:t>Вільнюс</a:t>
            </a:r>
            <a:r>
              <a:rPr lang="ru-RU" sz="2600" dirty="0" smtClean="0">
                <a:latin typeface="Comic Sans MS" pitchFamily="66" charset="0"/>
              </a:rPr>
              <a:t> (590 тис. </a:t>
            </a:r>
            <a:r>
              <a:rPr lang="ru-RU" sz="2600" dirty="0" err="1" smtClean="0">
                <a:latin typeface="Comic Sans MS" pitchFamily="66" charset="0"/>
              </a:rPr>
              <a:t>чол</a:t>
            </a:r>
            <a:r>
              <a:rPr lang="ru-RU" sz="2600" dirty="0" smtClean="0">
                <a:latin typeface="Comic Sans MS" pitchFamily="66" charset="0"/>
              </a:rPr>
              <a:t>.), Каунас (429 </a:t>
            </a:r>
            <a:r>
              <a:rPr lang="ru-RU" sz="2600" dirty="0" err="1" smtClean="0">
                <a:latin typeface="Comic Sans MS" pitchFamily="66" charset="0"/>
              </a:rPr>
              <a:t>тис.чол</a:t>
            </a:r>
            <a:r>
              <a:rPr lang="ru-RU" sz="2600" dirty="0" smtClean="0">
                <a:latin typeface="Comic Sans MS" pitchFamily="66" charset="0"/>
              </a:rPr>
              <a:t>.), Клайпеда (206 </a:t>
            </a:r>
            <a:r>
              <a:rPr lang="ru-RU" sz="2600" dirty="0" err="1" smtClean="0">
                <a:latin typeface="Comic Sans MS" pitchFamily="66" charset="0"/>
              </a:rPr>
              <a:t>тис.чол</a:t>
            </a:r>
            <a:r>
              <a:rPr lang="ru-RU" sz="2600" dirty="0" smtClean="0">
                <a:latin typeface="Comic Sans MS" pitchFamily="66" charset="0"/>
              </a:rPr>
              <a:t>.), Шяуляй (148 </a:t>
            </a:r>
            <a:r>
              <a:rPr lang="ru-RU" sz="2600" dirty="0" err="1" smtClean="0">
                <a:latin typeface="Comic Sans MS" pitchFamily="66" charset="0"/>
              </a:rPr>
              <a:t>тис.чол</a:t>
            </a:r>
            <a:r>
              <a:rPr lang="ru-RU" sz="2600" dirty="0" smtClean="0">
                <a:latin typeface="Comic Sans MS" pitchFamily="66" charset="0"/>
              </a:rPr>
              <a:t>.), </a:t>
            </a:r>
            <a:r>
              <a:rPr lang="ru-RU" sz="2600" dirty="0" err="1" smtClean="0">
                <a:latin typeface="Comic Sans MS" pitchFamily="66" charset="0"/>
              </a:rPr>
              <a:t>Паневежес</a:t>
            </a:r>
            <a:r>
              <a:rPr lang="ru-RU" sz="2600" dirty="0" smtClean="0">
                <a:latin typeface="Comic Sans MS" pitchFamily="66" charset="0"/>
              </a:rPr>
              <a:t> (132 </a:t>
            </a:r>
            <a:r>
              <a:rPr lang="ru-RU" sz="2600" dirty="0" err="1" smtClean="0">
                <a:latin typeface="Comic Sans MS" pitchFamily="66" charset="0"/>
              </a:rPr>
              <a:t>тис.чол</a:t>
            </a:r>
            <a:r>
              <a:rPr lang="ru-RU" sz="2600" dirty="0" smtClean="0">
                <a:latin typeface="Comic Sans MS" pitchFamily="66" charset="0"/>
              </a:rPr>
              <a:t>.). Великих </a:t>
            </a:r>
            <a:r>
              <a:rPr lang="ru-RU" sz="2600" dirty="0" err="1" smtClean="0">
                <a:latin typeface="Comic Sans MS" pitchFamily="66" charset="0"/>
              </a:rPr>
              <a:t>міст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небагато</a:t>
            </a:r>
            <a:r>
              <a:rPr lang="ru-RU" sz="2600" dirty="0" smtClean="0">
                <a:latin typeface="Comic Sans MS" pitchFamily="66" charset="0"/>
              </a:rPr>
              <a:t>, </a:t>
            </a:r>
            <a:r>
              <a:rPr lang="ru-RU" sz="2600" dirty="0" err="1" smtClean="0">
                <a:latin typeface="Comic Sans MS" pitchFamily="66" charset="0"/>
              </a:rPr>
              <a:t>але</a:t>
            </a:r>
            <a:r>
              <a:rPr lang="ru-RU" sz="2600" dirty="0" smtClean="0">
                <a:latin typeface="Comic Sans MS" pitchFamily="66" charset="0"/>
              </a:rPr>
              <a:t> вони </a:t>
            </a:r>
            <a:r>
              <a:rPr lang="ru-RU" sz="2600" dirty="0" err="1" smtClean="0">
                <a:latin typeface="Comic Sans MS" pitchFamily="66" charset="0"/>
              </a:rPr>
              <a:t>відіграють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велику</a:t>
            </a:r>
            <a:r>
              <a:rPr lang="ru-RU" sz="2600" dirty="0" smtClean="0">
                <a:latin typeface="Comic Sans MS" pitchFamily="66" charset="0"/>
              </a:rPr>
              <a:t> роль у </a:t>
            </a:r>
            <a:r>
              <a:rPr lang="ru-RU" sz="2600" dirty="0" err="1" smtClean="0">
                <a:latin typeface="Comic Sans MS" pitchFamily="66" charset="0"/>
              </a:rPr>
              <a:t>господарському</a:t>
            </a:r>
            <a:r>
              <a:rPr lang="ru-RU" sz="2600" dirty="0" smtClean="0">
                <a:latin typeface="Comic Sans MS" pitchFamily="66" charset="0"/>
              </a:rPr>
              <a:t> та культурному </a:t>
            </a:r>
            <a:r>
              <a:rPr lang="ru-RU" sz="2600" dirty="0" err="1" smtClean="0">
                <a:latin typeface="Comic Sans MS" pitchFamily="66" charset="0"/>
              </a:rPr>
              <a:t>житті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країни</a:t>
            </a:r>
            <a:r>
              <a:rPr lang="ru-RU" sz="2600" dirty="0" smtClean="0">
                <a:latin typeface="Comic Sans MS" pitchFamily="66" charset="0"/>
              </a:rPr>
              <a:t>, </a:t>
            </a:r>
            <a:r>
              <a:rPr lang="ru-RU" sz="2600" dirty="0" err="1" smtClean="0">
                <a:latin typeface="Comic Sans MS" pitchFamily="66" charset="0"/>
              </a:rPr>
              <a:t>концентруючи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інформаційний</a:t>
            </a:r>
            <a:r>
              <a:rPr lang="ru-RU" sz="2600" dirty="0" smtClean="0">
                <a:latin typeface="Comic Sans MS" pitchFamily="66" charset="0"/>
              </a:rPr>
              <a:t>, </a:t>
            </a:r>
            <a:r>
              <a:rPr lang="ru-RU" sz="2600" dirty="0" err="1" smtClean="0">
                <a:latin typeface="Comic Sans MS" pitchFamily="66" charset="0"/>
              </a:rPr>
              <a:t>науковий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потенціал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майже</a:t>
            </a:r>
            <a:r>
              <a:rPr lang="ru-RU" sz="2600" dirty="0" smtClean="0">
                <a:latin typeface="Comic Sans MS" pitchFamily="66" charset="0"/>
              </a:rPr>
              <a:t> половину </a:t>
            </a:r>
            <a:r>
              <a:rPr lang="ru-RU" sz="2600" dirty="0" err="1" smtClean="0">
                <a:latin typeface="Comic Sans MS" pitchFamily="66" charset="0"/>
              </a:rPr>
              <a:t>всього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виробництва</a:t>
            </a:r>
            <a:r>
              <a:rPr lang="ru-RU" sz="2600" dirty="0" smtClean="0">
                <a:latin typeface="Comic Sans MS" pitchFamily="66" charset="0"/>
              </a:rPr>
              <a:t>. У </a:t>
            </a:r>
            <a:r>
              <a:rPr lang="ru-RU" sz="2600" dirty="0" err="1" smtClean="0">
                <a:latin typeface="Comic Sans MS" pitchFamily="66" charset="0"/>
              </a:rPr>
              <a:t>сільській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місцевості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склався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хутірський</a:t>
            </a:r>
            <a:r>
              <a:rPr lang="ru-RU" sz="2600" dirty="0" smtClean="0">
                <a:latin typeface="Comic Sans MS" pitchFamily="66" charset="0"/>
              </a:rPr>
              <a:t> тип </a:t>
            </a:r>
            <a:r>
              <a:rPr lang="ru-RU" sz="2600" dirty="0" err="1" smtClean="0">
                <a:latin typeface="Comic Sans MS" pitchFamily="66" charset="0"/>
              </a:rPr>
              <a:t>розселення</a:t>
            </a:r>
            <a:r>
              <a:rPr lang="ru-RU" sz="2600" dirty="0" smtClean="0">
                <a:latin typeface="Comic Sans MS" pitchFamily="66" charset="0"/>
              </a:rPr>
              <a:t>. </a:t>
            </a:r>
            <a:br>
              <a:rPr lang="ru-RU" sz="2600" dirty="0" smtClean="0">
                <a:latin typeface="Comic Sans MS" pitchFamily="66" charset="0"/>
              </a:rPr>
            </a:br>
            <a:r>
              <a:rPr lang="ru-RU" sz="2600" dirty="0" err="1" smtClean="0">
                <a:latin typeface="Comic Sans MS" pitchFamily="66" charset="0"/>
              </a:rPr>
              <a:t>Релігія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поділяється</a:t>
            </a:r>
            <a:r>
              <a:rPr lang="ru-RU" sz="2600" dirty="0" smtClean="0">
                <a:latin typeface="Comic Sans MS" pitchFamily="66" charset="0"/>
              </a:rPr>
              <a:t> на </a:t>
            </a:r>
            <a:r>
              <a:rPr lang="ru-RU" sz="2600" dirty="0" err="1" smtClean="0">
                <a:latin typeface="Comic Sans MS" pitchFamily="66" charset="0"/>
              </a:rPr>
              <a:t>християнство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і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католицтво</a:t>
            </a:r>
            <a:r>
              <a:rPr lang="ru-RU" sz="2600" dirty="0" smtClean="0">
                <a:latin typeface="Comic Sans MS" pitchFamily="66" charset="0"/>
              </a:rPr>
              <a:t>. </a:t>
            </a:r>
          </a:p>
          <a:p>
            <a:endParaRPr lang="ru-RU" sz="3100" dirty="0">
              <a:latin typeface="Comic Sans MS" pitchFamily="66" charset="0"/>
            </a:endParaRPr>
          </a:p>
        </p:txBody>
      </p:sp>
      <p:pic>
        <p:nvPicPr>
          <p:cNvPr id="4" name="Рисунок 3" descr="s4456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500570"/>
            <a:ext cx="2928957" cy="219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643446"/>
            <a:ext cx="325794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800" dirty="0" err="1" smtClean="0">
                <a:solidFill>
                  <a:srgbClr val="0070C0"/>
                </a:solidFill>
                <a:latin typeface="Comic Sans MS" pitchFamily="66" charset="0"/>
              </a:rPr>
              <a:t>Енергетика</a:t>
            </a:r>
            <a:r>
              <a:rPr lang="ru-RU" sz="3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sz="3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Comic Sans MS" pitchFamily="66" charset="0"/>
              </a:rPr>
              <a:t>паливна</a:t>
            </a:r>
            <a:r>
              <a:rPr lang="ru-RU" sz="3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Comic Sans MS" pitchFamily="66" charset="0"/>
              </a:rPr>
              <a:t>промисловість</a:t>
            </a:r>
            <a:r>
              <a:rPr lang="ru-RU" sz="3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8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3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52149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700" dirty="0" smtClean="0">
                <a:latin typeface="Comic Sans MS" pitchFamily="66" charset="0"/>
              </a:rPr>
              <a:t>	</a:t>
            </a:r>
            <a:r>
              <a:rPr lang="ru-RU" sz="4200" dirty="0" err="1" smtClean="0">
                <a:latin typeface="Comic Sans MS" pitchFamily="66" charset="0"/>
              </a:rPr>
              <a:t>Енергетичні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ресурси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Литви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невеликі</a:t>
            </a:r>
            <a:r>
              <a:rPr lang="ru-RU" sz="4200" dirty="0" smtClean="0">
                <a:latin typeface="Comic Sans MS" pitchFamily="66" charset="0"/>
              </a:rPr>
              <a:t>; великих </a:t>
            </a:r>
            <a:r>
              <a:rPr lang="ru-RU" sz="4200" dirty="0" err="1" smtClean="0">
                <a:latin typeface="Comic Sans MS" pitchFamily="66" charset="0"/>
              </a:rPr>
              <a:t>річок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немає</a:t>
            </a:r>
            <a:r>
              <a:rPr lang="ru-RU" sz="4200" dirty="0" smtClean="0">
                <a:latin typeface="Comic Sans MS" pitchFamily="66" charset="0"/>
              </a:rPr>
              <a:t>, тому на </a:t>
            </a:r>
            <a:r>
              <a:rPr lang="ru-RU" sz="4200" dirty="0" err="1" smtClean="0">
                <a:latin typeface="Comic Sans MS" pitchFamily="66" charset="0"/>
              </a:rPr>
              <a:t>частку</a:t>
            </a:r>
            <a:r>
              <a:rPr lang="ru-RU" sz="4200" dirty="0" smtClean="0">
                <a:latin typeface="Comic Sans MS" pitchFamily="66" charset="0"/>
              </a:rPr>
              <a:t> ГЕС доводиться </a:t>
            </a:r>
            <a:r>
              <a:rPr lang="ru-RU" sz="4200" dirty="0" err="1" smtClean="0">
                <a:latin typeface="Comic Sans MS" pitchFamily="66" charset="0"/>
              </a:rPr>
              <a:t>лише</a:t>
            </a:r>
            <a:r>
              <a:rPr lang="ru-RU" sz="4200" dirty="0" smtClean="0">
                <a:latin typeface="Comic Sans MS" pitchFamily="66" charset="0"/>
              </a:rPr>
              <a:t> мала </a:t>
            </a:r>
            <a:r>
              <a:rPr lang="ru-RU" sz="4200" dirty="0" err="1" smtClean="0">
                <a:latin typeface="Comic Sans MS" pitchFamily="66" charset="0"/>
              </a:rPr>
              <a:t>частина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вироблення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електроенергії</a:t>
            </a:r>
            <a:r>
              <a:rPr lang="ru-RU" sz="4200" dirty="0" smtClean="0">
                <a:latin typeface="Comic Sans MS" pitchFamily="66" charset="0"/>
              </a:rPr>
              <a:t>. Велика </a:t>
            </a:r>
            <a:r>
              <a:rPr lang="ru-RU" sz="4200" dirty="0" err="1" smtClean="0">
                <a:latin typeface="Comic Sans MS" pitchFamily="66" charset="0"/>
              </a:rPr>
              <a:t>частина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електроенергії</a:t>
            </a:r>
            <a:r>
              <a:rPr lang="ru-RU" sz="4200" dirty="0" smtClean="0">
                <a:latin typeface="Comic Sans MS" pitchFamily="66" charset="0"/>
              </a:rPr>
              <a:t>, </a:t>
            </a:r>
            <a:r>
              <a:rPr lang="ru-RU" sz="4200" dirty="0" err="1" smtClean="0">
                <a:latin typeface="Comic Sans MS" pitchFamily="66" charset="0"/>
              </a:rPr>
              <a:t>що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виробляється</a:t>
            </a:r>
            <a:r>
              <a:rPr lang="ru-RU" sz="4200" dirty="0" smtClean="0">
                <a:latin typeface="Comic Sans MS" pitchFamily="66" charset="0"/>
              </a:rPr>
              <a:t>, доводиться на ТЕС. </a:t>
            </a:r>
            <a:r>
              <a:rPr lang="ru-RU" sz="4200" dirty="0" err="1" smtClean="0">
                <a:latin typeface="Comic Sans MS" pitchFamily="66" charset="0"/>
              </a:rPr>
              <a:t>Майже</a:t>
            </a:r>
            <a:r>
              <a:rPr lang="ru-RU" sz="4200" dirty="0" smtClean="0">
                <a:latin typeface="Comic Sans MS" pitchFamily="66" charset="0"/>
              </a:rPr>
              <a:t> усе </a:t>
            </a:r>
            <a:r>
              <a:rPr lang="ru-RU" sz="4200" dirty="0" err="1" smtClean="0">
                <a:latin typeface="Comic Sans MS" pitchFamily="66" charset="0"/>
              </a:rPr>
              <a:t>паливо</a:t>
            </a:r>
            <a:r>
              <a:rPr lang="ru-RU" sz="4200" dirty="0" smtClean="0">
                <a:latin typeface="Comic Sans MS" pitchFamily="66" charset="0"/>
              </a:rPr>
              <a:t>  ( в основному мазут </a:t>
            </a:r>
            <a:r>
              <a:rPr lang="ru-RU" sz="4200" dirty="0" err="1" smtClean="0">
                <a:latin typeface="Comic Sans MS" pitchFamily="66" charset="0"/>
              </a:rPr>
              <a:t>і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природний</a:t>
            </a:r>
            <a:r>
              <a:rPr lang="ru-RU" sz="4200" dirty="0" smtClean="0">
                <a:latin typeface="Comic Sans MS" pitchFamily="66" charset="0"/>
              </a:rPr>
              <a:t> газ ) ввозиться </a:t>
            </a:r>
            <a:r>
              <a:rPr lang="ru-RU" sz="4200" dirty="0" err="1" smtClean="0">
                <a:latin typeface="Comic Sans MS" pitchFamily="66" charset="0"/>
              </a:rPr>
              <a:t>з-за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кордону,оскільки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своїх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родовищ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нафти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і</a:t>
            </a:r>
            <a:r>
              <a:rPr lang="ru-RU" sz="4200" dirty="0" smtClean="0">
                <a:latin typeface="Comic Sans MS" pitchFamily="66" charset="0"/>
              </a:rPr>
              <a:t> газу в </a:t>
            </a:r>
            <a:r>
              <a:rPr lang="ru-RU" sz="4200" dirty="0" err="1" smtClean="0">
                <a:latin typeface="Comic Sans MS" pitchFamily="66" charset="0"/>
              </a:rPr>
              <a:t>Литві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немає</a:t>
            </a:r>
            <a:r>
              <a:rPr lang="ru-RU" sz="4200" dirty="0" smtClean="0">
                <a:latin typeface="Comic Sans MS" pitchFamily="66" charset="0"/>
              </a:rPr>
              <a:t>. </a:t>
            </a:r>
            <a:r>
              <a:rPr lang="ru-RU" sz="4200" dirty="0" err="1" smtClean="0">
                <a:latin typeface="Comic Sans MS" pitchFamily="66" charset="0"/>
              </a:rPr>
              <a:t>Також</a:t>
            </a:r>
            <a:r>
              <a:rPr lang="ru-RU" sz="4200" dirty="0" smtClean="0">
                <a:latin typeface="Comic Sans MS" pitchFamily="66" charset="0"/>
              </a:rPr>
              <a:t>, як </a:t>
            </a:r>
            <a:r>
              <a:rPr lang="ru-RU" sz="4200" dirty="0" err="1" smtClean="0">
                <a:latin typeface="Comic Sans MS" pitchFamily="66" charset="0"/>
              </a:rPr>
              <a:t>паливо</a:t>
            </a:r>
            <a:r>
              <a:rPr lang="ru-RU" sz="4200" dirty="0" smtClean="0">
                <a:latin typeface="Comic Sans MS" pitchFamily="66" charset="0"/>
              </a:rPr>
              <a:t>, </a:t>
            </a:r>
            <a:r>
              <a:rPr lang="ru-RU" sz="4200" dirty="0" err="1" smtClean="0">
                <a:latin typeface="Comic Sans MS" pitchFamily="66" charset="0"/>
              </a:rPr>
              <a:t>використовується</a:t>
            </a:r>
            <a:r>
              <a:rPr lang="ru-RU" sz="4200" dirty="0" smtClean="0">
                <a:latin typeface="Comic Sans MS" pitchFamily="66" charset="0"/>
              </a:rPr>
              <a:t> торф, </a:t>
            </a:r>
            <a:r>
              <a:rPr lang="ru-RU" sz="4200" dirty="0" err="1" smtClean="0">
                <a:latin typeface="Comic Sans MS" pitchFamily="66" charset="0"/>
              </a:rPr>
              <a:t>що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добувається</a:t>
            </a:r>
            <a:r>
              <a:rPr lang="ru-RU" sz="4200" dirty="0" smtClean="0">
                <a:latin typeface="Comic Sans MS" pitchFamily="66" charset="0"/>
              </a:rPr>
              <a:t> в </a:t>
            </a:r>
            <a:r>
              <a:rPr lang="ru-RU" sz="4200" dirty="0" err="1" smtClean="0">
                <a:latin typeface="Comic Sans MS" pitchFamily="66" charset="0"/>
              </a:rPr>
              <a:t>республіці</a:t>
            </a:r>
            <a:r>
              <a:rPr lang="ru-RU" sz="4200" dirty="0" smtClean="0">
                <a:latin typeface="Comic Sans MS" pitchFamily="66" charset="0"/>
              </a:rPr>
              <a:t>.</a:t>
            </a:r>
            <a:endParaRPr lang="ru-RU" sz="4200" dirty="0">
              <a:latin typeface="Comic Sans MS" pitchFamily="66" charset="0"/>
            </a:endParaRPr>
          </a:p>
        </p:txBody>
      </p:sp>
      <p:pic>
        <p:nvPicPr>
          <p:cNvPr id="7" name="Рисунок 6" descr="siemens-zyt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71942"/>
            <a:ext cx="35719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Hemalskaya-GE`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</TotalTime>
  <Words>131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Загальні відомості</vt:lpstr>
      <vt:lpstr>Економіко-географічне положення</vt:lpstr>
      <vt:lpstr>Слайд 4</vt:lpstr>
      <vt:lpstr>Природні умови та ресурси</vt:lpstr>
      <vt:lpstr>Слайд 6</vt:lpstr>
      <vt:lpstr>Населення</vt:lpstr>
      <vt:lpstr>Слайд 8</vt:lpstr>
      <vt:lpstr>Енергетика і паливна промисловість </vt:lpstr>
      <vt:lpstr>Машинобудування і металообробка</vt:lpstr>
      <vt:lpstr>Хімічна промисловість</vt:lpstr>
      <vt:lpstr>Харчова промисловість</vt:lpstr>
      <vt:lpstr>Сільське господарство</vt:lpstr>
      <vt:lpstr>Слайд 14</vt:lpstr>
      <vt:lpstr>Слайд 15</vt:lpstr>
      <vt:lpstr>Транспорт</vt:lpstr>
      <vt:lpstr>Внутрішні відмінності Литви</vt:lpstr>
      <vt:lpstr>Східний район</vt:lpstr>
      <vt:lpstr>Західний район</vt:lpstr>
      <vt:lpstr>Північний район</vt:lpstr>
      <vt:lpstr>Південний район</vt:lpstr>
      <vt:lpstr>Проблеми та перспективи розвитку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Home</cp:lastModifiedBy>
  <cp:revision>41</cp:revision>
  <dcterms:created xsi:type="dcterms:W3CDTF">2013-01-25T15:07:39Z</dcterms:created>
  <dcterms:modified xsi:type="dcterms:W3CDTF">2013-02-11T07:46:23Z</dcterms:modified>
</cp:coreProperties>
</file>