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67356F-693E-45E0-A5C6-475074F2A32A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F717DA-987F-4DBB-94A8-356CE042985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Цікаві</a:t>
            </a:r>
            <a:r>
              <a:rPr lang="ru-RU" b="1" dirty="0" smtClean="0"/>
              <a:t> </a:t>
            </a:r>
            <a:r>
              <a:rPr lang="ru-RU" b="1" dirty="0" err="1" smtClean="0"/>
              <a:t>факти</a:t>
            </a:r>
            <a:r>
              <a:rPr lang="ru-RU" b="1" dirty="0" smtClean="0"/>
              <a:t> про </a:t>
            </a:r>
            <a:r>
              <a:rPr lang="ru-RU" b="1" dirty="0"/>
              <a:t>Мексику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32454"/>
            <a:ext cx="7560840" cy="50582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Ожиріння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360" dirty="0" smtClean="0"/>
              <a:t>На </a:t>
            </a:r>
            <a:r>
              <a:rPr lang="ru-RU" sz="1360" dirty="0" err="1" smtClean="0"/>
              <a:t>сьогоднішній</a:t>
            </a:r>
            <a:r>
              <a:rPr lang="ru-RU" sz="1360" dirty="0" smtClean="0"/>
              <a:t> день за статистикою Мексика </a:t>
            </a:r>
            <a:r>
              <a:rPr lang="ru-RU" sz="1360" dirty="0" err="1" smtClean="0"/>
              <a:t>займає</a:t>
            </a:r>
            <a:r>
              <a:rPr lang="ru-RU" sz="1360" dirty="0" smtClean="0"/>
              <a:t> друге </a:t>
            </a:r>
            <a:r>
              <a:rPr lang="ru-RU" sz="1360" dirty="0" err="1" smtClean="0"/>
              <a:t>місце</a:t>
            </a:r>
            <a:r>
              <a:rPr lang="ru-RU" sz="1360" dirty="0" smtClean="0"/>
              <a:t> </a:t>
            </a:r>
            <a:r>
              <a:rPr lang="ru-RU" sz="1360" dirty="0" err="1" smtClean="0"/>
              <a:t>після</a:t>
            </a:r>
            <a:r>
              <a:rPr lang="ru-RU" sz="1360" dirty="0" smtClean="0"/>
              <a:t> </a:t>
            </a:r>
            <a:r>
              <a:rPr lang="ru-RU" sz="1360" dirty="0" err="1" smtClean="0"/>
              <a:t>Сполучених</a:t>
            </a:r>
            <a:r>
              <a:rPr lang="ru-RU" sz="1360" dirty="0" smtClean="0"/>
              <a:t> </a:t>
            </a:r>
            <a:r>
              <a:rPr lang="ru-RU" sz="1360" dirty="0" err="1" smtClean="0"/>
              <a:t>Штатів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</a:t>
            </a:r>
            <a:r>
              <a:rPr lang="ru-RU" sz="1360" dirty="0" err="1" smtClean="0"/>
              <a:t>катастрофічним</a:t>
            </a:r>
            <a:r>
              <a:rPr lang="ru-RU" sz="1360" dirty="0" smtClean="0"/>
              <a:t> </a:t>
            </a:r>
            <a:r>
              <a:rPr lang="ru-RU" sz="1360" dirty="0" err="1" smtClean="0"/>
              <a:t>показниками</a:t>
            </a:r>
            <a:r>
              <a:rPr lang="ru-RU" sz="1360" dirty="0" smtClean="0"/>
              <a:t> </a:t>
            </a:r>
            <a:r>
              <a:rPr lang="ru-RU" sz="1360" dirty="0" err="1" smtClean="0"/>
              <a:t>зростаючого</a:t>
            </a:r>
            <a:r>
              <a:rPr lang="ru-RU" sz="1360" dirty="0" smtClean="0"/>
              <a:t> </a:t>
            </a:r>
            <a:r>
              <a:rPr lang="ru-RU" sz="1360" dirty="0" err="1" smtClean="0"/>
              <a:t>ожиріння</a:t>
            </a:r>
            <a:r>
              <a:rPr lang="ru-RU" sz="1360" dirty="0" smtClean="0"/>
              <a:t> в </a:t>
            </a:r>
            <a:r>
              <a:rPr lang="ru-RU" sz="1360" dirty="0" err="1" smtClean="0"/>
              <a:t>країні</a:t>
            </a:r>
            <a:r>
              <a:rPr lang="ru-RU" sz="1360" dirty="0" smtClean="0"/>
              <a:t>. </a:t>
            </a:r>
            <a:r>
              <a:rPr lang="ru-RU" sz="1360" dirty="0" err="1" smtClean="0"/>
              <a:t>Це</a:t>
            </a:r>
            <a:r>
              <a:rPr lang="ru-RU" sz="1360" dirty="0" smtClean="0"/>
              <a:t> парадоксально , так як Мексика – </a:t>
            </a:r>
            <a:r>
              <a:rPr lang="ru-RU" sz="1360" dirty="0" err="1" smtClean="0"/>
              <a:t>країна</a:t>
            </a:r>
            <a:r>
              <a:rPr lang="ru-RU" sz="1360" dirty="0" smtClean="0"/>
              <a:t> , яка </a:t>
            </a:r>
            <a:r>
              <a:rPr lang="ru-RU" sz="1360" dirty="0" err="1" smtClean="0"/>
              <a:t>страждала</a:t>
            </a:r>
            <a:r>
              <a:rPr lang="ru-RU" sz="1360" dirty="0" smtClean="0"/>
              <a:t> </a:t>
            </a:r>
            <a:r>
              <a:rPr lang="ru-RU" sz="1360" dirty="0" err="1" smtClean="0"/>
              <a:t>від</a:t>
            </a:r>
            <a:r>
              <a:rPr lang="ru-RU" sz="1360" dirty="0" smtClean="0"/>
              <a:t> голоду. У 1989 </a:t>
            </a:r>
            <a:r>
              <a:rPr lang="ru-RU" sz="1360" dirty="0" err="1" smtClean="0"/>
              <a:t>році</a:t>
            </a:r>
            <a:r>
              <a:rPr lang="ru-RU" sz="1360" dirty="0" smtClean="0"/>
              <a:t> </a:t>
            </a:r>
            <a:r>
              <a:rPr lang="ru-RU" sz="1360" dirty="0" err="1" smtClean="0"/>
              <a:t>менше</a:t>
            </a:r>
            <a:r>
              <a:rPr lang="ru-RU" sz="1360" dirty="0" smtClean="0"/>
              <a:t> </a:t>
            </a:r>
            <a:r>
              <a:rPr lang="ru-RU" sz="1360" dirty="0" err="1" smtClean="0"/>
              <a:t>ніж</a:t>
            </a:r>
            <a:r>
              <a:rPr lang="ru-RU" sz="1360" dirty="0" smtClean="0"/>
              <a:t> 10 % </a:t>
            </a:r>
            <a:r>
              <a:rPr lang="ru-RU" sz="1360" dirty="0" err="1" smtClean="0"/>
              <a:t>підлітків</a:t>
            </a:r>
            <a:r>
              <a:rPr lang="ru-RU" sz="1360" dirty="0" smtClean="0"/>
              <a:t> </a:t>
            </a:r>
            <a:r>
              <a:rPr lang="ru-RU" sz="1360" dirty="0" err="1" smtClean="0"/>
              <a:t>мали</a:t>
            </a:r>
            <a:r>
              <a:rPr lang="ru-RU" sz="1360" dirty="0" smtClean="0"/>
              <a:t> </a:t>
            </a:r>
            <a:r>
              <a:rPr lang="ru-RU" sz="1360" dirty="0" err="1" smtClean="0"/>
              <a:t>проблеми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</a:t>
            </a:r>
            <a:r>
              <a:rPr lang="ru-RU" sz="1360" dirty="0" err="1" smtClean="0"/>
              <a:t>надлишковою</a:t>
            </a:r>
            <a:r>
              <a:rPr lang="ru-RU" sz="1360" dirty="0" smtClean="0"/>
              <a:t> вагою , </a:t>
            </a:r>
            <a:r>
              <a:rPr lang="ru-RU" sz="1360" dirty="0" err="1" smtClean="0"/>
              <a:t>але</a:t>
            </a:r>
            <a:r>
              <a:rPr lang="ru-RU" sz="1360" dirty="0" smtClean="0"/>
              <a:t> за </a:t>
            </a:r>
            <a:r>
              <a:rPr lang="ru-RU" sz="1360" dirty="0" err="1" smtClean="0"/>
              <a:t>останні</a:t>
            </a:r>
            <a:r>
              <a:rPr lang="ru-RU" sz="1360" dirty="0" smtClean="0"/>
              <a:t> 15 </a:t>
            </a:r>
            <a:r>
              <a:rPr lang="ru-RU" sz="1360" dirty="0" err="1" smtClean="0"/>
              <a:t>років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моменту </a:t>
            </a:r>
            <a:r>
              <a:rPr lang="ru-RU" sz="1360" dirty="0" err="1" smtClean="0"/>
              <a:t>появи</a:t>
            </a:r>
            <a:r>
              <a:rPr lang="ru-RU" sz="1360" dirty="0" smtClean="0"/>
              <a:t> </a:t>
            </a:r>
            <a:r>
              <a:rPr lang="ru-RU" sz="1360" dirty="0" err="1" smtClean="0"/>
              <a:t>великої</a:t>
            </a:r>
            <a:r>
              <a:rPr lang="ru-RU" sz="1360" dirty="0" smtClean="0"/>
              <a:t> </a:t>
            </a:r>
            <a:r>
              <a:rPr lang="ru-RU" sz="1360" dirty="0" err="1" smtClean="0"/>
              <a:t>кількості</a:t>
            </a:r>
            <a:r>
              <a:rPr lang="ru-RU" sz="1360" dirty="0" smtClean="0"/>
              <a:t> </a:t>
            </a:r>
            <a:r>
              <a:rPr lang="ru-RU" sz="1360" dirty="0" err="1" smtClean="0"/>
              <a:t>ресторанів</a:t>
            </a:r>
            <a:r>
              <a:rPr lang="ru-RU" sz="1360" dirty="0" smtClean="0"/>
              <a:t> </a:t>
            </a:r>
            <a:r>
              <a:rPr lang="ru-RU" sz="1360" dirty="0" err="1" smtClean="0"/>
              <a:t>швидкої</a:t>
            </a:r>
            <a:r>
              <a:rPr lang="ru-RU" sz="1360" dirty="0" smtClean="0"/>
              <a:t> </a:t>
            </a:r>
            <a:r>
              <a:rPr lang="ru-RU" sz="1360" dirty="0" err="1" smtClean="0"/>
              <a:t>їжі</a:t>
            </a:r>
            <a:r>
              <a:rPr lang="ru-RU" sz="1360" dirty="0" smtClean="0"/>
              <a:t> норма сильно </a:t>
            </a:r>
            <a:r>
              <a:rPr lang="ru-RU" sz="1360" dirty="0" err="1" smtClean="0"/>
              <a:t>підвищилася</a:t>
            </a:r>
            <a:r>
              <a:rPr lang="ru-RU" sz="1360" dirty="0" smtClean="0"/>
              <a:t> . </a:t>
            </a:r>
            <a:r>
              <a:rPr lang="ru-RU" sz="1360" dirty="0" err="1" smtClean="0"/>
              <a:t>Після</a:t>
            </a:r>
            <a:r>
              <a:rPr lang="ru-RU" sz="1360" dirty="0" smtClean="0"/>
              <a:t> того , як </a:t>
            </a:r>
            <a:r>
              <a:rPr lang="en-US" sz="1360" dirty="0" smtClean="0"/>
              <a:t>Coca Cola </a:t>
            </a:r>
            <a:r>
              <a:rPr lang="ru-RU" sz="1360" dirty="0" smtClean="0"/>
              <a:t>стала </a:t>
            </a:r>
            <a:r>
              <a:rPr lang="ru-RU" sz="1360" dirty="0" err="1" smtClean="0"/>
              <a:t>більш</a:t>
            </a:r>
            <a:r>
              <a:rPr lang="ru-RU" sz="1360" dirty="0" smtClean="0"/>
              <a:t> доступною , </a:t>
            </a:r>
            <a:r>
              <a:rPr lang="ru-RU" sz="1360" dirty="0" err="1" smtClean="0"/>
              <a:t>ніж</a:t>
            </a:r>
            <a:r>
              <a:rPr lang="ru-RU" sz="1360" dirty="0" smtClean="0"/>
              <a:t> проста вода , </a:t>
            </a:r>
            <a:r>
              <a:rPr lang="ru-RU" sz="1360" dirty="0" err="1" smtClean="0"/>
              <a:t>мексиканці</a:t>
            </a:r>
            <a:r>
              <a:rPr lang="ru-RU" sz="1360" dirty="0" smtClean="0"/>
              <a:t> </a:t>
            </a:r>
            <a:r>
              <a:rPr lang="ru-RU" sz="1360" dirty="0" err="1" smtClean="0"/>
              <a:t>п’є</a:t>
            </a:r>
            <a:r>
              <a:rPr lang="ru-RU" sz="1360" dirty="0" smtClean="0"/>
              <a:t> </a:t>
            </a:r>
            <a:r>
              <a:rPr lang="ru-RU" sz="1360" dirty="0" err="1" smtClean="0"/>
              <a:t>її</a:t>
            </a:r>
            <a:r>
              <a:rPr lang="ru-RU" sz="1360" dirty="0" smtClean="0"/>
              <a:t> </a:t>
            </a:r>
            <a:r>
              <a:rPr lang="ru-RU" sz="1360" dirty="0" err="1" smtClean="0"/>
              <a:t>навіть</a:t>
            </a:r>
            <a:r>
              <a:rPr lang="ru-RU" sz="1360" dirty="0" smtClean="0"/>
              <a:t> </a:t>
            </a:r>
            <a:r>
              <a:rPr lang="ru-RU" sz="1360" dirty="0" err="1" smtClean="0"/>
              <a:t>більше</a:t>
            </a:r>
            <a:r>
              <a:rPr lang="ru-RU" sz="1360" dirty="0" smtClean="0"/>
              <a:t> </a:t>
            </a:r>
            <a:r>
              <a:rPr lang="ru-RU" sz="1360" dirty="0" err="1" smtClean="0"/>
              <a:t>і</a:t>
            </a:r>
            <a:r>
              <a:rPr lang="ru-RU" sz="1360" dirty="0" smtClean="0"/>
              <a:t> </a:t>
            </a:r>
            <a:r>
              <a:rPr lang="ru-RU" sz="1360" dirty="0" err="1" smtClean="0"/>
              <a:t>частіше</a:t>
            </a:r>
            <a:r>
              <a:rPr lang="ru-RU" sz="1360" dirty="0" smtClean="0"/>
              <a:t> </a:t>
            </a:r>
            <a:r>
              <a:rPr lang="ru-RU" sz="1360" dirty="0" err="1" smtClean="0"/>
              <a:t>ніж</a:t>
            </a:r>
            <a:r>
              <a:rPr lang="ru-RU" sz="1360" dirty="0" smtClean="0"/>
              <a:t> </a:t>
            </a:r>
            <a:r>
              <a:rPr lang="ru-RU" sz="1360" dirty="0" err="1" smtClean="0"/>
              <a:t>американці</a:t>
            </a:r>
            <a:r>
              <a:rPr lang="ru-RU" sz="1360" dirty="0" smtClean="0"/>
              <a:t>. </a:t>
            </a:r>
            <a:r>
              <a:rPr lang="ru-RU" sz="1360" dirty="0" err="1" smtClean="0"/>
              <a:t>Сьогодні</a:t>
            </a:r>
            <a:r>
              <a:rPr lang="ru-RU" sz="1360" dirty="0" smtClean="0"/>
              <a:t> 70% </a:t>
            </a:r>
            <a:r>
              <a:rPr lang="ru-RU" sz="1360" dirty="0" err="1" smtClean="0"/>
              <a:t>всього</a:t>
            </a:r>
            <a:r>
              <a:rPr lang="ru-RU" sz="1360" dirty="0" smtClean="0"/>
              <a:t> </a:t>
            </a:r>
            <a:r>
              <a:rPr lang="ru-RU" sz="1360" dirty="0" err="1" smtClean="0"/>
              <a:t>населення</a:t>
            </a:r>
            <a:r>
              <a:rPr lang="ru-RU" sz="1360" dirty="0" smtClean="0"/>
              <a:t> Мексики </a:t>
            </a:r>
            <a:r>
              <a:rPr lang="ru-RU" sz="1360" dirty="0" err="1" smtClean="0"/>
              <a:t>мають</a:t>
            </a:r>
            <a:r>
              <a:rPr lang="ru-RU" sz="1360" dirty="0" smtClean="0"/>
              <a:t> </a:t>
            </a:r>
            <a:r>
              <a:rPr lang="ru-RU" sz="1360" dirty="0" err="1" smtClean="0"/>
              <a:t>проблеми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вагою , </a:t>
            </a:r>
            <a:r>
              <a:rPr lang="ru-RU" sz="1360" dirty="0" err="1" smtClean="0"/>
              <a:t>і</a:t>
            </a:r>
            <a:r>
              <a:rPr lang="ru-RU" sz="1360" dirty="0" smtClean="0"/>
              <a:t> </a:t>
            </a:r>
            <a:r>
              <a:rPr lang="ru-RU" sz="1360" dirty="0" err="1" smtClean="0"/>
              <a:t>ця</a:t>
            </a:r>
            <a:r>
              <a:rPr lang="ru-RU" sz="1360" dirty="0" smtClean="0"/>
              <a:t> цифра </a:t>
            </a:r>
            <a:r>
              <a:rPr lang="ru-RU" sz="1360" dirty="0" err="1" smtClean="0"/>
              <a:t>зростає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</a:t>
            </a:r>
            <a:r>
              <a:rPr lang="ru-RU" sz="1360" dirty="0" err="1" smtClean="0"/>
              <a:t>кожним</a:t>
            </a:r>
            <a:r>
              <a:rPr lang="ru-RU" sz="1360" dirty="0" smtClean="0"/>
              <a:t> днем. </a:t>
            </a:r>
            <a:r>
              <a:rPr lang="ru-RU" sz="1360" dirty="0" err="1" smtClean="0"/>
              <a:t>Діабет</a:t>
            </a:r>
            <a:r>
              <a:rPr lang="ru-RU" sz="1360" dirty="0" smtClean="0"/>
              <a:t> став основною причиною </a:t>
            </a:r>
            <a:r>
              <a:rPr lang="ru-RU" sz="1360" dirty="0" err="1" smtClean="0"/>
              <a:t>більшості</a:t>
            </a:r>
            <a:r>
              <a:rPr lang="ru-RU" sz="1360" dirty="0" smtClean="0"/>
              <a:t> </a:t>
            </a:r>
            <a:r>
              <a:rPr lang="ru-RU" sz="1360" dirty="0" err="1" smtClean="0"/>
              <a:t>смерті</a:t>
            </a:r>
            <a:r>
              <a:rPr lang="ru-RU" sz="1360" dirty="0" smtClean="0"/>
              <a:t> в </a:t>
            </a:r>
            <a:r>
              <a:rPr lang="ru-RU" sz="1360" dirty="0" err="1" smtClean="0"/>
              <a:t>країні</a:t>
            </a:r>
            <a:r>
              <a:rPr lang="ru-RU" sz="1360" dirty="0" smtClean="0"/>
              <a:t> , </a:t>
            </a:r>
            <a:r>
              <a:rPr lang="ru-RU" sz="1360" dirty="0" err="1" smtClean="0"/>
              <a:t>забираючи</a:t>
            </a:r>
            <a:r>
              <a:rPr lang="ru-RU" sz="1360" dirty="0" smtClean="0"/>
              <a:t> до 70000 </a:t>
            </a:r>
            <a:r>
              <a:rPr lang="ru-RU" sz="1360" dirty="0" err="1" smtClean="0"/>
              <a:t>життів</a:t>
            </a:r>
            <a:r>
              <a:rPr lang="ru-RU" sz="1360" dirty="0" smtClean="0"/>
              <a:t> </a:t>
            </a:r>
            <a:r>
              <a:rPr lang="ru-RU" sz="1360" dirty="0" err="1" smtClean="0"/>
              <a:t>щороку</a:t>
            </a:r>
            <a:r>
              <a:rPr lang="ru-RU" sz="1360" dirty="0" smtClean="0"/>
              <a:t>.</a:t>
            </a:r>
            <a:endParaRPr lang="ru-RU" sz="1360" dirty="0"/>
          </a:p>
        </p:txBody>
      </p:sp>
      <p:pic>
        <p:nvPicPr>
          <p:cNvPr id="4" name="Рисунок 3" descr="0910-OOBESITYMexico_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29000"/>
            <a:ext cx="4729708" cy="3153139"/>
          </a:xfrm>
          <a:prstGeom prst="rect">
            <a:avLst/>
          </a:prstGeom>
        </p:spPr>
      </p:pic>
      <p:pic>
        <p:nvPicPr>
          <p:cNvPr id="5" name="Рисунок 4" descr="0000014467-produkty-eda-fastf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750" y="3501008"/>
            <a:ext cx="315035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970" dirty="0" smtClean="0"/>
              <a:t>Дякую за увагу!</a:t>
            </a:r>
            <a:endParaRPr lang="ru-RU" sz="39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Найкоротше президентство в світі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Вільям</a:t>
            </a:r>
            <a:r>
              <a:rPr lang="ru-RU" sz="1600" dirty="0" smtClean="0"/>
              <a:t> </a:t>
            </a:r>
            <a:r>
              <a:rPr lang="ru-RU" sz="1600" dirty="0" err="1" smtClean="0"/>
              <a:t>Генрі</a:t>
            </a:r>
            <a:r>
              <a:rPr lang="ru-RU" sz="1600" dirty="0" smtClean="0"/>
              <a:t> </a:t>
            </a:r>
            <a:r>
              <a:rPr lang="ru-RU" sz="1600" dirty="0" err="1" smtClean="0"/>
              <a:t>Гаріссон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9- м президентом </a:t>
            </a:r>
            <a:r>
              <a:rPr lang="ru-RU" sz="1600" dirty="0" err="1" smtClean="0"/>
              <a:t>Сполучених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Штатів</a:t>
            </a:r>
            <a:r>
              <a:rPr lang="ru-RU" sz="1600" dirty="0" smtClean="0"/>
              <a:t> Америки , </a:t>
            </a:r>
            <a:r>
              <a:rPr lang="ru-RU" sz="1600" dirty="0" err="1" smtClean="0"/>
              <a:t>і</a:t>
            </a:r>
            <a:r>
              <a:rPr lang="ru-RU" sz="1600" dirty="0" smtClean="0"/>
              <a:t> чий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найкоротшим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США . 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помер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пневмонії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офісі</a:t>
            </a:r>
            <a:r>
              <a:rPr lang="ru-RU" sz="1600" dirty="0" smtClean="0"/>
              <a:t> на 32- </a:t>
            </a:r>
            <a:r>
              <a:rPr lang="ru-RU" sz="1600" dirty="0" err="1" smtClean="0"/>
              <a:t>му</a:t>
            </a:r>
            <a:r>
              <a:rPr lang="ru-RU" sz="1600" dirty="0" smtClean="0"/>
              <a:t> </a:t>
            </a:r>
            <a:r>
              <a:rPr lang="ru-RU" sz="1600" dirty="0" err="1" smtClean="0"/>
              <a:t>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президентства. Але в </a:t>
            </a:r>
            <a:r>
              <a:rPr lang="ru-RU" sz="1600" dirty="0" err="1" smtClean="0"/>
              <a:t>тривалості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Гаріссон</a:t>
            </a:r>
            <a:r>
              <a:rPr lang="ru-RU" sz="1600" dirty="0" smtClean="0"/>
              <a:t> сильно </a:t>
            </a:r>
            <a:r>
              <a:rPr lang="ru-RU" sz="1600" dirty="0" err="1" smtClean="0"/>
              <a:t>поступається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тридцять</a:t>
            </a:r>
            <a:r>
              <a:rPr lang="ru-RU" sz="1600" dirty="0" smtClean="0"/>
              <a:t> четвертому президенту Мексики Педро </a:t>
            </a:r>
            <a:r>
              <a:rPr lang="ru-RU" sz="1600" dirty="0" err="1" smtClean="0"/>
              <a:t>Ласкураіну</a:t>
            </a:r>
            <a:r>
              <a:rPr lang="ru-RU" sz="1600" dirty="0" smtClean="0"/>
              <a:t> 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правив </a:t>
            </a:r>
            <a:r>
              <a:rPr lang="ru-RU" sz="1600" dirty="0" err="1" smtClean="0"/>
              <a:t>країною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годин.</a:t>
            </a:r>
            <a:endParaRPr lang="ru-RU" sz="1600" dirty="0"/>
          </a:p>
        </p:txBody>
      </p:sp>
      <p:pic>
        <p:nvPicPr>
          <p:cNvPr id="4" name="Рисунок 3" descr="William_Henry_Harr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2880320" cy="3840427"/>
          </a:xfrm>
          <a:prstGeom prst="rect">
            <a:avLst/>
          </a:prstGeom>
        </p:spPr>
      </p:pic>
      <p:pic>
        <p:nvPicPr>
          <p:cNvPr id="5" name="Рисунок 4" descr="Pedro_Lascu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2915756" cy="3976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Свято 5 </a:t>
            </a:r>
            <a:r>
              <a:rPr lang="ru-RU" sz="3100" dirty="0" err="1" smtClean="0"/>
              <a:t>травня</a:t>
            </a:r>
            <a:r>
              <a:rPr lang="ru-RU" sz="3100" dirty="0" smtClean="0"/>
              <a:t> – </a:t>
            </a:r>
            <a:r>
              <a:rPr lang="ru-RU" sz="3100" dirty="0" err="1" smtClean="0"/>
              <a:t>це</a:t>
            </a:r>
            <a:r>
              <a:rPr lang="ru-RU" sz="3100" dirty="0" smtClean="0"/>
              <a:t> не те 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всі</a:t>
            </a:r>
            <a:r>
              <a:rPr lang="ru-RU" sz="3100" dirty="0" smtClean="0"/>
              <a:t> </a:t>
            </a:r>
            <a:r>
              <a:rPr lang="ru-RU" sz="3100" dirty="0" err="1" smtClean="0"/>
              <a:t>думають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Багато</a:t>
            </a:r>
            <a:r>
              <a:rPr lang="ru-RU" sz="1800" dirty="0" smtClean="0"/>
              <a:t>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думає</a:t>
            </a:r>
            <a:r>
              <a:rPr lang="ru-RU" sz="1800" dirty="0" smtClean="0"/>
              <a:t> , </a:t>
            </a:r>
            <a:r>
              <a:rPr lang="ru-RU" sz="1800" dirty="0" err="1" smtClean="0"/>
              <a:t>що</a:t>
            </a:r>
            <a:r>
              <a:rPr lang="ru-RU" sz="1800" dirty="0" smtClean="0"/>
              <a:t> 5 </a:t>
            </a:r>
            <a:r>
              <a:rPr lang="ru-RU" sz="1800" dirty="0" err="1" smtClean="0"/>
              <a:t>травня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Мексиці</a:t>
            </a:r>
            <a:r>
              <a:rPr lang="ru-RU" sz="1800" dirty="0" smtClean="0"/>
              <a:t> ( </a:t>
            </a:r>
            <a:r>
              <a:rPr lang="en-US" sz="1800" dirty="0" err="1" smtClean="0"/>
              <a:t>Cinco</a:t>
            </a:r>
            <a:r>
              <a:rPr lang="en-US" sz="1800" dirty="0" smtClean="0"/>
              <a:t> de Mayo ) </a:t>
            </a:r>
            <a:r>
              <a:rPr lang="ru-RU" sz="1800" dirty="0" err="1" smtClean="0"/>
              <a:t>відзначають</a:t>
            </a:r>
            <a:r>
              <a:rPr lang="ru-RU" sz="1800" dirty="0" smtClean="0"/>
              <a:t> як день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. 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, </a:t>
            </a:r>
            <a:r>
              <a:rPr lang="en-US" sz="1800" dirty="0" err="1" smtClean="0"/>
              <a:t>Cinco</a:t>
            </a:r>
            <a:r>
              <a:rPr lang="en-US" sz="1800" dirty="0" smtClean="0"/>
              <a:t> de Mayo </a:t>
            </a:r>
            <a:r>
              <a:rPr lang="ru-RU" sz="1800" dirty="0" err="1" smtClean="0"/>
              <a:t>насправді</a:t>
            </a:r>
            <a:r>
              <a:rPr lang="ru-RU" sz="1800" dirty="0" smtClean="0"/>
              <a:t> </a:t>
            </a:r>
            <a:r>
              <a:rPr lang="ru-RU" sz="1800" dirty="0" err="1" smtClean="0"/>
              <a:t>шанує</a:t>
            </a:r>
            <a:r>
              <a:rPr lang="ru-RU" sz="1800" dirty="0" smtClean="0"/>
              <a:t> перемогу в </a:t>
            </a:r>
            <a:r>
              <a:rPr lang="ru-RU" sz="1800" dirty="0" err="1" smtClean="0"/>
              <a:t>битві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французької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окупації</a:t>
            </a:r>
            <a:r>
              <a:rPr lang="ru-RU" sz="1800" dirty="0" smtClean="0"/>
              <a:t>.  День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 Мексики абсолютно </a:t>
            </a:r>
            <a:r>
              <a:rPr lang="ru-RU" sz="1800" dirty="0" err="1" smtClean="0"/>
              <a:t>окреме</a:t>
            </a:r>
            <a:r>
              <a:rPr lang="ru-RU" sz="1800" dirty="0" smtClean="0"/>
              <a:t> свято 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мексиканці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відзначають</a:t>
            </a:r>
            <a:r>
              <a:rPr lang="ru-RU" sz="1800" dirty="0" smtClean="0"/>
              <a:t> 16 </a:t>
            </a:r>
            <a:r>
              <a:rPr lang="ru-RU" sz="1800" dirty="0" err="1" smtClean="0"/>
              <a:t>вересня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1285006055_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96952"/>
            <a:ext cx="3994849" cy="2520280"/>
          </a:xfrm>
          <a:prstGeom prst="rect">
            <a:avLst/>
          </a:prstGeom>
        </p:spPr>
      </p:pic>
      <p:pic>
        <p:nvPicPr>
          <p:cNvPr id="5" name="Рисунок 4" descr="1284995845_foto_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492" y="4149080"/>
            <a:ext cx="386038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Текіла : культурна ікона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260" dirty="0" smtClean="0"/>
              <a:t>Текіла – національний напій Мексики , який роблять з блакитної агави. </a:t>
            </a:r>
            <a:r>
              <a:rPr lang="uk-UA" sz="1260" dirty="0" smtClean="0"/>
              <a:t>Із</a:t>
            </a:r>
            <a:r>
              <a:rPr lang="uk-UA" sz="1260" dirty="0" smtClean="0"/>
              <a:t> зростанням популярності цього напою в усьому світі Мексика намагається зберігати контроль з виробництва текіли і стверджує , що це « географічно залежний продукт», який знаходиться під захистом закону про інтелектуальну власність. Однак , здається , скоро й інші країни зможуть виробляти текілу , зокрема , Китай , де також є регіони схожі з клімату та </a:t>
            </a:r>
            <a:r>
              <a:rPr lang="uk-UA" sz="1260" dirty="0" err="1" smtClean="0"/>
              <a:t>грунті</a:t>
            </a:r>
            <a:r>
              <a:rPr lang="uk-UA" sz="1260" dirty="0" smtClean="0"/>
              <a:t> на мексиканські .</a:t>
            </a:r>
          </a:p>
          <a:p>
            <a:r>
              <a:rPr lang="uk-UA" sz="1260" dirty="0" smtClean="0"/>
              <a:t>Один з найпоширеніших міфів про текілу , що в пляшці повинен бути черв’як. Але в цьому випадку , багато хто плутає текілу з </a:t>
            </a:r>
            <a:r>
              <a:rPr lang="uk-UA" sz="1260" dirty="0" err="1" smtClean="0"/>
              <a:t>мескалем</a:t>
            </a:r>
            <a:r>
              <a:rPr lang="uk-UA" sz="1260" dirty="0" smtClean="0"/>
              <a:t> : у текілу не прийнято додавати черв’яків , вони додаються тільки в </a:t>
            </a:r>
            <a:r>
              <a:rPr lang="uk-UA" sz="1260" dirty="0" err="1" smtClean="0"/>
              <a:t>меськаль</a:t>
            </a:r>
            <a:r>
              <a:rPr lang="uk-UA" sz="1260" dirty="0" smtClean="0"/>
              <a:t> , алкогольний напій , який також робиться з блакитної агави.</a:t>
            </a:r>
          </a:p>
          <a:p>
            <a:endParaRPr lang="ru-RU" dirty="0"/>
          </a:p>
        </p:txBody>
      </p:sp>
      <p:pic>
        <p:nvPicPr>
          <p:cNvPr id="4" name="Рисунок 3" descr="985c6810b4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429000"/>
            <a:ext cx="3912096" cy="2934072"/>
          </a:xfrm>
          <a:prstGeom prst="rect">
            <a:avLst/>
          </a:prstGeom>
        </p:spPr>
      </p:pic>
      <p:pic>
        <p:nvPicPr>
          <p:cNvPr id="5" name="Рисунок 4" descr="290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73016"/>
            <a:ext cx="2376264" cy="29057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Карлос </a:t>
            </a:r>
            <a:r>
              <a:rPr lang="ru-RU" sz="3600" dirty="0" err="1" smtClean="0"/>
              <a:t>Слім</a:t>
            </a:r>
            <a:r>
              <a:rPr lang="ru-RU" sz="3600" dirty="0" smtClean="0"/>
              <a:t> : </a:t>
            </a:r>
            <a:r>
              <a:rPr lang="ru-RU" sz="3600" dirty="0" err="1" smtClean="0"/>
              <a:t>найбагатша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людина</a:t>
            </a:r>
            <a:r>
              <a:rPr lang="ru-RU" sz="3600" dirty="0" smtClean="0"/>
              <a:t> в </a:t>
            </a:r>
            <a:r>
              <a:rPr lang="ru-RU" sz="3600" dirty="0" err="1" smtClean="0"/>
              <a:t>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dirty="0" smtClean="0"/>
              <a:t>73- річний Карлос </a:t>
            </a:r>
            <a:r>
              <a:rPr lang="uk-UA" sz="1400" dirty="0" err="1" smtClean="0"/>
              <a:t>Слім</a:t>
            </a:r>
            <a:r>
              <a:rPr lang="uk-UA" sz="1400" dirty="0" smtClean="0"/>
              <a:t> Елу великі з п’яти останніх років вважається найбагатшою людиною на землі з капіталом близько 70 мільярдів доларів.</a:t>
            </a:r>
          </a:p>
          <a:p>
            <a:r>
              <a:rPr lang="uk-UA" sz="1400" dirty="0" smtClean="0"/>
              <a:t>Геніальний брокер </a:t>
            </a:r>
            <a:r>
              <a:rPr lang="uk-UA" sz="1400" dirty="0" err="1" smtClean="0"/>
              <a:t>Слім</a:t>
            </a:r>
            <a:r>
              <a:rPr lang="uk-UA" sz="1400" dirty="0" smtClean="0"/>
              <a:t> вже до середини свого третього десятка став мультимільйонером </a:t>
            </a:r>
            <a:r>
              <a:rPr lang="uk-UA" sz="1400" dirty="0" err="1" smtClean="0"/>
              <a:t>.Більшість</a:t>
            </a:r>
            <a:r>
              <a:rPr lang="uk-UA" sz="1400" dirty="0" smtClean="0"/>
              <a:t> його доходів пов’язане з телекомунікаційною компанією « </a:t>
            </a:r>
            <a:r>
              <a:rPr lang="en-US" sz="1400" dirty="0" err="1" smtClean="0"/>
              <a:t>América</a:t>
            </a:r>
            <a:r>
              <a:rPr lang="en-US" sz="1400" dirty="0" smtClean="0"/>
              <a:t> </a:t>
            </a:r>
            <a:r>
              <a:rPr lang="en-US" sz="1400" dirty="0" err="1" smtClean="0"/>
              <a:t>Móvi</a:t>
            </a:r>
            <a:r>
              <a:rPr lang="en-US" sz="1400" dirty="0" smtClean="0"/>
              <a:t> » , </a:t>
            </a:r>
            <a:r>
              <a:rPr lang="uk-UA" sz="1400" dirty="0" smtClean="0"/>
              <a:t>яку він заснував до 2000 року . Мексиканська індустрія телекомунікації у великій мірі </a:t>
            </a:r>
            <a:r>
              <a:rPr lang="uk-UA" sz="1400" dirty="0" err="1" smtClean="0"/>
              <a:t>розрегульований</a:t>
            </a:r>
            <a:r>
              <a:rPr lang="uk-UA" sz="1400" dirty="0" smtClean="0"/>
              <a:t> , і в багатьох місцях Латинської Америки і Карибського басейну « </a:t>
            </a:r>
            <a:r>
              <a:rPr lang="en-US" sz="1400" dirty="0" err="1" smtClean="0"/>
              <a:t>América</a:t>
            </a:r>
            <a:r>
              <a:rPr lang="en-US" sz="1400" dirty="0" smtClean="0"/>
              <a:t> </a:t>
            </a:r>
            <a:r>
              <a:rPr lang="en-US" sz="1400" dirty="0" err="1" smtClean="0"/>
              <a:t>Móvil</a:t>
            </a:r>
            <a:r>
              <a:rPr lang="en-US" sz="1400" dirty="0" smtClean="0"/>
              <a:t> » </a:t>
            </a:r>
            <a:r>
              <a:rPr lang="uk-UA" sz="1400" dirty="0" smtClean="0"/>
              <a:t>є єдиним вибором.</a:t>
            </a:r>
          </a:p>
          <a:p>
            <a:endParaRPr lang="ru-RU" dirty="0"/>
          </a:p>
        </p:txBody>
      </p:sp>
      <p:pic>
        <p:nvPicPr>
          <p:cNvPr id="4" name="Рисунок 3" descr="img_1354266480_c6646e2ff255b75a31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6552728" cy="32763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err="1" smtClean="0"/>
              <a:t>Ситуація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наркоторгівлею</a:t>
            </a:r>
            <a:r>
              <a:rPr lang="ru-RU" sz="2200" dirty="0" smtClean="0"/>
              <a:t> </a:t>
            </a:r>
            <a:r>
              <a:rPr lang="ru-RU" sz="2200" dirty="0" err="1" smtClean="0"/>
              <a:t>гірше</a:t>
            </a:r>
            <a:r>
              <a:rPr lang="ru-RU" sz="2200" dirty="0" smtClean="0"/>
              <a:t> ,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хто</a:t>
            </a:r>
            <a:r>
              <a:rPr lang="ru-RU" sz="2200" dirty="0" smtClean="0"/>
              <a:t> </a:t>
            </a:r>
            <a:r>
              <a:rPr lang="ru-RU" sz="2200" dirty="0" err="1" smtClean="0"/>
              <a:t>думає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Мексиці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збройні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ворогуючими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наркокарателями</a:t>
            </a:r>
            <a:r>
              <a:rPr lang="ru-RU" sz="2400" dirty="0" smtClean="0"/>
              <a:t> , </a:t>
            </a:r>
            <a:r>
              <a:rPr lang="ru-RU" sz="2400" dirty="0" err="1" smtClean="0"/>
              <a:t>урядовими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поліцією</a:t>
            </a:r>
            <a:r>
              <a:rPr lang="ru-RU" sz="2400" dirty="0" smtClean="0"/>
              <a:t>. За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2006 по 2011 жертвами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конфліктів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47500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4" name="Рисунок 3" descr="872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3547" y="3356992"/>
            <a:ext cx="4080453" cy="2448272"/>
          </a:xfrm>
          <a:prstGeom prst="rect">
            <a:avLst/>
          </a:prstGeom>
        </p:spPr>
      </p:pic>
      <p:pic>
        <p:nvPicPr>
          <p:cNvPr id="5" name="Рисунок 4" descr="xoxmi_ru_Meksikanskii_narkotrafik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2"/>
            <a:ext cx="379289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Велика кількість викрадень дітей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Найбільша кількість прибутку мексиканські </a:t>
            </a:r>
            <a:r>
              <a:rPr lang="uk-UA" sz="1600" dirty="0" err="1" smtClean="0"/>
              <a:t>наркокартелі</a:t>
            </a:r>
            <a:r>
              <a:rPr lang="uk-UA" sz="1600" dirty="0" smtClean="0"/>
              <a:t> витягують з торгівлі , але також останнім часом збільшилася і кількість викрадень дітей з метою викупу.</a:t>
            </a:r>
          </a:p>
          <a:p>
            <a:r>
              <a:rPr lang="uk-UA" sz="1600" dirty="0" smtClean="0"/>
              <a:t>Прецеденти досягають деколи небаченого жаху : десяток молодих людей у ​​травні цього року був викрадений прямо з бару в Мехіко. Багато викрадення спрямовані на туристів , або тих , за кого зможуть заплатити викуп. За статистикою за останні шість років у Мексиці пропало 26 тисяч </a:t>
            </a:r>
            <a:r>
              <a:rPr lang="uk-UA" sz="1600" dirty="0" err="1" smtClean="0"/>
              <a:t>людей.Зараз</a:t>
            </a:r>
            <a:r>
              <a:rPr lang="uk-UA" sz="1600" dirty="0" smtClean="0"/>
              <a:t> боротьба з викраденнями переросла в якийсь бізнес – забезпечення безпеки і захисту від можливих нападів надають різні наймані служби охорони.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lid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88660"/>
            <a:ext cx="4392488" cy="3019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Жорсткі</a:t>
            </a:r>
            <a:r>
              <a:rPr lang="ru-RU" sz="3600" dirty="0" smtClean="0"/>
              <a:t> </a:t>
            </a:r>
            <a:r>
              <a:rPr lang="ru-RU" sz="3600" dirty="0" err="1" smtClean="0"/>
              <a:t>закони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зберігання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зброї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70" dirty="0" smtClean="0"/>
              <a:t>Враховуючи все вищесказане , може здатися , що в Мексиці також активно присутній торгівля зброєю – нібито збройові магазини знаходяться буквально на кожному розі. Однак у Мексиці найсуворіші закони щодо вогнепальної зброї. У країні лише одні магазин , який продає – знаходиться він в Мехіко і контролюється військовими. Щоб купити зброю , громадянин повинен надати рекомендації і бути готовим до того , що буде детально вивчено його минуле , у нього візьмуть відбитки пальців і сфотографують , тобто складуть на людину повне досьє. І тільки після цього йому видадуть дозвіл на покупку тільки однієї рушниці і однієї коробки патронів .</a:t>
            </a:r>
          </a:p>
          <a:p>
            <a:r>
              <a:rPr lang="uk-UA" sz="1470" dirty="0" smtClean="0"/>
              <a:t>Чорний ринок в Мексиці в значній мірі годується від процвітаючою торгівлі зброєю у Сполучених Штатах.</a:t>
            </a:r>
          </a:p>
          <a:p>
            <a:endParaRPr lang="ru-RU" dirty="0"/>
          </a:p>
        </p:txBody>
      </p:sp>
      <p:pic>
        <p:nvPicPr>
          <p:cNvPr id="4" name="Рисунок 3" descr="1305095029_tpene0yxmmshdu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645024"/>
            <a:ext cx="3960440" cy="2970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Зниження нелегальної імміграції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360" dirty="0" smtClean="0"/>
              <a:t>Щороку з початку сторіччя більше ніж півмільйона нелегальних мексиканських іммігрантів перетинали кордон США . Їх кількість все збільшувалась , а шлях ставав все небезпечніше. На кордонах присутні картелі контрабандистів , які встановлюють , а часом і збільшують на рівному місці вдвічі , вартість в’їзду до Сполучених Штатів. Крім того , закони про іммігрантів у Мексиці дуже жорсткі , що робить життя цих людей в країні практично неможливою – роботу знайти дуже складно і депортації звичайна справа.</a:t>
            </a:r>
          </a:p>
          <a:p>
            <a:r>
              <a:rPr lang="uk-UA" sz="1360" dirty="0" smtClean="0"/>
              <a:t>Але за останні роки життєві умови в Мексиці трохи покращилися. Невеликі сім’ї та доступ до освіти зменшили нерівність в країні , а такі звичайні людські потреби як електрика, вода і прибирання сміття змінили якість життя людей навіть на найвіддаленіших територіях.</a:t>
            </a:r>
          </a:p>
          <a:p>
            <a:endParaRPr lang="ru-RU" dirty="0"/>
          </a:p>
        </p:txBody>
      </p:sp>
      <p:pic>
        <p:nvPicPr>
          <p:cNvPr id="4" name="Рисунок 3" descr="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573016"/>
            <a:ext cx="5040560" cy="320355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280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Цікаві факти про Мексику </vt:lpstr>
      <vt:lpstr>Найкоротше президентство в світі </vt:lpstr>
      <vt:lpstr>Свято 5 травня – це не те , що всі думають </vt:lpstr>
      <vt:lpstr>Текіла : культурна ікона </vt:lpstr>
      <vt:lpstr>Карлос Слім : найбагатша людина в світі </vt:lpstr>
      <vt:lpstr>Ситуація з наркоторгівлею гірше , ніж багато хто думає  </vt:lpstr>
      <vt:lpstr>Велика кількість викрадень дітей </vt:lpstr>
      <vt:lpstr>Жорсткі закони про зберігання зброї </vt:lpstr>
      <vt:lpstr>Зниження нелегальної імміграції </vt:lpstr>
      <vt:lpstr>Ожиріння </vt:lpstr>
      <vt:lpstr>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цікавих фактів про Мексику</dc:title>
  <dc:creator>Даша</dc:creator>
  <cp:lastModifiedBy>Даша</cp:lastModifiedBy>
  <cp:revision>4</cp:revision>
  <dcterms:created xsi:type="dcterms:W3CDTF">2014-04-08T17:21:29Z</dcterms:created>
  <dcterms:modified xsi:type="dcterms:W3CDTF">2014-04-08T17:57:39Z</dcterms:modified>
</cp:coreProperties>
</file>