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Забруднення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атмосфери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. Негативний вплив на </a:t>
            </a:r>
            <a:r>
              <a:rPr lang="uk-UA" b="1" i="1" dirty="0" err="1" smtClean="0">
                <a:latin typeface="Arial" pitchFamily="34" charset="0"/>
                <a:cs typeface="Arial" pitchFamily="34" charset="0"/>
              </a:rPr>
              <a:t>здоров”я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 людини.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2734072" cy="1905625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Учениця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tx1"/>
                </a:solidFill>
              </a:rPr>
              <a:t>33 </a:t>
            </a:r>
            <a:r>
              <a:rPr lang="uk-UA" dirty="0" smtClean="0">
                <a:solidFill>
                  <a:schemeClr val="tx1"/>
                </a:solidFill>
              </a:rPr>
              <a:t>групи</a:t>
            </a:r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4077419" cy="2786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зовнішня газова оболонка Землі, що утримується навколо неї гравітацією.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ru-RU" dirty="0" smtClean="0"/>
              <a:t>Атмосфера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зумовлюються</a:t>
            </a:r>
            <a:r>
              <a:rPr lang="ru-RU" dirty="0" smtClean="0"/>
              <a:t> </a:t>
            </a:r>
            <a:r>
              <a:rPr lang="ru-RU" dirty="0" err="1" smtClean="0"/>
              <a:t>природними</a:t>
            </a:r>
            <a:r>
              <a:rPr lang="ru-RU" dirty="0" smtClean="0"/>
              <a:t> та </a:t>
            </a:r>
            <a:r>
              <a:rPr lang="ru-RU" dirty="0" err="1" smtClean="0"/>
              <a:t>антропогенними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. 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Атмосфера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51312" y="1241376"/>
            <a:ext cx="6192688" cy="561662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Основними забруднювачами є </a:t>
            </a:r>
            <a:r>
              <a:rPr lang="ru-RU" dirty="0" err="1" smtClean="0"/>
              <a:t>природні</a:t>
            </a:r>
            <a:r>
              <a:rPr lang="ru-RU" dirty="0" smtClean="0"/>
              <a:t>, </a:t>
            </a:r>
            <a:r>
              <a:rPr lang="ru-RU" dirty="0" err="1" smtClean="0"/>
              <a:t>промислові</a:t>
            </a:r>
            <a:r>
              <a:rPr lang="ru-RU" dirty="0" smtClean="0"/>
              <a:t> та </a:t>
            </a:r>
            <a:r>
              <a:rPr lang="ru-RU" dirty="0" err="1" smtClean="0"/>
              <a:t>побутові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err="1" smtClean="0"/>
              <a:t>забруднювачі</a:t>
            </a:r>
            <a:r>
              <a:rPr lang="ru-RU" dirty="0" smtClean="0"/>
              <a:t> природного </a:t>
            </a:r>
            <a:r>
              <a:rPr lang="ru-RU" dirty="0" err="1" smtClean="0"/>
              <a:t>походження</a:t>
            </a:r>
            <a:r>
              <a:rPr lang="ru-RU" dirty="0" smtClean="0"/>
              <a:t> (</a:t>
            </a:r>
            <a:r>
              <a:rPr lang="ru-RU" dirty="0" err="1" smtClean="0"/>
              <a:t>мінеральні</a:t>
            </a:r>
            <a:r>
              <a:rPr lang="ru-RU" dirty="0" smtClean="0"/>
              <a:t>, </a:t>
            </a:r>
            <a:r>
              <a:rPr lang="ru-RU" dirty="0" err="1" smtClean="0"/>
              <a:t>рослинні</a:t>
            </a:r>
            <a:r>
              <a:rPr lang="ru-RU" dirty="0" smtClean="0"/>
              <a:t>, </a:t>
            </a:r>
            <a:r>
              <a:rPr lang="ru-RU" dirty="0" err="1" smtClean="0"/>
              <a:t>тваринні</a:t>
            </a:r>
            <a:r>
              <a:rPr lang="ru-RU" dirty="0" smtClean="0"/>
              <a:t>, </a:t>
            </a:r>
            <a:r>
              <a:rPr lang="ru-RU" dirty="0" err="1" smtClean="0"/>
              <a:t>мікробіологічні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забруднювачі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при </a:t>
            </a:r>
            <a:r>
              <a:rPr lang="ru-RU" dirty="0" err="1" smtClean="0"/>
              <a:t>згорянні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для потреб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опалення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</a:t>
            </a:r>
            <a:r>
              <a:rPr lang="ru-RU" dirty="0" err="1" smtClean="0"/>
              <a:t>будинків</a:t>
            </a:r>
            <a:r>
              <a:rPr lang="ru-RU" dirty="0" smtClean="0"/>
              <a:t>,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транспорту.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забруднювачі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забруднювачі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згоранням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переробкою</a:t>
            </a:r>
            <a:r>
              <a:rPr lang="ru-RU" dirty="0" smtClean="0"/>
              <a:t>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Забруднення</a:t>
            </a:r>
            <a:endParaRPr lang="ru-RU" dirty="0"/>
          </a:p>
        </p:txBody>
      </p:sp>
      <p:pic>
        <p:nvPicPr>
          <p:cNvPr id="2050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7360">
            <a:off x="251520" y="2060848"/>
            <a:ext cx="2599903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Hiirosima_and_Hagasak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987824" y="1412776"/>
            <a:ext cx="5904656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75856" y="1556792"/>
            <a:ext cx="5400600" cy="50405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 </a:t>
            </a:r>
            <a:r>
              <a:rPr lang="ru-RU" b="1" dirty="0" err="1" smtClean="0">
                <a:solidFill>
                  <a:schemeClr val="bg1"/>
                </a:solidFill>
              </a:rPr>
              <a:t>агрегатним</a:t>
            </a:r>
            <a:r>
              <a:rPr lang="ru-RU" b="1" dirty="0" smtClean="0">
                <a:solidFill>
                  <a:schemeClr val="bg1"/>
                </a:solidFill>
              </a:rPr>
              <a:t> станом </a:t>
            </a:r>
            <a:r>
              <a:rPr lang="ru-RU" b="1" dirty="0" err="1" smtClean="0">
                <a:solidFill>
                  <a:schemeClr val="bg1"/>
                </a:solidFill>
              </a:rPr>
              <a:t>їх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поділяють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тверді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рідкі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газоподібні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Саме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газоподібні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забрудники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становлять</a:t>
            </a:r>
            <a:r>
              <a:rPr lang="ru-RU" b="1" dirty="0" smtClean="0">
                <a:solidFill>
                  <a:schemeClr val="bg1"/>
                </a:solidFill>
              </a:rPr>
              <a:t> 90 % </a:t>
            </a:r>
            <a:r>
              <a:rPr lang="ru-RU" b="1" dirty="0" err="1" smtClean="0">
                <a:solidFill>
                  <a:schemeClr val="bg1"/>
                </a:solidFill>
              </a:rPr>
              <a:t>загальної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маси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речовин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надходять</a:t>
            </a:r>
            <a:r>
              <a:rPr lang="ru-RU" b="1" dirty="0" smtClean="0">
                <a:solidFill>
                  <a:schemeClr val="bg1"/>
                </a:solidFill>
              </a:rPr>
              <a:t> в атмосферу.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Найбільшу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загрозу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людства</a:t>
            </a:r>
            <a:r>
              <a:rPr lang="ru-RU" b="1" dirty="0" smtClean="0">
                <a:solidFill>
                  <a:schemeClr val="bg1"/>
                </a:solidFill>
              </a:rPr>
              <a:t> становить </a:t>
            </a:r>
            <a:r>
              <a:rPr lang="ru-RU" b="1" dirty="0" err="1" smtClean="0">
                <a:solidFill>
                  <a:schemeClr val="bg1"/>
                </a:solidFill>
              </a:rPr>
              <a:t>забруднення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атмосфери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радіоактивними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речовинами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Ця</a:t>
            </a:r>
            <a:r>
              <a:rPr lang="ru-RU" b="1" dirty="0" smtClean="0">
                <a:solidFill>
                  <a:schemeClr val="bg1"/>
                </a:solidFill>
              </a:rPr>
              <a:t> проблема </a:t>
            </a:r>
            <a:r>
              <a:rPr lang="ru-RU" b="1" dirty="0" err="1" smtClean="0">
                <a:solidFill>
                  <a:schemeClr val="bg1"/>
                </a:solidFill>
              </a:rPr>
              <a:t>вперше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виникла</a:t>
            </a:r>
            <a:r>
              <a:rPr lang="ru-RU" b="1" dirty="0" smtClean="0">
                <a:solidFill>
                  <a:schemeClr val="bg1"/>
                </a:solidFill>
              </a:rPr>
              <a:t> в 1945 р. </a:t>
            </a:r>
            <a:r>
              <a:rPr lang="ru-RU" b="1" dirty="0" err="1" smtClean="0">
                <a:solidFill>
                  <a:schemeClr val="bg1"/>
                </a:solidFill>
              </a:rPr>
              <a:t>після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вибуху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двох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атомних</a:t>
            </a:r>
            <a:r>
              <a:rPr lang="ru-RU" b="1" dirty="0" smtClean="0">
                <a:solidFill>
                  <a:schemeClr val="bg1"/>
                </a:solidFill>
              </a:rPr>
              <a:t> бомб, </a:t>
            </a:r>
            <a:r>
              <a:rPr lang="ru-RU" b="1" dirty="0" err="1" smtClean="0">
                <a:solidFill>
                  <a:schemeClr val="bg1"/>
                </a:solidFill>
              </a:rPr>
              <a:t>скинутих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американських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літаків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японські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міста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Хіросиму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Нагасакі</a:t>
            </a:r>
            <a:r>
              <a:rPr lang="ru-RU" b="1" dirty="0" smtClean="0">
                <a:solidFill>
                  <a:schemeClr val="bg1"/>
                </a:solidFill>
              </a:rPr>
              <a:t>. 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Забруднювальні речовини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User\Рабочий стол\1360796000_smog460x2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5387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924944"/>
            <a:ext cx="4618856" cy="3675864"/>
          </a:xfrm>
        </p:spPr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парниковий</a:t>
            </a:r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ефект</a:t>
            </a:r>
            <a:r>
              <a:rPr lang="ru-RU" i="1" dirty="0" smtClean="0">
                <a:latin typeface="Arial Black" pitchFamily="34" charset="0"/>
              </a:rPr>
              <a:t>;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 smtClean="0">
              <a:latin typeface="Arial Black" pitchFamily="34" charset="0"/>
            </a:endParaRPr>
          </a:p>
          <a:p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озонова</a:t>
            </a:r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дірка</a:t>
            </a:r>
            <a:r>
              <a:rPr lang="ru-RU" i="1" dirty="0" smtClean="0">
                <a:latin typeface="Arial Black" pitchFamily="34" charset="0"/>
              </a:rPr>
              <a:t>;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 smtClean="0">
              <a:latin typeface="Arial Black" pitchFamily="34" charset="0"/>
            </a:endParaRPr>
          </a:p>
          <a:p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кислотні</a:t>
            </a:r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err="1" smtClean="0">
                <a:latin typeface="Arial Black" pitchFamily="34" charset="0"/>
              </a:rPr>
              <a:t>дощі</a:t>
            </a:r>
            <a:r>
              <a:rPr lang="ru-RU" i="1" dirty="0" smtClean="0">
                <a:latin typeface="Arial Black" pitchFamily="34" charset="0"/>
              </a:rPr>
              <a:t>;</a:t>
            </a:r>
            <a:br>
              <a:rPr lang="ru-RU" i="1" dirty="0" smtClean="0">
                <a:latin typeface="Arial Black" pitchFamily="34" charset="0"/>
              </a:rPr>
            </a:br>
            <a:endParaRPr lang="ru-RU" i="1" dirty="0" smtClean="0">
              <a:latin typeface="Arial Black" pitchFamily="34" charset="0"/>
            </a:endParaRPr>
          </a:p>
          <a:p>
            <a:r>
              <a:rPr lang="ru-RU" i="1" dirty="0" smtClean="0">
                <a:latin typeface="Arial Black" pitchFamily="34" charset="0"/>
              </a:rPr>
              <a:t> смог.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Наслідки забруднення атмосфери</a:t>
            </a:r>
            <a:endParaRPr lang="ru-RU" dirty="0"/>
          </a:p>
        </p:txBody>
      </p:sp>
      <p:pic>
        <p:nvPicPr>
          <p:cNvPr id="4098" name="Picture 2" descr="C:\Documents and Settings\User\Рабочий стол\28e5fa5942dfb771b23697dfb37e46fb1bf902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7215">
            <a:off x="5436096" y="378904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img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628800"/>
            <a:ext cx="7283152" cy="4666523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Book Antiqua" pitchFamily="18" charset="0"/>
              </a:rPr>
              <a:t>Основним забруднювачем є промисловість(майже вдвічі більше шкідливих викидів, ніж автотранспорт);</a:t>
            </a:r>
          </a:p>
          <a:p>
            <a:r>
              <a:rPr lang="ru-RU" b="1" i="1" dirty="0" err="1" smtClean="0">
                <a:latin typeface="Book Antiqua" pitchFamily="18" charset="0"/>
              </a:rPr>
              <a:t>Серед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промислових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об'єктів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основними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забруднювачами</a:t>
            </a:r>
            <a:r>
              <a:rPr lang="ru-RU" b="1" i="1" dirty="0" smtClean="0">
                <a:latin typeface="Book Antiqua" pitchFamily="18" charset="0"/>
              </a:rPr>
              <a:t> атмосферного </a:t>
            </a:r>
            <a:r>
              <a:rPr lang="ru-RU" b="1" i="1" dirty="0" err="1" smtClean="0">
                <a:latin typeface="Book Antiqua" pitchFamily="18" charset="0"/>
              </a:rPr>
              <a:t>повітря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є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підприємства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електроенергетики</a:t>
            </a:r>
            <a:r>
              <a:rPr lang="ru-RU" b="1" i="1" dirty="0" smtClean="0">
                <a:latin typeface="Book Antiqua" pitchFamily="18" charset="0"/>
              </a:rPr>
              <a:t>;</a:t>
            </a:r>
          </a:p>
          <a:p>
            <a:r>
              <a:rPr lang="ru-RU" b="1" i="1" dirty="0" err="1" smtClean="0">
                <a:latin typeface="Book Antiqua" pitchFamily="18" charset="0"/>
              </a:rPr>
              <a:t>Найбільша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частка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викидів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припадає</a:t>
            </a:r>
            <a:r>
              <a:rPr lang="ru-RU" b="1" i="1" dirty="0" smtClean="0">
                <a:latin typeface="Book Antiqua" pitchFamily="18" charset="0"/>
              </a:rPr>
              <a:t> на </a:t>
            </a:r>
            <a:r>
              <a:rPr lang="ru-RU" b="1" i="1" dirty="0" err="1" smtClean="0">
                <a:latin typeface="Book Antiqua" pitchFamily="18" charset="0"/>
              </a:rPr>
              <a:t>Донецько-Придніпровський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регіон</a:t>
            </a:r>
            <a:r>
              <a:rPr lang="ru-RU" b="1" i="1" dirty="0" smtClean="0">
                <a:latin typeface="Book Antiqua" pitchFamily="18" charset="0"/>
              </a:rPr>
              <a:t> — 79 % </a:t>
            </a:r>
            <a:r>
              <a:rPr lang="ru-RU" b="1" i="1" dirty="0" err="1" smtClean="0">
                <a:latin typeface="Book Antiqua" pitchFamily="18" charset="0"/>
              </a:rPr>
              <a:t>загального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обсягу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викидів</a:t>
            </a:r>
            <a:r>
              <a:rPr lang="ru-RU" b="1" i="1" dirty="0" smtClean="0">
                <a:latin typeface="Book Antiqua" pitchFamily="18" charset="0"/>
              </a:rPr>
              <a:t> у </a:t>
            </a:r>
            <a:r>
              <a:rPr lang="ru-RU" b="1" i="1" dirty="0" err="1" smtClean="0">
                <a:latin typeface="Book Antiqua" pitchFamily="18" charset="0"/>
              </a:rPr>
              <a:t>країні</a:t>
            </a:r>
            <a:r>
              <a:rPr lang="ru-RU" b="1" i="1" dirty="0" smtClean="0">
                <a:latin typeface="Book Antiqua" pitchFamily="18" charset="0"/>
              </a:rPr>
              <a:t>.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Забруднення атмосферного повітря в Україні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72816" y="1052736"/>
            <a:ext cx="7571184" cy="53766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Атмосфера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самоочищення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величезної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забруднювальних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надхо¬дять</a:t>
            </a:r>
            <a:r>
              <a:rPr lang="ru-RU" dirty="0" smtClean="0"/>
              <a:t> в атмосферу </a:t>
            </a:r>
            <a:r>
              <a:rPr lang="ru-RU" dirty="0" err="1" smtClean="0"/>
              <a:t>сьогодні</a:t>
            </a:r>
            <a:r>
              <a:rPr lang="ru-RU" dirty="0" smtClean="0"/>
              <a:t>, вона не </a:t>
            </a:r>
            <a:r>
              <a:rPr lang="ru-RU" dirty="0" err="1" smtClean="0"/>
              <a:t>встигає</a:t>
            </a:r>
            <a:r>
              <a:rPr lang="ru-RU" dirty="0" smtClean="0"/>
              <a:t> </a:t>
            </a:r>
            <a:r>
              <a:rPr lang="ru-RU" dirty="0" err="1" smtClean="0"/>
              <a:t>самоочищуватись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забруднювачів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належать:</a:t>
            </a:r>
            <a:br>
              <a:rPr lang="ru-RU" dirty="0" smtClean="0"/>
            </a:b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викидаються</a:t>
            </a:r>
            <a:r>
              <a:rPr lang="ru-RU" dirty="0" smtClean="0"/>
              <a:t> </a:t>
            </a:r>
            <a:r>
              <a:rPr lang="ru-RU" dirty="0" err="1" smtClean="0"/>
              <a:t>промисловими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нафта</a:t>
            </a:r>
            <a:r>
              <a:rPr lang="ru-RU" dirty="0" smtClean="0"/>
              <a:t> та </a:t>
            </a:r>
            <a:r>
              <a:rPr lang="ru-RU" dirty="0" err="1" smtClean="0"/>
              <a:t>нафтопродукти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пестициди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мінеральні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шуми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, транспорту;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іонізуюче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вібрації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err="1" smtClean="0"/>
              <a:t>світло-теплові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Забруднювачі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8337163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дихання</a:t>
            </a:r>
            <a:r>
              <a:rPr lang="ru-RU" b="1" dirty="0" smtClean="0"/>
              <a:t> </a:t>
            </a:r>
            <a:r>
              <a:rPr lang="ru-RU" b="1" dirty="0" err="1" smtClean="0"/>
              <a:t>страждають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забруднення</a:t>
            </a:r>
            <a:r>
              <a:rPr lang="ru-RU" b="1" dirty="0" smtClean="0"/>
              <a:t> </a:t>
            </a:r>
            <a:r>
              <a:rPr lang="ru-RU" b="1" dirty="0" err="1" smtClean="0"/>
              <a:t>безпосередньо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близько</a:t>
            </a:r>
            <a:r>
              <a:rPr lang="ru-RU" b="1" dirty="0" smtClean="0"/>
              <a:t> 50% </a:t>
            </a:r>
            <a:r>
              <a:rPr lang="ru-RU" b="1" dirty="0" err="1" smtClean="0"/>
              <a:t>часток</a:t>
            </a:r>
            <a:r>
              <a:rPr lang="ru-RU" b="1" dirty="0" smtClean="0"/>
              <a:t> </a:t>
            </a:r>
            <a:r>
              <a:rPr lang="ru-RU" b="1" dirty="0" err="1" smtClean="0"/>
              <a:t>домішок</a:t>
            </a:r>
            <a:r>
              <a:rPr lang="ru-RU" b="1" dirty="0" smtClean="0"/>
              <a:t> </a:t>
            </a:r>
            <a:r>
              <a:rPr lang="ru-RU" b="1" dirty="0" err="1" smtClean="0"/>
              <a:t>радіусом</a:t>
            </a:r>
            <a:r>
              <a:rPr lang="ru-RU" b="1" dirty="0" smtClean="0"/>
              <a:t> 0,01-0.1 мкм,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проникають</a:t>
            </a:r>
            <a:r>
              <a:rPr lang="ru-RU" b="1" dirty="0" smtClean="0"/>
              <a:t> у </a:t>
            </a:r>
            <a:r>
              <a:rPr lang="ru-RU" b="1" dirty="0" err="1" smtClean="0"/>
              <a:t>легені</a:t>
            </a:r>
            <a:r>
              <a:rPr lang="ru-RU" b="1" dirty="0" smtClean="0"/>
              <a:t>, </a:t>
            </a:r>
            <a:r>
              <a:rPr lang="ru-RU" b="1" dirty="0" err="1" smtClean="0"/>
              <a:t>осідають</a:t>
            </a:r>
            <a:r>
              <a:rPr lang="ru-RU" b="1" dirty="0" smtClean="0"/>
              <a:t> в них.</a:t>
            </a:r>
          </a:p>
          <a:p>
            <a:r>
              <a:rPr lang="ru-RU" b="1" dirty="0" err="1" smtClean="0"/>
              <a:t>Проникаючі</a:t>
            </a:r>
            <a:r>
              <a:rPr lang="ru-RU" b="1" dirty="0" smtClean="0"/>
              <a:t> в </a:t>
            </a:r>
            <a:r>
              <a:rPr lang="ru-RU" b="1" dirty="0" err="1" smtClean="0"/>
              <a:t>організм</a:t>
            </a:r>
            <a:r>
              <a:rPr lang="ru-RU" b="1" dirty="0" smtClean="0"/>
              <a:t> </a:t>
            </a:r>
            <a:r>
              <a:rPr lang="ru-RU" b="1" dirty="0" err="1" smtClean="0"/>
              <a:t>частки</a:t>
            </a:r>
            <a:r>
              <a:rPr lang="ru-RU" b="1" dirty="0" smtClean="0"/>
              <a:t> </a:t>
            </a:r>
            <a:r>
              <a:rPr lang="ru-RU" b="1" dirty="0" err="1" smtClean="0"/>
              <a:t>викликають</a:t>
            </a:r>
            <a:r>
              <a:rPr lang="ru-RU" b="1" dirty="0" smtClean="0"/>
              <a:t> </a:t>
            </a:r>
            <a:r>
              <a:rPr lang="ru-RU" b="1" dirty="0" err="1" smtClean="0"/>
              <a:t>токсичний</a:t>
            </a:r>
            <a:r>
              <a:rPr lang="ru-RU" b="1" dirty="0" smtClean="0"/>
              <a:t> </a:t>
            </a:r>
            <a:r>
              <a:rPr lang="ru-RU" b="1" dirty="0" err="1" smtClean="0"/>
              <a:t>ефект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Установлено, </a:t>
            </a:r>
            <a:r>
              <a:rPr lang="ru-RU" b="1" dirty="0" err="1" smtClean="0"/>
              <a:t>що</a:t>
            </a:r>
            <a:r>
              <a:rPr lang="ru-RU" b="1" dirty="0" smtClean="0"/>
              <a:t> в людей,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справу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азбестом</a:t>
            </a:r>
            <a:r>
              <a:rPr lang="ru-RU" b="1" dirty="0" smtClean="0"/>
              <a:t>, </a:t>
            </a:r>
            <a:r>
              <a:rPr lang="ru-RU" b="1" dirty="0" err="1" smtClean="0"/>
              <a:t>підвищена</a:t>
            </a:r>
            <a:r>
              <a:rPr lang="ru-RU" b="1" dirty="0" smtClean="0"/>
              <a:t> </a:t>
            </a:r>
            <a:r>
              <a:rPr lang="ru-RU" b="1" dirty="0" err="1" smtClean="0"/>
              <a:t>імовірність</a:t>
            </a:r>
            <a:r>
              <a:rPr lang="ru-RU" b="1" dirty="0" smtClean="0"/>
              <a:t> </a:t>
            </a:r>
            <a:r>
              <a:rPr lang="ru-RU" b="1" dirty="0" err="1" smtClean="0"/>
              <a:t>ракових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захворювань</a:t>
            </a:r>
            <a:r>
              <a:rPr lang="ru-RU" b="1" dirty="0" smtClean="0"/>
              <a:t> </a:t>
            </a:r>
            <a:r>
              <a:rPr lang="ru-RU" b="1" dirty="0" err="1" smtClean="0"/>
              <a:t>бронхів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діафрагм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розділяють</a:t>
            </a:r>
            <a:r>
              <a:rPr lang="ru-RU" b="1" dirty="0" smtClean="0"/>
              <a:t> </a:t>
            </a:r>
            <a:r>
              <a:rPr lang="ru-RU" b="1" dirty="0" err="1" smtClean="0"/>
              <a:t>грудну</a:t>
            </a:r>
            <a:r>
              <a:rPr lang="ru-RU" b="1" dirty="0" smtClean="0"/>
              <a:t> </a:t>
            </a:r>
            <a:r>
              <a:rPr lang="ru-RU" b="1" dirty="0" err="1" smtClean="0"/>
              <a:t>клітку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черевну</a:t>
            </a:r>
            <a:r>
              <a:rPr lang="ru-RU" b="1" dirty="0" smtClean="0"/>
              <a:t> </a:t>
            </a:r>
            <a:r>
              <a:rPr lang="ru-RU" b="1" dirty="0" err="1" smtClean="0"/>
              <a:t>порожнину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Пари </a:t>
            </a:r>
            <a:r>
              <a:rPr lang="ru-RU" b="1" dirty="0" err="1" smtClean="0"/>
              <a:t>ртуті</a:t>
            </a:r>
            <a:r>
              <a:rPr lang="ru-RU" b="1" dirty="0" smtClean="0"/>
              <a:t> </a:t>
            </a:r>
            <a:r>
              <a:rPr lang="ru-RU" b="1" dirty="0" err="1" smtClean="0"/>
              <a:t>викликають</a:t>
            </a:r>
            <a:r>
              <a:rPr lang="ru-RU" b="1" dirty="0" smtClean="0"/>
              <a:t>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центральної</a:t>
            </a:r>
            <a:r>
              <a:rPr lang="ru-RU" b="1" dirty="0" smtClean="0"/>
              <a:t> </a:t>
            </a:r>
            <a:r>
              <a:rPr lang="ru-RU" b="1" dirty="0" err="1" smtClean="0"/>
              <a:t>верхньої</a:t>
            </a:r>
            <a:r>
              <a:rPr lang="ru-RU" b="1" dirty="0" smtClean="0"/>
              <a:t> </a:t>
            </a:r>
            <a:r>
              <a:rPr lang="ru-RU" b="1" dirty="0" err="1" smtClean="0"/>
              <a:t>нервової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нирок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>Вплив забруднення на </a:t>
            </a:r>
            <a:r>
              <a:rPr lang="uk-UA" i="1" dirty="0" err="1" smtClean="0"/>
              <a:t>здоров”я</a:t>
            </a:r>
            <a:r>
              <a:rPr lang="uk-UA" i="1" dirty="0" smtClean="0"/>
              <a:t> людини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87824" y="404664"/>
            <a:ext cx="5554960" cy="6192688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Bookman Old Style" pitchFamily="18" charset="0"/>
              </a:rPr>
              <a:t>У </a:t>
            </a:r>
            <a:r>
              <a:rPr lang="ru-RU" i="1" dirty="0" err="1" smtClean="0">
                <a:latin typeface="Bookman Old Style" pitchFamily="18" charset="0"/>
              </a:rPr>
              <a:t>містах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внаслідок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забруднення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повітря</a:t>
            </a:r>
            <a:r>
              <a:rPr lang="ru-RU" i="1" dirty="0" smtClean="0">
                <a:latin typeface="Bookman Old Style" pitchFamily="18" charset="0"/>
              </a:rPr>
              <a:t>, яке </a:t>
            </a:r>
            <a:r>
              <a:rPr lang="ru-RU" i="1" dirty="0" err="1" smtClean="0">
                <a:latin typeface="Bookman Old Style" pitchFamily="18" charset="0"/>
              </a:rPr>
              <a:t>постійно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збільшується</a:t>
            </a:r>
            <a:r>
              <a:rPr lang="ru-RU" i="1" dirty="0" smtClean="0">
                <a:latin typeface="Bookman Old Style" pitchFamily="18" charset="0"/>
              </a:rPr>
              <a:t>, </a:t>
            </a:r>
            <a:r>
              <a:rPr lang="ru-RU" i="1" dirty="0" err="1" smtClean="0">
                <a:latin typeface="Bookman Old Style" pitchFamily="18" charset="0"/>
              </a:rPr>
              <a:t>неухильно</a:t>
            </a:r>
            <a:r>
              <a:rPr lang="ru-RU" i="1" dirty="0" smtClean="0">
                <a:latin typeface="Bookman Old Style" pitchFamily="18" charset="0"/>
              </a:rPr>
              <a:t> росте число </a:t>
            </a:r>
            <a:r>
              <a:rPr lang="ru-RU" i="1" dirty="0" err="1" smtClean="0">
                <a:latin typeface="Bookman Old Style" pitchFamily="18" charset="0"/>
              </a:rPr>
              <a:t>хворих</a:t>
            </a:r>
            <a:r>
              <a:rPr lang="ru-RU" i="1" dirty="0" smtClean="0">
                <a:latin typeface="Bookman Old Style" pitchFamily="18" charset="0"/>
              </a:rPr>
              <a:t>, </a:t>
            </a:r>
            <a:r>
              <a:rPr lang="ru-RU" i="1" dirty="0" err="1" smtClean="0">
                <a:latin typeface="Bookman Old Style" pitchFamily="18" charset="0"/>
              </a:rPr>
              <a:t>що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страждають</a:t>
            </a:r>
            <a:r>
              <a:rPr lang="ru-RU" i="1" dirty="0" smtClean="0">
                <a:latin typeface="Bookman Old Style" pitchFamily="18" charset="0"/>
              </a:rPr>
              <a:t> такими </a:t>
            </a:r>
            <a:r>
              <a:rPr lang="ru-RU" i="1" dirty="0" err="1" smtClean="0">
                <a:latin typeface="Bookman Old Style" pitchFamily="18" charset="0"/>
              </a:rPr>
              <a:t>захворюваннями</a:t>
            </a:r>
            <a:r>
              <a:rPr lang="ru-RU" i="1" dirty="0" smtClean="0">
                <a:latin typeface="Bookman Old Style" pitchFamily="18" charset="0"/>
              </a:rPr>
              <a:t>, як </a:t>
            </a:r>
            <a:r>
              <a:rPr lang="ru-RU" i="1" dirty="0" err="1" smtClean="0">
                <a:latin typeface="Bookman Old Style" pitchFamily="18" charset="0"/>
              </a:rPr>
              <a:t>хронічний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бронхіт</a:t>
            </a:r>
            <a:r>
              <a:rPr lang="ru-RU" i="1" dirty="0" smtClean="0">
                <a:latin typeface="Bookman Old Style" pitchFamily="18" charset="0"/>
              </a:rPr>
              <a:t>, </a:t>
            </a:r>
            <a:r>
              <a:rPr lang="ru-RU" i="1" dirty="0" err="1" smtClean="0">
                <a:latin typeface="Bookman Old Style" pitchFamily="18" charset="0"/>
              </a:rPr>
              <a:t>емфізема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легень</a:t>
            </a:r>
            <a:r>
              <a:rPr lang="ru-RU" i="1" dirty="0" smtClean="0">
                <a:latin typeface="Bookman Old Style" pitchFamily="18" charset="0"/>
              </a:rPr>
              <a:t>, </a:t>
            </a:r>
            <a:r>
              <a:rPr lang="ru-RU" i="1" dirty="0" err="1" smtClean="0">
                <a:latin typeface="Bookman Old Style" pitchFamily="18" charset="0"/>
              </a:rPr>
              <a:t>різні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алергійні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захворювання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і</a:t>
            </a:r>
            <a:r>
              <a:rPr lang="ru-RU" i="1" dirty="0" smtClean="0">
                <a:latin typeface="Bookman Old Style" pitchFamily="18" charset="0"/>
              </a:rPr>
              <a:t> рак </a:t>
            </a:r>
            <a:r>
              <a:rPr lang="ru-RU" i="1" dirty="0" err="1" smtClean="0">
                <a:latin typeface="Bookman Old Style" pitchFamily="18" charset="0"/>
              </a:rPr>
              <a:t>легень</a:t>
            </a:r>
            <a:r>
              <a:rPr lang="ru-RU" i="1" dirty="0" smtClean="0">
                <a:latin typeface="Bookman Old Style" pitchFamily="18" charset="0"/>
              </a:rPr>
              <a:t>.</a:t>
            </a:r>
          </a:p>
          <a:p>
            <a:r>
              <a:rPr lang="ru-RU" i="1" dirty="0" smtClean="0">
                <a:latin typeface="Bookman Old Style" pitchFamily="18" charset="0"/>
              </a:rPr>
              <a:t>При систематичному </a:t>
            </a:r>
            <a:r>
              <a:rPr lang="ru-RU" i="1" dirty="0" err="1" smtClean="0">
                <a:latin typeface="Bookman Old Style" pitchFamily="18" charset="0"/>
              </a:rPr>
              <a:t>чи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періодичному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надходженні</a:t>
            </a:r>
            <a:r>
              <a:rPr lang="ru-RU" i="1" dirty="0" smtClean="0">
                <a:latin typeface="Bookman Old Style" pitchFamily="18" charset="0"/>
              </a:rPr>
              <a:t> в </a:t>
            </a:r>
            <a:r>
              <a:rPr lang="ru-RU" i="1" dirty="0" err="1" smtClean="0">
                <a:latin typeface="Bookman Old Style" pitchFamily="18" charset="0"/>
              </a:rPr>
              <a:t>організм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порівняно</a:t>
            </a:r>
            <a:r>
              <a:rPr lang="ru-RU" i="1" dirty="0" smtClean="0">
                <a:latin typeface="Bookman Old Style" pitchFamily="18" charset="0"/>
              </a:rPr>
              <a:t> невеликих </a:t>
            </a:r>
            <a:r>
              <a:rPr lang="ru-RU" i="1" dirty="0" err="1" smtClean="0">
                <a:latin typeface="Bookman Old Style" pitchFamily="18" charset="0"/>
              </a:rPr>
              <a:t>кількостей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токсичних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речовин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відбувається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хронічне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i="1" dirty="0" err="1" smtClean="0">
                <a:latin typeface="Bookman Old Style" pitchFamily="18" charset="0"/>
              </a:rPr>
              <a:t>отруєння</a:t>
            </a:r>
            <a:r>
              <a:rPr lang="ru-RU" i="1" dirty="0" smtClean="0">
                <a:latin typeface="Bookman Old Style" pitchFamily="18" charset="0"/>
              </a:rPr>
              <a:t>. </a:t>
            </a:r>
            <a:endParaRPr lang="ru-RU" i="1" dirty="0">
              <a:latin typeface="Bookman Old Style" pitchFamily="18" charset="0"/>
            </a:endParaRPr>
          </a:p>
        </p:txBody>
      </p:sp>
      <p:pic>
        <p:nvPicPr>
          <p:cNvPr id="7171" name="Picture 3" descr="C:\Documents and Settings\User\Рабочий стол\1233136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1962150"/>
          </a:xfrm>
          <a:prstGeom prst="rect">
            <a:avLst/>
          </a:prstGeom>
          <a:noFill/>
        </p:spPr>
      </p:pic>
      <p:pic>
        <p:nvPicPr>
          <p:cNvPr id="7172" name="Picture 4" descr="C:\Documents and Settings\User\Рабочий стол\rubase_2_1284064208_55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25473"/>
            <a:ext cx="2310036" cy="173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327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Забруднення атмосфери. Негативний вплив на здоров”я людини.</vt:lpstr>
      <vt:lpstr>Атмосфера</vt:lpstr>
      <vt:lpstr>Забруднення</vt:lpstr>
      <vt:lpstr>Забруднювальні речовини</vt:lpstr>
      <vt:lpstr>Наслідки забруднення атмосфери</vt:lpstr>
      <vt:lpstr>Забруднення атмосферного повітря в Україні </vt:lpstr>
      <vt:lpstr>Забруднювачі</vt:lpstr>
      <vt:lpstr>Вплив забруднення на здоров”я людини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Забруднення </dc:title>
  <cp:lastModifiedBy>User</cp:lastModifiedBy>
  <cp:revision>13</cp:revision>
  <dcterms:modified xsi:type="dcterms:W3CDTF">2014-06-05T13:35:23Z</dcterms:modified>
</cp:coreProperties>
</file>