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2"/>
  </p:notesMasterIdLst>
  <p:handoutMasterIdLst>
    <p:handoutMasterId r:id="rId53"/>
  </p:handoutMasterIdLst>
  <p:sldIdLst>
    <p:sldId id="257" r:id="rId3"/>
    <p:sldId id="273" r:id="rId4"/>
    <p:sldId id="275" r:id="rId5"/>
    <p:sldId id="293" r:id="rId6"/>
    <p:sldId id="258" r:id="rId7"/>
    <p:sldId id="272" r:id="rId8"/>
    <p:sldId id="270" r:id="rId9"/>
    <p:sldId id="271" r:id="rId10"/>
    <p:sldId id="259" r:id="rId11"/>
    <p:sldId id="274" r:id="rId12"/>
    <p:sldId id="277" r:id="rId13"/>
    <p:sldId id="276" r:id="rId14"/>
    <p:sldId id="278" r:id="rId15"/>
    <p:sldId id="282" r:id="rId16"/>
    <p:sldId id="283" r:id="rId17"/>
    <p:sldId id="292" r:id="rId18"/>
    <p:sldId id="284" r:id="rId19"/>
    <p:sldId id="281" r:id="rId20"/>
    <p:sldId id="285" r:id="rId21"/>
    <p:sldId id="280" r:id="rId22"/>
    <p:sldId id="286" r:id="rId23"/>
    <p:sldId id="287" r:id="rId24"/>
    <p:sldId id="288" r:id="rId25"/>
    <p:sldId id="289" r:id="rId26"/>
    <p:sldId id="290" r:id="rId27"/>
    <p:sldId id="291" r:id="rId28"/>
    <p:sldId id="294" r:id="rId29"/>
    <p:sldId id="295" r:id="rId30"/>
    <p:sldId id="296" r:id="rId31"/>
    <p:sldId id="297" r:id="rId32"/>
    <p:sldId id="304" r:id="rId33"/>
    <p:sldId id="313" r:id="rId34"/>
    <p:sldId id="305" r:id="rId35"/>
    <p:sldId id="314" r:id="rId36"/>
    <p:sldId id="315" r:id="rId37"/>
    <p:sldId id="316" r:id="rId38"/>
    <p:sldId id="310" r:id="rId39"/>
    <p:sldId id="306" r:id="rId40"/>
    <p:sldId id="302" r:id="rId41"/>
    <p:sldId id="301" r:id="rId42"/>
    <p:sldId id="307" r:id="rId43"/>
    <p:sldId id="308" r:id="rId44"/>
    <p:sldId id="309" r:id="rId45"/>
    <p:sldId id="300" r:id="rId46"/>
    <p:sldId id="299" r:id="rId47"/>
    <p:sldId id="298" r:id="rId48"/>
    <p:sldId id="303" r:id="rId49"/>
    <p:sldId id="311" r:id="rId50"/>
    <p:sldId id="31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12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0.51718462120750019"/>
                  <c:y val="-0.4519031126206219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1800" dirty="0" smtClean="0"/>
                      <a:t>Сільське населення - 24%</a:t>
                    </a:r>
                    <a:endParaRPr lang="uk-UA" sz="180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73263285991454"/>
                      <c:h val="0.2417088287747134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53340767954572399"/>
                  <c:y val="0.394733983324733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1800" dirty="0" smtClean="0"/>
                      <a:t>Міське населення — 76%</a:t>
                    </a:r>
                    <a:endParaRPr lang="uk-UA" sz="180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29463907862727"/>
                      <c:h val="0.24045767787031164"/>
                    </c:manualLayout>
                  </c15:layout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1EB8C1"/>
                </a:solidFill>
                <a:round/>
              </a:ln>
              <a:effectLst>
                <a:outerShdw blurRad="50800" dist="38100" dir="2700000" algn="tl" rotWithShape="0">
                  <a:srgbClr val="1EB8C1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26 млн. сільських жителів</c:v>
                </c:pt>
                <c:pt idx="1">
                  <c:v>14 млн. міських жителів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26000000</c:v>
                </c:pt>
                <c:pt idx="1">
                  <c:v>14000000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18749999999997E-2"/>
          <c:y val="8.0973850214495074E-2"/>
          <c:w val="0.95402887139107606"/>
          <c:h val="0.7066022010406594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4343749999999999E-2"/>
                  <c:y val="-6.3402839602240413E-2"/>
                </c:manualLayout>
              </c:layout>
              <c:tx>
                <c:rich>
                  <a:bodyPr/>
                  <a:lstStyle/>
                  <a:p>
                    <a:fld id="{3F02C0BD-72FC-4D4D-9539-483BA053C591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8125E-2"/>
                      <c:h val="9.120637497729468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010416666666667E-2"/>
                  <c:y val="-4.711024052301075E-2"/>
                </c:manualLayout>
              </c:layout>
              <c:tx>
                <c:rich>
                  <a:bodyPr/>
                  <a:lstStyle/>
                  <a:p>
                    <a:fld id="{9E7DA79C-DF50-49A3-8A76-323CBB3FF676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3.5937499999999997E-2"/>
                  <c:y val="-4.4736928657871586E-2"/>
                </c:manualLayout>
              </c:layout>
              <c:tx>
                <c:rich>
                  <a:bodyPr/>
                  <a:lstStyle/>
                  <a:p>
                    <a:fld id="{87C72466-BBF7-40D8-B7C7-B74ED2FB99ED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3.6979166666666743E-2"/>
                  <c:y val="-4.711024052301066E-2"/>
                </c:manualLayout>
              </c:layout>
              <c:tx>
                <c:rich>
                  <a:bodyPr/>
                  <a:lstStyle/>
                  <a:p>
                    <a:fld id="{E36C1ADF-960B-4D3D-BFBD-DA47D1CEF13C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731D5322-F001-404D-BF34-6C095D0D7CEB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2.236458333333341E-2"/>
                  <c:y val="-6.458958897228495E-2"/>
                </c:manualLayout>
              </c:layout>
              <c:tx>
                <c:rich>
                  <a:bodyPr/>
                  <a:lstStyle/>
                  <a:p>
                    <a:fld id="{91BC0C2C-BCF8-449F-B626-00F91534FD93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-2.6562499999999999E-2"/>
                  <c:y val="-5.8976799848706039E-2"/>
                </c:manualLayout>
              </c:layout>
              <c:tx>
                <c:rich>
                  <a:bodyPr/>
                  <a:lstStyle/>
                  <a:p>
                    <a:fld id="{D11C51F5-2DD8-476A-B6F8-D1B1AFEC61C8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2.6562499999999999E-2"/>
                  <c:y val="-4.711024052301066E-2"/>
                </c:manualLayout>
              </c:layout>
              <c:tx>
                <c:rich>
                  <a:bodyPr/>
                  <a:lstStyle/>
                  <a:p>
                    <a:fld id="{7657032C-90DC-4EC0-93ED-CE72B4CBAFB4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-2.4447916666666666E-2"/>
                  <c:y val="-4.5603094051172341E-2"/>
                </c:manualLayout>
              </c:layout>
              <c:tx>
                <c:rich>
                  <a:bodyPr/>
                  <a:lstStyle/>
                  <a:p>
                    <a:fld id="{821CF093-AB74-4DFE-8D00-21EC1FA5A3FC}" type="VALUE">
                      <a:rPr lang="en-US" sz="1800"/>
                      <a:pPr/>
                      <a:t>[ЗНАЧЕНИЕ]</a:t>
                    </a:fld>
                    <a:endParaRPr lang="uk-UA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ln>
                      <a:noFill/>
                    </a:ln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1900</c:v>
                </c:pt>
                <c:pt idx="1">
                  <c:v>1932</c:v>
                </c:pt>
                <c:pt idx="2">
                  <c:v>1959</c:v>
                </c:pt>
                <c:pt idx="3">
                  <c:v>1977</c:v>
                </c:pt>
                <c:pt idx="4">
                  <c:v>1996</c:v>
                </c:pt>
                <c:pt idx="5">
                  <c:v>2004</c:v>
                </c:pt>
                <c:pt idx="6">
                  <c:v>2006</c:v>
                </c:pt>
                <c:pt idx="7">
                  <c:v>2008</c:v>
                </c:pt>
                <c:pt idx="8">
                  <c:v>2009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9089152"/>
        <c:axId val="149088760"/>
      </c:lineChart>
      <c:catAx>
        <c:axId val="149089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9088760"/>
        <c:crosses val="autoZero"/>
        <c:auto val="1"/>
        <c:lblAlgn val="ctr"/>
        <c:lblOffset val="100"/>
        <c:noMultiLvlLbl val="0"/>
      </c:catAx>
      <c:valAx>
        <c:axId val="149088760"/>
        <c:scaling>
          <c:orientation val="minMax"/>
          <c:max val="2009"/>
          <c:min val="1900"/>
        </c:scaling>
        <c:delete val="1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49089152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ln>
                  <a:noFill/>
                </a:ln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n>
            <a:noFill/>
          </a:ln>
        </a:defRPr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0.82773</cdr:y>
    </cdr:from>
    <cdr:to>
      <cdr:x>0.04648</cdr:x>
      <cdr:y>0.95547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flipV="1">
          <a:off x="0" y="4429306"/>
          <a:ext cx="566669" cy="68360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0.27404</cdr:x>
      <cdr:y>0.78994</cdr:y>
    </cdr:from>
    <cdr:to>
      <cdr:x>0.35599</cdr:x>
      <cdr:y>0.82773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341114" y="4227105"/>
          <a:ext cx="999065" cy="202203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954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6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t>30.11.2013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ru-RU" smtClean="0"/>
              <a:pPr/>
              <a:t>30.11.2013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g"/><Relationship Id="rId4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3181082"/>
            <a:ext cx="5120640" cy="125282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1"/>
              </a:spcBef>
            </a:pPr>
            <a:r>
              <a:rPr lang="ru-RU" sz="4000" b="0" i="0" dirty="0" err="1" smtClean="0">
                <a:solidFill>
                  <a:srgbClr val="595959"/>
                </a:solidFill>
                <a:latin typeface="Book Antiqua"/>
                <a:ea typeface="+mj-ea"/>
                <a:cs typeface="+mj-cs"/>
              </a:rPr>
              <a:t>Королівство</a:t>
            </a:r>
            <a:r>
              <a:rPr lang="ru-RU" sz="4000" b="0" i="0" dirty="0" smtClean="0">
                <a:solidFill>
                  <a:srgbClr val="595959"/>
                </a:solidFill>
                <a:latin typeface="Book Antiqua"/>
                <a:ea typeface="+mj-ea"/>
                <a:cs typeface="+mj-cs"/>
              </a:rPr>
              <a:t> </a:t>
            </a:r>
            <a:r>
              <a:rPr lang="ru-RU" sz="4000" b="0" i="0" dirty="0" err="1" smtClean="0">
                <a:solidFill>
                  <a:srgbClr val="595959"/>
                </a:solidFill>
                <a:latin typeface="Book Antiqua"/>
                <a:ea typeface="+mj-ea"/>
                <a:cs typeface="+mj-cs"/>
              </a:rPr>
              <a:t>Іспанія</a:t>
            </a:r>
            <a:r>
              <a:rPr lang="ru-RU" sz="4000" b="0" i="0" dirty="0" smtClean="0">
                <a:solidFill>
                  <a:srgbClr val="595959"/>
                </a:solidFill>
                <a:latin typeface="Book Antiqua"/>
                <a:ea typeface="+mj-ea"/>
                <a:cs typeface="+mj-cs"/>
              </a:rPr>
              <a:t/>
            </a:r>
            <a:br>
              <a:rPr lang="ru-RU" sz="4000" b="0" i="0" dirty="0" smtClean="0">
                <a:solidFill>
                  <a:srgbClr val="595959"/>
                </a:solidFill>
                <a:latin typeface="Book Antiqua"/>
                <a:ea typeface="+mj-ea"/>
                <a:cs typeface="+mj-cs"/>
              </a:rPr>
            </a:br>
            <a:r>
              <a:rPr lang="en-US" dirty="0" err="1">
                <a:solidFill>
                  <a:srgbClr val="595959"/>
                </a:solidFill>
              </a:rPr>
              <a:t>Reino</a:t>
            </a:r>
            <a:r>
              <a:rPr lang="en-US" dirty="0">
                <a:solidFill>
                  <a:srgbClr val="595959"/>
                </a:solidFill>
              </a:rPr>
              <a:t> de </a:t>
            </a:r>
            <a:r>
              <a:rPr lang="en-US" dirty="0" err="1">
                <a:solidFill>
                  <a:srgbClr val="595959"/>
                </a:solidFill>
              </a:rPr>
              <a:t>España</a:t>
            </a:r>
            <a:endParaRPr lang="ru-RU" sz="4000" b="0" i="0" dirty="0">
              <a:solidFill>
                <a:srgbClr val="595959"/>
              </a:solidFill>
              <a:latin typeface="Book Antiqu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01743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l">
              <a:buNone/>
            </a:pPr>
            <a:r>
              <a:rPr lang="ru-RU" dirty="0" err="1" smtClean="0"/>
              <a:t>Підготувала</a:t>
            </a:r>
            <a:r>
              <a:rPr lang="ru-RU" dirty="0" smtClean="0"/>
              <a:t> </a:t>
            </a:r>
            <a:r>
              <a:rPr lang="ru-RU" dirty="0" err="1" smtClean="0"/>
              <a:t>учениця</a:t>
            </a:r>
            <a:r>
              <a:rPr lang="ru-RU" dirty="0" smtClean="0"/>
              <a:t> 10-Б </a:t>
            </a:r>
            <a:r>
              <a:rPr lang="ru-RU" dirty="0" err="1" smtClean="0"/>
              <a:t>класу</a:t>
            </a:r>
            <a:endParaRPr lang="ru-RU" dirty="0" smtClean="0"/>
          </a:p>
          <a:p>
            <a:pPr marL="0" indent="0" algn="l">
              <a:buNone/>
            </a:pPr>
            <a:r>
              <a:rPr lang="ru-RU" sz="2400" b="0" i="0" dirty="0" err="1" smtClean="0"/>
              <a:t>Бартошевська</a:t>
            </a:r>
            <a:r>
              <a:rPr lang="ru-RU" sz="2400" b="0" i="0" dirty="0" smtClean="0"/>
              <a:t> </a:t>
            </a:r>
            <a:r>
              <a:rPr lang="ru-RU" sz="2400" b="0" i="0" dirty="0" err="1" smtClean="0"/>
              <a:t>Світлана</a:t>
            </a:r>
            <a:endParaRPr lang="ru-RU" sz="2400" b="0" i="0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r="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Релігія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946964"/>
            <a:ext cx="3812276" cy="37305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Католицизм в Іспанії має статус державної релігії. За законом 1966 р. були введені свобода віросповідання і право релігійних меншин публічно справляти культові обряди і утримувати конфесійні організації. Наразі ставлення багатьох іспанців до релігії має досить формальний характер. В Андалусії же помітний швидкий темп відродження мусульманства.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03" y="1534034"/>
            <a:ext cx="7775098" cy="53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Промисловість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0355" y="2706589"/>
            <a:ext cx="692883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Частка невеликих ГЕС і кількох АЕС дорівнює приблизно 1/6.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0355" y="1937025"/>
            <a:ext cx="692883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За обсягом продукції обробної промисловості Іспанія </a:t>
            </a:r>
            <a:r>
              <a:rPr lang="uk-UA" dirty="0" smtClean="0"/>
              <a:t>входить </a:t>
            </a:r>
            <a:r>
              <a:rPr lang="uk-UA" dirty="0"/>
              <a:t>до групи перших 15 промислових країн.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0355" y="3228397"/>
            <a:ext cx="692883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Значного розвитку набули нафтохімія, яка тісно пов'язана </a:t>
            </a:r>
            <a:r>
              <a:rPr lang="uk-UA" dirty="0" smtClean="0"/>
              <a:t>з </a:t>
            </a:r>
            <a:r>
              <a:rPr lang="uk-UA" dirty="0"/>
              <a:t>нафтопереробкою, а також промисловість будівельних матеріалів, </a:t>
            </a:r>
            <a:r>
              <a:rPr lang="uk-UA" dirty="0" smtClean="0"/>
              <a:t>деревообробна </a:t>
            </a:r>
            <a:r>
              <a:rPr lang="uk-UA" dirty="0"/>
              <a:t>і паперова.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0355" y="4304203"/>
            <a:ext cx="692883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Важливу роль останнім часом стали відігравати металообробка і машинобудування.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0355" y="5103010"/>
            <a:ext cx="692883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Понад 4/5 текстилю, одягу і взуття виробляється в Барселоні.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0355" y="5624818"/>
            <a:ext cx="692883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Електротехнічні та електронні заводи і поліграфічні фабрики концентруються в Мадриді і Барселоні.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36" y="2458833"/>
            <a:ext cx="4780850" cy="31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Нафтова промисловість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8414" y="1651439"/>
            <a:ext cx="584465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Основу енергетики Іспанії становить імпортна нафта. Нафтопереробка, як правило, здійснюється в портових містах. Її річна потужність становить понад 60 млн. тон сирої нафти.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0" y="3864744"/>
            <a:ext cx="4242429" cy="2800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0" y="1651439"/>
            <a:ext cx="4242428" cy="2361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14" y="2984036"/>
            <a:ext cx="5844653" cy="368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3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Вугільна промисловість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921" y="1766432"/>
            <a:ext cx="609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/>
              <a:t>Власний видобуток вугілля (кам'яного і бурого) забезпечує лише 1/5 енергетичних потреб.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27" y="3438619"/>
            <a:ext cx="2518541" cy="1571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69" y="1516639"/>
            <a:ext cx="2680231" cy="1893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1" y="2887211"/>
            <a:ext cx="6096000" cy="3551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28" y="1516638"/>
            <a:ext cx="2518541" cy="1893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69" y="5035484"/>
            <a:ext cx="2703396" cy="18225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69" y="3438619"/>
            <a:ext cx="2680231" cy="15711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63" y="5035484"/>
            <a:ext cx="2532806" cy="18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Металургійна промисловість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9126" y="1817948"/>
            <a:ext cx="89937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В країні виплавляють чорні і кольорові метали (виплавка сталі – 13 </a:t>
            </a:r>
            <a:r>
              <a:rPr lang="uk-UA" dirty="0" smtClean="0"/>
              <a:t>млн. т. на рік).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8" y="2455665"/>
            <a:ext cx="5579282" cy="3687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98" y="2455665"/>
            <a:ext cx="5579282" cy="36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Сільське господарство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36959" y="1955814"/>
            <a:ext cx="765327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 — </a:t>
            </a:r>
            <a:r>
              <a:rPr lang="ru-RU" dirty="0" err="1"/>
              <a:t>традиційно</a:t>
            </a:r>
            <a:r>
              <a:rPr lang="ru-RU" dirty="0"/>
              <a:t> </a:t>
            </a:r>
            <a:r>
              <a:rPr lang="ru-RU" dirty="0" err="1"/>
              <a:t>розвинута</a:t>
            </a:r>
            <a:r>
              <a:rPr lang="ru-RU" dirty="0"/>
              <a:t> </a:t>
            </a:r>
            <a:r>
              <a:rPr lang="ru-RU" dirty="0" err="1"/>
              <a:t>галузь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Іспанії</a:t>
            </a:r>
            <a:r>
              <a:rPr lang="ru-RU" dirty="0" smtClean="0"/>
              <a:t>. С\г </a:t>
            </a:r>
            <a:r>
              <a:rPr lang="ru-RU" dirty="0" err="1" smtClean="0"/>
              <a:t>Іспанії</a:t>
            </a:r>
            <a:r>
              <a:rPr lang="ru-RU" dirty="0" smtClean="0"/>
              <a:t> </a:t>
            </a:r>
            <a:r>
              <a:rPr lang="ru-RU" dirty="0" err="1" smtClean="0"/>
              <a:t>включає</a:t>
            </a:r>
            <a:r>
              <a:rPr lang="ru-RU" dirty="0" smtClean="0"/>
              <a:t> в себе </a:t>
            </a:r>
            <a:r>
              <a:rPr lang="uk-UA" dirty="0"/>
              <a:t>п</a:t>
            </a:r>
            <a:r>
              <a:rPr lang="uk-UA" dirty="0" smtClean="0"/>
              <a:t>осіви </a:t>
            </a:r>
            <a:r>
              <a:rPr lang="uk-UA" dirty="0"/>
              <a:t>зернових, соняшника, бавовника, цукрового буряка. Виноградарство, вирощування оливи, цитрусових, овочівництво. Розведення великої рогатої худоби, свиней, </a:t>
            </a:r>
            <a:r>
              <a:rPr lang="uk-UA" dirty="0" err="1"/>
              <a:t>овець</a:t>
            </a:r>
            <a:r>
              <a:rPr lang="uk-UA" dirty="0"/>
              <a:t>, кіз. Заготівля пробки. Рибальство. Лісозаготівлі.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715"/>
            <a:ext cx="4133900" cy="2589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00" y="4109312"/>
            <a:ext cx="4134337" cy="2748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3143"/>
            <a:ext cx="4133901" cy="27548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0" y="4109312"/>
            <a:ext cx="3926324" cy="27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Машинобудування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18373" y="5228718"/>
            <a:ext cx="5310494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SEAT </a:t>
            </a:r>
            <a:r>
              <a:rPr lang="uk-UA" dirty="0" smtClean="0"/>
              <a:t>— </a:t>
            </a:r>
            <a:r>
              <a:rPr lang="uk-UA" dirty="0"/>
              <a:t>іспанська компанія з виробництва легкових автомобілів, що входить в склад концерну </a:t>
            </a:r>
            <a:r>
              <a:rPr lang="en-US" dirty="0" smtClean="0"/>
              <a:t>Volkswagen</a:t>
            </a:r>
            <a:r>
              <a:rPr lang="uk-UA" dirty="0" smtClean="0"/>
              <a:t>. Після закриття концерну</a:t>
            </a:r>
            <a:r>
              <a:rPr lang="en-US" dirty="0" smtClean="0"/>
              <a:t> Hispano-</a:t>
            </a:r>
            <a:r>
              <a:rPr lang="en-US" dirty="0" err="1" smtClean="0"/>
              <a:t>Suiza</a:t>
            </a:r>
            <a:r>
              <a:rPr lang="uk-UA" dirty="0" smtClean="0"/>
              <a:t>, це єдиний Іспанський виробник автомобілів.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73" y="1630014"/>
            <a:ext cx="5310494" cy="35376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4618" y="1630014"/>
            <a:ext cx="607618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На території Іспанії свою продукцію збирають такі бренди як</a:t>
            </a:r>
            <a:r>
              <a:rPr lang="en-US" dirty="0"/>
              <a:t>: </a:t>
            </a:r>
            <a:r>
              <a:rPr lang="uk-UA" dirty="0" smtClean="0"/>
              <a:t>«</a:t>
            </a:r>
            <a:r>
              <a:rPr lang="en-US" dirty="0" smtClean="0"/>
              <a:t>Fiat</a:t>
            </a:r>
            <a:r>
              <a:rPr lang="uk-UA" dirty="0" smtClean="0"/>
              <a:t>»,</a:t>
            </a:r>
            <a:r>
              <a:rPr lang="en-US" dirty="0" smtClean="0"/>
              <a:t> </a:t>
            </a:r>
            <a:r>
              <a:rPr lang="uk-UA" dirty="0" smtClean="0"/>
              <a:t>«</a:t>
            </a:r>
            <a:r>
              <a:rPr lang="en-US" dirty="0" smtClean="0"/>
              <a:t>Chrysler</a:t>
            </a:r>
            <a:r>
              <a:rPr lang="uk-UA" dirty="0" smtClean="0"/>
              <a:t>»,</a:t>
            </a:r>
            <a:r>
              <a:rPr lang="en-US" dirty="0" smtClean="0"/>
              <a:t> </a:t>
            </a:r>
            <a:r>
              <a:rPr lang="uk-UA" dirty="0" smtClean="0"/>
              <a:t>«</a:t>
            </a:r>
            <a:r>
              <a:rPr lang="en-US" dirty="0" smtClean="0"/>
              <a:t>Ford</a:t>
            </a:r>
            <a:r>
              <a:rPr lang="uk-UA" dirty="0" smtClean="0"/>
              <a:t>»,</a:t>
            </a:r>
            <a:r>
              <a:rPr lang="en-US" dirty="0" smtClean="0"/>
              <a:t> </a:t>
            </a:r>
            <a:r>
              <a:rPr lang="uk-UA" dirty="0" smtClean="0"/>
              <a:t>«</a:t>
            </a:r>
            <a:r>
              <a:rPr lang="en-US" dirty="0" smtClean="0"/>
              <a:t>Reno</a:t>
            </a:r>
            <a:r>
              <a:rPr lang="uk-UA" dirty="0" smtClean="0"/>
              <a:t>».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8" y="2498501"/>
            <a:ext cx="6076182" cy="42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Харчова промисловість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617" y="1717879"/>
            <a:ext cx="609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 smtClean="0"/>
              <a:t>Харчова промисловість </a:t>
            </a:r>
            <a:r>
              <a:rPr lang="uk-UA" dirty="0"/>
              <a:t>розміщена рівномірно </a:t>
            </a:r>
            <a:r>
              <a:rPr lang="uk-UA" dirty="0" smtClean="0"/>
              <a:t>по всій країні. За обсягами виробництва виділяються виноробна, </a:t>
            </a:r>
            <a:r>
              <a:rPr lang="uk-UA" dirty="0"/>
              <a:t>плодоовочева </a:t>
            </a:r>
            <a:r>
              <a:rPr lang="uk-UA" dirty="0" smtClean="0"/>
              <a:t>і рибоконсервна.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7870" y="6106613"/>
            <a:ext cx="567099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Виноробні заводи розміщуються в Каталонії, </a:t>
            </a:r>
            <a:r>
              <a:rPr lang="uk-UA" dirty="0" err="1"/>
              <a:t>Арагонії</a:t>
            </a:r>
            <a:r>
              <a:rPr lang="uk-UA" dirty="0" smtClean="0"/>
              <a:t>, Ла-</a:t>
            </a:r>
            <a:r>
              <a:rPr lang="uk-UA" dirty="0" err="1" smtClean="0"/>
              <a:t>Манчі</a:t>
            </a:r>
            <a:r>
              <a:rPr lang="uk-UA" dirty="0" smtClean="0"/>
              <a:t> </a:t>
            </a:r>
            <a:r>
              <a:rPr lang="uk-UA" dirty="0"/>
              <a:t>і Андалузії.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7" y="2733412"/>
            <a:ext cx="6096000" cy="4019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70" y="1717878"/>
            <a:ext cx="5670998" cy="419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АЕС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5" y="1734913"/>
            <a:ext cx="5162116" cy="35410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4675" y="5403863"/>
            <a:ext cx="5162116" cy="9342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Атомна енергетика в Іспанії не відіграє ключову роль, Іспанія активно розвиває альтернативні джерела енергії.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01" y="1734913"/>
            <a:ext cx="6710468" cy="46032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41921" y="1837944"/>
            <a:ext cx="638362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В Іспанії понад сім АЕС</a:t>
            </a:r>
            <a:r>
              <a:rPr lang="en-US" dirty="0" smtClean="0"/>
              <a:t>:</a:t>
            </a:r>
            <a:r>
              <a:rPr lang="uk-UA" dirty="0" smtClean="0"/>
              <a:t> Санта </a:t>
            </a:r>
            <a:r>
              <a:rPr lang="uk-UA" dirty="0"/>
              <a:t>Марія де </a:t>
            </a:r>
            <a:r>
              <a:rPr lang="uk-UA" dirty="0" err="1" smtClean="0"/>
              <a:t>Гарона</a:t>
            </a:r>
            <a:r>
              <a:rPr lang="uk-UA" dirty="0" smtClean="0"/>
              <a:t>, </a:t>
            </a:r>
            <a:r>
              <a:rPr lang="uk-UA" dirty="0" err="1" smtClean="0"/>
              <a:t>Трілло</a:t>
            </a:r>
            <a:r>
              <a:rPr lang="en-US" dirty="0" smtClean="0"/>
              <a:t> I</a:t>
            </a:r>
            <a:r>
              <a:rPr lang="uk-UA" dirty="0" smtClean="0"/>
              <a:t>, </a:t>
            </a:r>
            <a:r>
              <a:rPr lang="uk-UA" dirty="0" err="1" smtClean="0"/>
              <a:t>Ванделло</a:t>
            </a:r>
            <a:r>
              <a:rPr lang="en-US" dirty="0" smtClean="0"/>
              <a:t> II</a:t>
            </a:r>
            <a:r>
              <a:rPr lang="uk-UA" dirty="0" smtClean="0"/>
              <a:t>, </a:t>
            </a:r>
            <a:r>
              <a:rPr lang="uk-UA" dirty="0" err="1" smtClean="0"/>
              <a:t>Альмараз</a:t>
            </a:r>
            <a:r>
              <a:rPr lang="uk-UA" dirty="0" smtClean="0"/>
              <a:t> </a:t>
            </a:r>
            <a:r>
              <a:rPr lang="en-US" dirty="0"/>
              <a:t>I</a:t>
            </a:r>
            <a:r>
              <a:rPr lang="uk-UA" dirty="0"/>
              <a:t>-</a:t>
            </a:r>
            <a:r>
              <a:rPr lang="en-US" dirty="0" smtClean="0"/>
              <a:t>II</a:t>
            </a:r>
            <a:r>
              <a:rPr lang="uk-UA" dirty="0" smtClean="0"/>
              <a:t>, </a:t>
            </a:r>
            <a:r>
              <a:rPr lang="uk-UA" dirty="0" err="1" smtClean="0"/>
              <a:t>Аско</a:t>
            </a:r>
            <a:r>
              <a:rPr lang="en-US" dirty="0" smtClean="0"/>
              <a:t> I-II</a:t>
            </a:r>
            <a:r>
              <a:rPr lang="uk-UA" dirty="0" smtClean="0"/>
              <a:t>, </a:t>
            </a:r>
            <a:r>
              <a:rPr lang="uk-UA" dirty="0" err="1" smtClean="0"/>
              <a:t>Кофрентес</a:t>
            </a:r>
            <a:r>
              <a:rPr lang="uk-UA" dirty="0" smtClean="0"/>
              <a:t>, </a:t>
            </a:r>
            <a:r>
              <a:rPr lang="uk-UA" dirty="0" err="1" smtClean="0"/>
              <a:t>Джозе</a:t>
            </a:r>
            <a:r>
              <a:rPr lang="uk-UA" dirty="0" smtClean="0"/>
              <a:t> </a:t>
            </a:r>
            <a:r>
              <a:rPr lang="uk-UA" dirty="0" err="1" smtClean="0"/>
              <a:t>Кабрера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6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ГЕС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36393" y="1633610"/>
            <a:ext cx="670989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Одна з найбільших ГЕС у Європі </a:t>
            </a:r>
            <a:r>
              <a:rPr lang="uk-UA" dirty="0" smtClean="0"/>
              <a:t>розташована у </a:t>
            </a:r>
            <a:r>
              <a:rPr lang="uk-UA" dirty="0"/>
              <a:t>Валенсії</a:t>
            </a:r>
            <a:r>
              <a:rPr lang="uk-UA" dirty="0" smtClean="0"/>
              <a:t>. Її потужність становить, близько, </a:t>
            </a:r>
            <a:r>
              <a:rPr lang="uk-UA" dirty="0"/>
              <a:t>2 000 </a:t>
            </a:r>
            <a:r>
              <a:rPr lang="uk-UA" dirty="0" err="1"/>
              <a:t>МВт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815"/>
            <a:ext cx="3867954" cy="29076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280827"/>
            <a:ext cx="3867955" cy="25810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3" y="2392447"/>
            <a:ext cx="6709894" cy="42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Іспанія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22734" y="5815537"/>
            <a:ext cx="994653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Іспанія </a:t>
            </a:r>
            <a:r>
              <a:rPr lang="uk-UA" sz="2000" dirty="0" smtClean="0"/>
              <a:t>(офіційно </a:t>
            </a:r>
            <a:r>
              <a:rPr lang="uk-UA" sz="2000" dirty="0"/>
              <a:t>Королівство </a:t>
            </a:r>
            <a:r>
              <a:rPr lang="uk-UA" sz="2000" dirty="0" smtClean="0"/>
              <a:t>Іспанія) — держава </a:t>
            </a:r>
            <a:r>
              <a:rPr lang="uk-UA" sz="2000" dirty="0"/>
              <a:t>на південному заході Європи.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9367"/>
            <a:ext cx="6342641" cy="37888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40" y="1759367"/>
            <a:ext cx="5849360" cy="37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99" y="1677840"/>
            <a:ext cx="7390549" cy="4984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Поновлювальні джерела енергії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212" y="4353359"/>
            <a:ext cx="424860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В Іспанії 54% електроенергії виробляють поновлювані </a:t>
            </a:r>
            <a:r>
              <a:rPr lang="uk-UA" dirty="0" smtClean="0"/>
              <a:t>джерела. Такі види недешевої, але, переважно, чистої енергетики набувають популярності у всій Європі. Іспанія є одною з перших країн, по кількості інвестицій в альтернативні джерела енергії.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8433" y="6082298"/>
            <a:ext cx="68114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 smtClean="0"/>
              <a:t>Іспанія – другий у світі виробник вітрової енергії після США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2" y="1677839"/>
            <a:ext cx="4248604" cy="25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21" y="3258135"/>
            <a:ext cx="2578043" cy="13369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Рельєф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252" y="1669324"/>
            <a:ext cx="11878615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Рельєф Іспанії різноманітний, тут панівну роль відіграють системи гірських хребтів і високогірних плоскогір'їв. Плоскогір'я і гори становлять близько 90% її території. Майже половину поверхні країни займає велике, найбільше в Європі високогірне плоскогір'я — </a:t>
            </a:r>
            <a:r>
              <a:rPr lang="uk-UA" dirty="0" err="1"/>
              <a:t>Месета</a:t>
            </a:r>
            <a:r>
              <a:rPr lang="uk-UA" dirty="0"/>
              <a:t> з середньою висотою 660 </a:t>
            </a:r>
            <a:r>
              <a:rPr lang="uk-UA" dirty="0" smtClean="0"/>
              <a:t>м. </a:t>
            </a:r>
            <a:r>
              <a:rPr lang="uk-UA" dirty="0"/>
              <a:t>над рівнем моря. </a:t>
            </a:r>
            <a:r>
              <a:rPr lang="uk-UA" dirty="0" smtClean="0"/>
              <a:t>Велика </a:t>
            </a:r>
            <a:r>
              <a:rPr lang="uk-UA" dirty="0"/>
              <a:t>частина території Іспанії розташована на висоті близько 700 м. Це друга за висотою країна в Європі після Швейцарії.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1" y="3258135"/>
            <a:ext cx="4396717" cy="306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17" y="3258135"/>
            <a:ext cx="4552950" cy="3067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20" y="4643083"/>
            <a:ext cx="2578043" cy="16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Кантабрійські</a:t>
            </a:r>
            <a:r>
              <a:rPr lang="uk-UA" dirty="0" smtClean="0"/>
              <a:t> гори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47" y="1669801"/>
            <a:ext cx="3642272" cy="25222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8384147" y="4232756"/>
            <a:ext cx="36422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Найвища гора Іспанії - </a:t>
            </a:r>
            <a:r>
              <a:rPr lang="uk-UA" dirty="0" err="1" smtClean="0"/>
              <a:t>Тейде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0254" y="1669801"/>
            <a:ext cx="807934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На півночі </a:t>
            </a:r>
            <a:r>
              <a:rPr lang="uk-UA" dirty="0" err="1"/>
              <a:t>Месету</a:t>
            </a:r>
            <a:r>
              <a:rPr lang="uk-UA" dirty="0"/>
              <a:t> обрамляють потужні </a:t>
            </a:r>
            <a:r>
              <a:rPr lang="uk-UA" dirty="0" err="1"/>
              <a:t>Кантабрійські</a:t>
            </a:r>
            <a:r>
              <a:rPr lang="uk-UA" dirty="0"/>
              <a:t> гори, які </a:t>
            </a:r>
            <a:r>
              <a:rPr lang="uk-UA" dirty="0" err="1"/>
              <a:t>простяглися</a:t>
            </a:r>
            <a:r>
              <a:rPr lang="uk-UA" dirty="0"/>
              <a:t> вздовж узбережжя Біскайської затоки на 600 км, ізолюючи внутрішні райони країни від впливу моря. У їх центральній частині знаходиться гірський масив </a:t>
            </a:r>
            <a:r>
              <a:rPr lang="uk-UA" dirty="0" err="1"/>
              <a:t>Пікос</a:t>
            </a:r>
            <a:r>
              <a:rPr lang="uk-UA" dirty="0"/>
              <a:t>-де-</a:t>
            </a:r>
            <a:r>
              <a:rPr lang="uk-UA" dirty="0" err="1"/>
              <a:t>Еуропа</a:t>
            </a:r>
            <a:r>
              <a:rPr lang="uk-UA" dirty="0"/>
              <a:t> </a:t>
            </a:r>
            <a:r>
              <a:rPr lang="uk-UA" dirty="0" smtClean="0"/>
              <a:t>з </a:t>
            </a:r>
            <a:r>
              <a:rPr lang="uk-UA" dirty="0"/>
              <a:t>висотами до 2648 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4" y="2971045"/>
            <a:ext cx="5286419" cy="3534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20" y="2971045"/>
            <a:ext cx="2650762" cy="35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Піренеї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253" y="4917969"/>
            <a:ext cx="11891494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Піренеї являють собою кілька паралельних хребтів, що простягаються з заходу на схід на 450 км. Це один із найбільш важкодоступних гірських районів Європи. Хоча в середньому висота їх не дуже велика (трохи більше 2500 м), але вони не мають потрібної кількості зручно розташованих і доступних перевалів. Всі ці перевали розташовані на висоті 1500—2000 м, тому залізниці, що йдуть з Іспанії в інші країни, обходять Піренеї з заходу і сходу. Найширша і найвища частина гір центральна, тут знаходиться головна їх вершина — пік </a:t>
            </a:r>
            <a:r>
              <a:rPr lang="uk-UA" dirty="0" err="1"/>
              <a:t>Ането</a:t>
            </a:r>
            <a:r>
              <a:rPr lang="uk-UA" dirty="0"/>
              <a:t>, що досягає 3404 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70" y="1666948"/>
            <a:ext cx="4625394" cy="3083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83" y="1666948"/>
            <a:ext cx="4625394" cy="30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Іберійські гори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1668" y="1801562"/>
            <a:ext cx="401016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 північного сходу, до </a:t>
            </a:r>
            <a:r>
              <a:rPr lang="uk-UA" dirty="0" err="1"/>
              <a:t>Месеті</a:t>
            </a:r>
            <a:r>
              <a:rPr lang="uk-UA" dirty="0"/>
              <a:t> примикає система Іберійський гір, максимальна висота (пік </a:t>
            </a:r>
            <a:r>
              <a:rPr lang="uk-UA" dirty="0" err="1"/>
              <a:t>Мон-Кайо</a:t>
            </a:r>
            <a:r>
              <a:rPr lang="uk-UA" dirty="0"/>
              <a:t>) — 2313 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7" y="1519707"/>
            <a:ext cx="7929093" cy="5338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3511469"/>
            <a:ext cx="4012335" cy="258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Каталонські гори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010" y="1618016"/>
            <a:ext cx="1180134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Між східними Піренеями і Іберійськими горами простягаються невисокі Каталонські гори, південні схили яких уступами обриваються майже перед Середземним морем. Каталонські гори (середні висоти яких 900—1200 м, найбільша вершина — гора Каро, 1447 м) слідують впродовж 400 км майже паралельно берегу Середземного моря і фактично відокремлюють від нього Арагонське плато.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3000106"/>
            <a:ext cx="5915053" cy="3696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11" y="3000106"/>
            <a:ext cx="5671341" cy="36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Клімат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2268" y="1635987"/>
            <a:ext cx="5178934" cy="23711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Завдяки своєму географічному положенню кліматичні умови в Іспанії вкрай різноманітні. Піренейському півострову притаманні три основні кліматичні типи — Континентальний, Океанічний і Середземноморський та ще три не основних, але визначальних кліматичних зон — гірського, альпійського і субтропічного типу.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50" y="1519707"/>
            <a:ext cx="6754450" cy="5338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8" y="4097542"/>
            <a:ext cx="5178934" cy="26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Гідрологія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78083" y="1882820"/>
            <a:ext cx="3477297" cy="48013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Річки більшої частини Іспанії мають переважно дощове живлення і різкі сезонні коливання стоку — при зимовий-весняному його максимумі і мінімумі літом коли великі річки сильно міліють, а багато дрібних пересихають. Лише на півночі і північному заході річки повноводні протягом всього року, з відносно рівномірними по сезонах витратами води. У Піренеях, Андалуських горах дощове живлення річок доповнюється сніговим.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" y="1897303"/>
            <a:ext cx="3400022" cy="2306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89" y="4377261"/>
            <a:ext cx="3654451" cy="2306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" y="4377261"/>
            <a:ext cx="3400022" cy="2306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89" y="1896189"/>
            <a:ext cx="3654451" cy="230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Найбільші річки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3709" y="1635617"/>
            <a:ext cx="4010561" cy="5081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Найбільші річки басейну Атлантичного океану — Тахо, </a:t>
            </a:r>
            <a:r>
              <a:rPr lang="uk-UA" dirty="0" err="1"/>
              <a:t>Дуеро</a:t>
            </a:r>
            <a:r>
              <a:rPr lang="uk-UA" dirty="0"/>
              <a:t>, </a:t>
            </a:r>
            <a:r>
              <a:rPr lang="uk-UA" dirty="0" err="1"/>
              <a:t>Ґуадіана</a:t>
            </a:r>
            <a:r>
              <a:rPr lang="uk-UA" dirty="0"/>
              <a:t>, </a:t>
            </a:r>
            <a:r>
              <a:rPr lang="uk-UA" dirty="0" err="1"/>
              <a:t>Ґвадалківір</a:t>
            </a:r>
            <a:r>
              <a:rPr lang="uk-UA" dirty="0"/>
              <a:t>, помережані греблями та є найбільшими річками півострова. До басейну Середземного моря відносяться річки Ебро, </a:t>
            </a:r>
            <a:r>
              <a:rPr lang="uk-UA" dirty="0" err="1"/>
              <a:t>Хукар</a:t>
            </a:r>
            <a:r>
              <a:rPr lang="uk-UA" dirty="0"/>
              <a:t>, </a:t>
            </a:r>
            <a:r>
              <a:rPr lang="uk-UA" dirty="0" err="1"/>
              <a:t>Сегура</a:t>
            </a:r>
            <a:r>
              <a:rPr lang="uk-UA" dirty="0"/>
              <a:t>. Більшість великих річок перетинають ділянки з порогами що разом з їх літньою </a:t>
            </a:r>
            <a:r>
              <a:rPr lang="uk-UA" dirty="0" err="1"/>
              <a:t>маловодністю</a:t>
            </a:r>
            <a:r>
              <a:rPr lang="uk-UA" dirty="0"/>
              <a:t> — перешкоджає судноплавству. Річки півночі Іспанії використовуються переважно в енергетичних цілях, а інші — головним чином для штучного зрошування (на багатьох річках створені регулюючі водосховища).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2" y="4002170"/>
            <a:ext cx="3823654" cy="2715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86" y="4002170"/>
            <a:ext cx="3844265" cy="2715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2" y="1635617"/>
            <a:ext cx="7662809" cy="22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Озера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31087" y="1583048"/>
            <a:ext cx="802353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Багато озер розкидано по території Іспанії, вони всі різного походження, одні — тектонічного і вулканічного походження, а інші — льодовикового та карстового і навіть змішаного походження. Ці озера, здебільшого, невеликі, розташовані переважно в горах.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26969" y="6340832"/>
            <a:ext cx="48317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dirty="0" smtClean="0"/>
              <a:t>Озеро </a:t>
            </a:r>
            <a:r>
              <a:rPr lang="uk-UA" dirty="0" err="1" smtClean="0"/>
              <a:t>Баньолас</a:t>
            </a:r>
            <a:r>
              <a:rPr lang="uk-UA" dirty="0" smtClean="0"/>
              <a:t> – найглибше озеро Іспанії.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86" y="2842775"/>
            <a:ext cx="5614138" cy="3438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742"/>
            <a:ext cx="3746711" cy="2609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4118"/>
            <a:ext cx="3746711" cy="27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Розташування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1968" y="1698094"/>
            <a:ext cx="1184853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За територією Іспанія є четвертою країною в Європі, після Росії, України і Франції, та є другою за величиною в Європейському Союзі.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498" y="5797983"/>
            <a:ext cx="11869003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Займає більшу частину Піренейського п-</a:t>
            </a:r>
            <a:r>
              <a:rPr lang="uk-UA" dirty="0" err="1"/>
              <a:t>ова</a:t>
            </a:r>
            <a:r>
              <a:rPr lang="uk-UA" dirty="0"/>
              <a:t>, Балеарські і </a:t>
            </a:r>
            <a:r>
              <a:rPr lang="uk-UA" dirty="0" err="1"/>
              <a:t>Пітіузькі</a:t>
            </a:r>
            <a:r>
              <a:rPr lang="uk-UA" dirty="0"/>
              <a:t> о-ви в Середземному морі, Канарські о-ви в Атлантичному океані. Іспанія омивається Середземним морем і Атлантичним океаном. По суходолу Іспанія межує з Португалією на заході, з Францією, з Андоррою, з Гібралтаром і з Марокко.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621"/>
            <a:ext cx="5375294" cy="3037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94" y="2552621"/>
            <a:ext cx="6816706" cy="30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Дефіцит водних ресурсів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476" y="2760031"/>
            <a:ext cx="4567707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Можна </a:t>
            </a:r>
            <a:r>
              <a:rPr lang="uk-UA" dirty="0"/>
              <a:t>сказати, що по всьому іспанському Середземномор'ї, так чи інакше, але відчуває дефіцит у водних ресурсах в порівнянні з зоною Атлантики. Таким чином, дефіцит в іспанському Середземномор'ї становить близько 5000 hm³ на рік, а на Атлантичному є надлишок, що наближається до 25000 </a:t>
            </a:r>
            <a:r>
              <a:rPr lang="uk-UA" dirty="0" smtClean="0"/>
              <a:t>hm³. 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8" y="2078074"/>
            <a:ext cx="7010482" cy="39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Аудиторіо</a:t>
            </a:r>
            <a:r>
              <a:rPr lang="uk-UA" dirty="0" smtClean="0"/>
              <a:t>-де-</a:t>
            </a:r>
            <a:r>
              <a:rPr lang="uk-UA" dirty="0" err="1" smtClean="0"/>
              <a:t>Тенеріфе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92" y="1729685"/>
            <a:ext cx="5484106" cy="45687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033" y="4267074"/>
            <a:ext cx="6272646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 smtClean="0"/>
              <a:t>Аудиторіо</a:t>
            </a:r>
            <a:r>
              <a:rPr lang="uk-UA" dirty="0" smtClean="0"/>
              <a:t>-де-</a:t>
            </a:r>
            <a:r>
              <a:rPr lang="uk-UA" dirty="0" err="1" smtClean="0"/>
              <a:t>Тенеріфе</a:t>
            </a:r>
            <a:r>
              <a:rPr lang="uk-UA" dirty="0" smtClean="0"/>
              <a:t> </a:t>
            </a:r>
            <a:r>
              <a:rPr lang="uk-UA" dirty="0"/>
              <a:t>— одна з найвідоміших і найлегше </a:t>
            </a:r>
            <a:r>
              <a:rPr lang="uk-UA" dirty="0" err="1"/>
              <a:t>впізнаваних</a:t>
            </a:r>
            <a:r>
              <a:rPr lang="uk-UA" dirty="0"/>
              <a:t> будівель світу, що є символом Санта-Крус-де-</a:t>
            </a:r>
            <a:r>
              <a:rPr lang="uk-UA" dirty="0" err="1"/>
              <a:t>Тенеріфе</a:t>
            </a:r>
            <a:r>
              <a:rPr lang="uk-UA" dirty="0"/>
              <a:t> і однією з головних визначних пам'яток </a:t>
            </a:r>
            <a:r>
              <a:rPr lang="uk-UA" dirty="0" smtClean="0"/>
              <a:t>Канарських островів. </a:t>
            </a:r>
            <a:r>
              <a:rPr lang="uk-UA" dirty="0" err="1"/>
              <a:t>Вітрилоподібний</a:t>
            </a:r>
            <a:r>
              <a:rPr lang="uk-UA" dirty="0"/>
              <a:t> дах робить цю будівлю не схожою ні на одну іншу у світі. </a:t>
            </a:r>
            <a:r>
              <a:rPr lang="uk-UA" dirty="0" err="1"/>
              <a:t>Аудиторіо</a:t>
            </a:r>
            <a:r>
              <a:rPr lang="uk-UA" dirty="0"/>
              <a:t> </a:t>
            </a:r>
            <a:r>
              <a:rPr lang="uk-UA" dirty="0" smtClean="0"/>
              <a:t>визнали одним </a:t>
            </a:r>
            <a:r>
              <a:rPr lang="uk-UA" dirty="0"/>
              <a:t>з </a:t>
            </a:r>
            <a:r>
              <a:rPr lang="uk-UA" dirty="0" smtClean="0"/>
              <a:t>найвидатніших </a:t>
            </a:r>
            <a:r>
              <a:rPr lang="uk-UA" dirty="0"/>
              <a:t>споруд сучасної архітектури у світі.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4" y="1729685"/>
            <a:ext cx="3374265" cy="2258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3" y="1729685"/>
            <a:ext cx="3345794" cy="22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Місто мистецтв і наук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563" y="2020186"/>
            <a:ext cx="118914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Місто мистецтв і наук </a:t>
            </a:r>
            <a:r>
              <a:rPr lang="uk-UA" dirty="0" smtClean="0"/>
              <a:t>- архітектурний </a:t>
            </a:r>
            <a:r>
              <a:rPr lang="uk-UA" dirty="0"/>
              <a:t>комплекс з п'яти споруд на осушеному дні річки </a:t>
            </a:r>
            <a:r>
              <a:rPr lang="uk-UA" dirty="0" err="1"/>
              <a:t>Турія</a:t>
            </a:r>
            <a:r>
              <a:rPr lang="uk-UA" dirty="0"/>
              <a:t> в місті </a:t>
            </a:r>
            <a:r>
              <a:rPr lang="uk-UA" dirty="0" smtClean="0"/>
              <a:t>Валенсія. Комплекс </a:t>
            </a:r>
            <a:r>
              <a:rPr lang="uk-UA" dirty="0"/>
              <a:t>є одним з видатних зразків сучасної архітектури.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55" y="2998979"/>
            <a:ext cx="6096000" cy="3698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2" y="2998979"/>
            <a:ext cx="5691567" cy="36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Хмарочоси Мадриду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08771" y="5562250"/>
            <a:ext cx="398067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/>
              <a:t>Torre</a:t>
            </a:r>
            <a:r>
              <a:rPr lang="uk-UA" dirty="0"/>
              <a:t> </a:t>
            </a:r>
            <a:r>
              <a:rPr lang="uk-UA" dirty="0" err="1"/>
              <a:t>Caja</a:t>
            </a:r>
            <a:r>
              <a:rPr lang="uk-UA" dirty="0"/>
              <a:t> </a:t>
            </a:r>
            <a:r>
              <a:rPr lang="uk-UA" dirty="0" err="1"/>
              <a:t>Madrid</a:t>
            </a:r>
            <a:r>
              <a:rPr lang="uk-UA" dirty="0"/>
              <a:t> — хмарочос в Мадриді, Іспанія. Висота 45-поверхового будинку становить 250 метрів.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031" y="1667476"/>
            <a:ext cx="449891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Кришталева </a:t>
            </a:r>
            <a:r>
              <a:rPr lang="uk-UA" dirty="0" smtClean="0"/>
              <a:t>вежа — </a:t>
            </a:r>
            <a:r>
              <a:rPr lang="uk-UA" dirty="0"/>
              <a:t>хмарочос в Мадриді, Іспанія. Висота 52-поверхового будинку становить 249,5 метрів і він є другим за висотою будинком Іспанії після </a:t>
            </a:r>
            <a:r>
              <a:rPr lang="uk-UA" dirty="0" err="1"/>
              <a:t>Torre</a:t>
            </a:r>
            <a:r>
              <a:rPr lang="uk-UA" dirty="0"/>
              <a:t> </a:t>
            </a:r>
            <a:r>
              <a:rPr lang="uk-UA" dirty="0" err="1"/>
              <a:t>Caja</a:t>
            </a:r>
            <a:r>
              <a:rPr lang="uk-UA" dirty="0"/>
              <a:t> </a:t>
            </a:r>
            <a:r>
              <a:rPr lang="uk-UA" dirty="0" err="1"/>
              <a:t>Madrid</a:t>
            </a:r>
            <a:r>
              <a:rPr lang="uk-UA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41" y="1667476"/>
            <a:ext cx="2730430" cy="50951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9" y="1678718"/>
            <a:ext cx="2982532" cy="508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Ворота Європи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08372" y="2013363"/>
            <a:ext cx="609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/>
              <a:t>«Ворота Європи» </a:t>
            </a:r>
            <a:r>
              <a:rPr lang="uk-UA" dirty="0" smtClean="0"/>
              <a:t>- </a:t>
            </a:r>
            <a:r>
              <a:rPr lang="uk-UA" dirty="0"/>
              <a:t>башти-близнюки, що знаходяться в </a:t>
            </a:r>
            <a:r>
              <a:rPr lang="uk-UA" dirty="0" smtClean="0"/>
              <a:t>Мадриді.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2" y="2836537"/>
            <a:ext cx="6096000" cy="3815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4" y="2013363"/>
            <a:ext cx="54197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Парк Цитаделі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50806" y="1611103"/>
            <a:ext cx="459775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Парк Цитаделі в </a:t>
            </a:r>
            <a:r>
              <a:rPr lang="uk-UA" dirty="0" smtClean="0"/>
              <a:t>Барселоні </a:t>
            </a:r>
            <a:r>
              <a:rPr lang="uk-UA" dirty="0"/>
              <a:t>знаходиться в північно-східній частині старого міста. Парк був відкритий в середині 19 століття і протягом кількох десятиліть залишався єдиною зеленою зоною в місті.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6" y="1611103"/>
            <a:ext cx="6764041" cy="5073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06" y="3541690"/>
            <a:ext cx="4597758" cy="31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Фонтан </a:t>
            </a:r>
            <a:r>
              <a:rPr lang="uk-UA" dirty="0" err="1" smtClean="0"/>
              <a:t>Сібелес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4938" y="1714917"/>
            <a:ext cx="466751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Фонтан </a:t>
            </a:r>
            <a:r>
              <a:rPr lang="uk-UA" dirty="0" err="1"/>
              <a:t>Сібелес</a:t>
            </a:r>
            <a:r>
              <a:rPr lang="uk-UA" dirty="0"/>
              <a:t> - фонтан на однойменній площі Мадрида, перший, побудованої на бульварі </a:t>
            </a:r>
            <a:r>
              <a:rPr lang="uk-UA" dirty="0" err="1"/>
              <a:t>Прадо</a:t>
            </a:r>
            <a:r>
              <a:rPr lang="uk-UA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7" y="1521172"/>
            <a:ext cx="7130603" cy="5343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7" y="2750338"/>
            <a:ext cx="4661221" cy="34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Театр-музей </a:t>
            </a:r>
            <a:r>
              <a:rPr lang="uk-UA" dirty="0" err="1" smtClean="0"/>
              <a:t>Сальвадора</a:t>
            </a:r>
            <a:r>
              <a:rPr lang="uk-UA" dirty="0" smtClean="0"/>
              <a:t> Далі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9412" y="5290845"/>
            <a:ext cx="1007793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Театр-музей </a:t>
            </a:r>
            <a:r>
              <a:rPr lang="uk-UA" dirty="0" err="1" smtClean="0"/>
              <a:t>Сальвадора</a:t>
            </a:r>
            <a:r>
              <a:rPr lang="uk-UA" dirty="0" smtClean="0"/>
              <a:t> Далі </a:t>
            </a:r>
            <a:r>
              <a:rPr lang="uk-UA" dirty="0"/>
              <a:t>— музей, створений Сальвадором Далі, розташований у </a:t>
            </a:r>
            <a:r>
              <a:rPr lang="uk-UA" dirty="0" err="1"/>
              <a:t>Фігерасі</a:t>
            </a:r>
            <a:r>
              <a:rPr lang="uk-UA" dirty="0"/>
              <a:t>. Тут знаходиться найбільше зібрання картин цього відомого художника-сюрреаліста.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81" y="1968223"/>
            <a:ext cx="4456666" cy="3225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2" y="1968223"/>
            <a:ext cx="5531117" cy="32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Палац Каталонської музики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6" y="4005330"/>
            <a:ext cx="3567459" cy="2675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6" y="1624051"/>
            <a:ext cx="3567459" cy="2381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89" y="1622540"/>
            <a:ext cx="5405853" cy="35274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35390" y="5480595"/>
            <a:ext cx="540585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Палац </a:t>
            </a:r>
            <a:r>
              <a:rPr lang="uk-UA" dirty="0" smtClean="0"/>
              <a:t>Каталонської </a:t>
            </a:r>
            <a:r>
              <a:rPr lang="uk-UA" dirty="0"/>
              <a:t>музики - концертний зал в Барселоні, побудований </a:t>
            </a:r>
            <a:r>
              <a:rPr lang="uk-UA" dirty="0" smtClean="0"/>
              <a:t>в </a:t>
            </a:r>
            <a:r>
              <a:rPr lang="uk-UA" dirty="0"/>
              <a:t>стилі каталонського модерну. Він є єдиним залом в Європі з </a:t>
            </a:r>
            <a:r>
              <a:rPr lang="uk-UA" dirty="0" smtClean="0"/>
              <a:t>природнім </a:t>
            </a:r>
            <a:r>
              <a:rPr lang="uk-UA" dirty="0"/>
              <a:t>освітленням.</a:t>
            </a:r>
          </a:p>
        </p:txBody>
      </p:sp>
    </p:spTree>
    <p:extLst>
      <p:ext uri="{BB962C8B-B14F-4D97-AF65-F5344CB8AC3E}">
        <p14:creationId xmlns:p14="http://schemas.microsoft.com/office/powerpoint/2010/main" val="8548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Ескоріал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71" y="2539779"/>
            <a:ext cx="5086374" cy="2796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9780"/>
            <a:ext cx="5269503" cy="27964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9271" y="5510809"/>
            <a:ext cx="1056418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 smtClean="0"/>
              <a:t>Ескоріал</a:t>
            </a:r>
            <a:r>
              <a:rPr lang="uk-UA" dirty="0" smtClean="0"/>
              <a:t> </a:t>
            </a:r>
            <a:r>
              <a:rPr lang="uk-UA" dirty="0"/>
              <a:t>— архітектурний комплекс другої половини 16 століття, що включав монастир </a:t>
            </a:r>
            <a:r>
              <a:rPr lang="uk-UA" dirty="0" err="1"/>
              <a:t>Св</a:t>
            </a:r>
            <a:r>
              <a:rPr lang="uk-UA" dirty="0"/>
              <a:t>. </a:t>
            </a:r>
            <a:r>
              <a:rPr lang="uk-UA" dirty="0" err="1"/>
              <a:t>Лоренсо</a:t>
            </a:r>
            <a:r>
              <a:rPr lang="uk-UA" dirty="0"/>
              <a:t>, бібліотеку, шпиталь, усипальню іспанських королів і резиденцію іспанського короля.</a:t>
            </a:r>
          </a:p>
        </p:txBody>
      </p:sp>
    </p:spTree>
    <p:extLst>
      <p:ext uri="{BB962C8B-B14F-4D97-AF65-F5344CB8AC3E}">
        <p14:creationId xmlns:p14="http://schemas.microsoft.com/office/powerpoint/2010/main" val="27093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Політика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164" y="1808032"/>
            <a:ext cx="1168543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Іспанія </a:t>
            </a:r>
            <a:r>
              <a:rPr lang="uk-UA" dirty="0"/>
              <a:t>— конституційна монархія. Главою держави є король (Хуан Карлос I), однак реальна виконавча влада належить прем'єр-міністру, який очолює уряд. Законодавча влада здійснюється Генеральними кортесами — парламентом, що складається з </a:t>
            </a:r>
            <a:r>
              <a:rPr lang="uk-UA" dirty="0" smtClean="0"/>
              <a:t>Сенату (</a:t>
            </a:r>
            <a:r>
              <a:rPr lang="uk-UA" dirty="0"/>
              <a:t>265 депутатів) і Конгресу депутатів (350 депутатів).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4" y="2996015"/>
            <a:ext cx="5626099" cy="3739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95" y="2996015"/>
            <a:ext cx="5626099" cy="37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Альгамбра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75809" y="1712889"/>
            <a:ext cx="4391696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 smtClean="0"/>
              <a:t>Альгамбра</a:t>
            </a:r>
            <a:r>
              <a:rPr lang="uk-UA" dirty="0" smtClean="0"/>
              <a:t> — </a:t>
            </a:r>
            <a:r>
              <a:rPr lang="uk-UA" dirty="0"/>
              <a:t>архітектурний та парковий ансамбль та музей, пам'ятник мавританської архітектури та ісламського мистецтва 13—14 ст., колишня резиденція емірів </a:t>
            </a:r>
            <a:r>
              <a:rPr lang="uk-UA" dirty="0" err="1"/>
              <a:t>дінастії</a:t>
            </a:r>
            <a:r>
              <a:rPr lang="uk-UA" dirty="0"/>
              <a:t> </a:t>
            </a:r>
            <a:r>
              <a:rPr lang="uk-UA" dirty="0" err="1"/>
              <a:t>Насрідів</a:t>
            </a:r>
            <a:r>
              <a:rPr lang="uk-UA" dirty="0"/>
              <a:t> правителів </a:t>
            </a:r>
            <a:r>
              <a:rPr lang="uk-UA" dirty="0" err="1"/>
              <a:t>Гранадського</a:t>
            </a:r>
            <a:r>
              <a:rPr lang="uk-UA" dirty="0"/>
              <a:t> емірату. Складається з палацу, мечеті, та фортеці. Розташований на терасі пагорбу </a:t>
            </a:r>
            <a:r>
              <a:rPr lang="uk-UA" dirty="0" err="1"/>
              <a:t>Сабіка</a:t>
            </a:r>
            <a:r>
              <a:rPr lang="uk-UA" dirty="0"/>
              <a:t> в східній частині міста </a:t>
            </a:r>
            <a:r>
              <a:rPr lang="uk-UA" dirty="0" err="1"/>
              <a:t>Гранада</a:t>
            </a:r>
            <a:r>
              <a:rPr lang="uk-UA" dirty="0"/>
              <a:t> в південній Іспанії. Загальна площа 13 га.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88" y="4991171"/>
            <a:ext cx="2389317" cy="1757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712889"/>
            <a:ext cx="7335808" cy="5035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10" y="4991170"/>
            <a:ext cx="1894624" cy="17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Храм </a:t>
            </a:r>
            <a:r>
              <a:rPr lang="uk-UA" dirty="0" err="1"/>
              <a:t>Саґрада</a:t>
            </a:r>
            <a:r>
              <a:rPr lang="uk-UA" dirty="0"/>
              <a:t> Фамілія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37151" y="4454504"/>
            <a:ext cx="4501541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Храм </a:t>
            </a:r>
            <a:r>
              <a:rPr lang="uk-UA" dirty="0" smtClean="0"/>
              <a:t>спокути Святого </a:t>
            </a:r>
            <a:r>
              <a:rPr lang="uk-UA" dirty="0" err="1"/>
              <a:t>Сіме́йства</a:t>
            </a:r>
            <a:r>
              <a:rPr lang="uk-UA" dirty="0"/>
              <a:t> </a:t>
            </a:r>
            <a:r>
              <a:rPr lang="uk-UA" dirty="0" smtClean="0"/>
              <a:t>(</a:t>
            </a:r>
            <a:r>
              <a:rPr lang="uk-UA" dirty="0" err="1" smtClean="0"/>
              <a:t>Саґра́да</a:t>
            </a:r>
            <a:r>
              <a:rPr lang="uk-UA" dirty="0" smtClean="0"/>
              <a:t> </a:t>
            </a:r>
            <a:r>
              <a:rPr lang="uk-UA" dirty="0" err="1" smtClean="0"/>
              <a:t>Фамі́лія</a:t>
            </a:r>
            <a:r>
              <a:rPr lang="uk-UA" dirty="0" smtClean="0"/>
              <a:t>) </a:t>
            </a:r>
            <a:r>
              <a:rPr lang="uk-UA" dirty="0"/>
              <a:t>— католицька церква у Барселоні. Її побудова почалась у 1882 р. і триває до сьогодні. Храм розташований на північ від барселонського району Старе Місто у міському районі </a:t>
            </a:r>
            <a:r>
              <a:rPr lang="uk-UA" dirty="0" err="1"/>
              <a:t>Ашямпла</a:t>
            </a:r>
            <a:r>
              <a:rPr lang="uk-UA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218"/>
            <a:ext cx="3889236" cy="5335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35" y="1522218"/>
            <a:ext cx="4808851" cy="2702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239" y="1522305"/>
            <a:ext cx="3498761" cy="53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Церква</a:t>
            </a:r>
            <a:r>
              <a:rPr lang="ru-RU" dirty="0"/>
              <a:t> Сан </a:t>
            </a:r>
            <a:r>
              <a:rPr lang="ru-RU" dirty="0" err="1"/>
              <a:t>Мануель</a:t>
            </a:r>
            <a:r>
              <a:rPr lang="ru-RU" dirty="0"/>
              <a:t> і Сан-</a:t>
            </a:r>
            <a:r>
              <a:rPr lang="ru-RU" dirty="0" err="1"/>
              <a:t>Беніто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83" y="1708081"/>
            <a:ext cx="5489499" cy="4117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898"/>
            <a:ext cx="5321601" cy="53431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69229" y="5918137"/>
            <a:ext cx="659000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Церква</a:t>
            </a:r>
            <a:r>
              <a:rPr lang="ru-RU" dirty="0"/>
              <a:t> Сан </a:t>
            </a:r>
            <a:r>
              <a:rPr lang="ru-RU" dirty="0" err="1"/>
              <a:t>Мануель</a:t>
            </a:r>
            <a:r>
              <a:rPr lang="ru-RU" dirty="0"/>
              <a:t> і </a:t>
            </a:r>
            <a:r>
              <a:rPr lang="ru-RU" dirty="0" smtClean="0"/>
              <a:t>Сан-</a:t>
            </a:r>
            <a:r>
              <a:rPr lang="ru-RU" dirty="0" err="1" smtClean="0"/>
              <a:t>Беніто</a:t>
            </a:r>
            <a:r>
              <a:rPr lang="ru-RU" dirty="0" smtClean="0"/>
              <a:t> </a:t>
            </a:r>
            <a:r>
              <a:rPr lang="uk-UA" dirty="0" smtClean="0"/>
              <a:t>побудована </a:t>
            </a:r>
            <a:r>
              <a:rPr lang="uk-UA" dirty="0"/>
              <a:t>з 1902 по 1910 роки. Будівля </a:t>
            </a:r>
            <a:r>
              <a:rPr lang="uk-UA" dirty="0" smtClean="0"/>
              <a:t>призначалося </a:t>
            </a:r>
            <a:r>
              <a:rPr lang="uk-UA" dirty="0"/>
              <a:t>для </a:t>
            </a:r>
            <a:r>
              <a:rPr lang="uk-UA" dirty="0" smtClean="0"/>
              <a:t>Ордену </a:t>
            </a:r>
            <a:r>
              <a:rPr lang="uk-UA" dirty="0" err="1"/>
              <a:t>Августинців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65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Монастир</a:t>
            </a:r>
            <a:r>
              <a:rPr lang="ru-RU" dirty="0"/>
              <a:t> Сан </a:t>
            </a:r>
            <a:r>
              <a:rPr lang="ru-RU" dirty="0" err="1" smtClean="0"/>
              <a:t>Естебан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52" y="1623453"/>
            <a:ext cx="7493000" cy="5130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8890" y="2619192"/>
            <a:ext cx="4048259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Монастир Сан-</a:t>
            </a:r>
            <a:r>
              <a:rPr lang="uk-UA" dirty="0" err="1"/>
              <a:t>Естебан</a:t>
            </a:r>
            <a:r>
              <a:rPr lang="uk-UA" dirty="0"/>
              <a:t> в </a:t>
            </a:r>
            <a:r>
              <a:rPr lang="uk-UA" dirty="0" err="1"/>
              <a:t>Саламанці</a:t>
            </a:r>
            <a:r>
              <a:rPr lang="uk-UA" dirty="0"/>
              <a:t> був заснований в 1255 році орденом бенедиктинців, які влаштувалися в місті незабаром після його звільнення від маврів. Його архітектура поєднує в собі цілий ряд стилів, починаючи від готики і закінчуючи пізнім бароко. </a:t>
            </a:r>
            <a:r>
              <a:rPr lang="uk-UA" dirty="0" smtClean="0"/>
              <a:t>Розташована </a:t>
            </a:r>
            <a:r>
              <a:rPr lang="uk-UA" dirty="0"/>
              <a:t>поруч </a:t>
            </a:r>
            <a:r>
              <a:rPr lang="uk-UA" dirty="0" smtClean="0"/>
              <a:t>стара </a:t>
            </a:r>
            <a:r>
              <a:rPr lang="uk-UA" dirty="0"/>
              <a:t>будівля була побудована в ще більш ранньому романському стилі.</a:t>
            </a:r>
          </a:p>
        </p:txBody>
      </p:sp>
    </p:spTree>
    <p:extLst>
      <p:ext uri="{BB962C8B-B14F-4D97-AF65-F5344CB8AC3E}">
        <p14:creationId xmlns:p14="http://schemas.microsoft.com/office/powerpoint/2010/main" val="28359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Авільський</a:t>
            </a:r>
            <a:r>
              <a:rPr lang="uk-UA" dirty="0" smtClean="0"/>
              <a:t> собор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58295" y="2407360"/>
            <a:ext cx="7235781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/>
              <a:t>Авільський</a:t>
            </a:r>
            <a:r>
              <a:rPr lang="uk-UA" dirty="0"/>
              <a:t> собор — розташований в місті </a:t>
            </a:r>
            <a:r>
              <a:rPr lang="uk-UA" dirty="0" err="1"/>
              <a:t>Авіла</a:t>
            </a:r>
            <a:r>
              <a:rPr lang="uk-UA" dirty="0"/>
              <a:t>, Іспанія, був спланований як собор-фортеця, його абсида є однією з башт міської стіни</a:t>
            </a:r>
            <a:r>
              <a:rPr lang="uk-UA" dirty="0" smtClean="0"/>
              <a:t>. </a:t>
            </a:r>
            <a:r>
              <a:rPr lang="uk-UA" dirty="0" err="1" smtClean="0"/>
              <a:t>Авільський</a:t>
            </a:r>
            <a:r>
              <a:rPr lang="uk-UA" dirty="0" smtClean="0"/>
              <a:t> </a:t>
            </a:r>
            <a:r>
              <a:rPr lang="uk-UA" dirty="0"/>
              <a:t>собор вважається першим готичним собором в Іспанії. В ньому помітний французький вплив і деяка схожість з Абатством Сен-Дені, першою готичною церквою.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3" y="1712890"/>
            <a:ext cx="3294434" cy="4958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47" y="4191991"/>
            <a:ext cx="2237705" cy="17473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95" y="4191990"/>
            <a:ext cx="2299952" cy="17473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52" y="4191992"/>
            <a:ext cx="2698124" cy="17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Севільський </a:t>
            </a:r>
            <a:r>
              <a:rPr lang="uk-UA" dirty="0" err="1" smtClean="0"/>
              <a:t>катедральний</a:t>
            </a:r>
            <a:r>
              <a:rPr lang="uk-UA" dirty="0" smtClean="0"/>
              <a:t> собор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0393" y="5584749"/>
            <a:ext cx="580946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Севільський </a:t>
            </a:r>
            <a:r>
              <a:rPr lang="uk-UA" dirty="0" err="1"/>
              <a:t>катедральний</a:t>
            </a:r>
            <a:r>
              <a:rPr lang="uk-UA" dirty="0"/>
              <a:t> </a:t>
            </a:r>
            <a:r>
              <a:rPr lang="uk-UA" dirty="0" smtClean="0"/>
              <a:t>собор </a:t>
            </a:r>
            <a:r>
              <a:rPr lang="uk-UA" dirty="0"/>
              <a:t>- головний собор міста Севілья, належить до числа найбільших в Іспанії та Західній Європі.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7" y="2287905"/>
            <a:ext cx="2628358" cy="3926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3" y="2287905"/>
            <a:ext cx="5809462" cy="3224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15" y="2287905"/>
            <a:ext cx="2944613" cy="39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Сеговійський</a:t>
            </a:r>
            <a:r>
              <a:rPr lang="uk-UA" dirty="0" smtClean="0"/>
              <a:t> собор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21994" y="1675867"/>
            <a:ext cx="830687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/>
              <a:t>Сеговійський</a:t>
            </a:r>
            <a:r>
              <a:rPr lang="uk-UA" dirty="0"/>
              <a:t> </a:t>
            </a:r>
            <a:r>
              <a:rPr lang="uk-UA" dirty="0" smtClean="0"/>
              <a:t>собор – </a:t>
            </a:r>
            <a:r>
              <a:rPr lang="uk-UA" dirty="0"/>
              <a:t>собор у </a:t>
            </a:r>
            <a:r>
              <a:rPr lang="uk-UA" dirty="0" err="1"/>
              <a:t>Сеговії</a:t>
            </a:r>
            <a:r>
              <a:rPr lang="uk-UA" dirty="0"/>
              <a:t>. Вважається останнім збудованим в Іспанії готичним собором в стилі пізньої, так званої полум’яної готики. Останній великий готичний собор у Європі </a:t>
            </a:r>
            <a:r>
              <a:rPr lang="uk-UA" dirty="0" smtClean="0"/>
              <a:t>взагалі. </a:t>
            </a:r>
            <a:r>
              <a:rPr lang="uk-UA" dirty="0"/>
              <a:t>Цей собор за красу та величність часом називають «</a:t>
            </a:r>
            <a:r>
              <a:rPr lang="uk-UA" dirty="0" err="1"/>
              <a:t>La</a:t>
            </a:r>
            <a:r>
              <a:rPr lang="uk-UA" dirty="0"/>
              <a:t> </a:t>
            </a:r>
            <a:r>
              <a:rPr lang="uk-UA" dirty="0" err="1"/>
              <a:t>Dama</a:t>
            </a:r>
            <a:r>
              <a:rPr lang="uk-UA" dirty="0"/>
              <a:t> </a:t>
            </a:r>
            <a:r>
              <a:rPr lang="uk-UA" dirty="0" err="1"/>
              <a:t>de</a:t>
            </a:r>
            <a:r>
              <a:rPr lang="uk-UA" dirty="0"/>
              <a:t> </a:t>
            </a:r>
            <a:r>
              <a:rPr lang="uk-UA" dirty="0" err="1"/>
              <a:t>las</a:t>
            </a:r>
            <a:r>
              <a:rPr lang="uk-UA" dirty="0"/>
              <a:t> </a:t>
            </a:r>
            <a:r>
              <a:rPr lang="uk-UA" dirty="0" err="1"/>
              <a:t>Catedrales</a:t>
            </a:r>
            <a:r>
              <a:rPr lang="uk-UA" dirty="0"/>
              <a:t>», тобто «пані соборів». Собор розташований на найвищій точці міста тому його добре видно з усіх боків.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667"/>
            <a:ext cx="3548930" cy="5343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94" y="3575166"/>
            <a:ext cx="4111892" cy="2774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32" y="3575165"/>
            <a:ext cx="4183194" cy="277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Акведук </a:t>
            </a:r>
            <a:r>
              <a:rPr lang="uk-UA" dirty="0" err="1" smtClean="0"/>
              <a:t>Сеговії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3284" y="1700010"/>
            <a:ext cx="500129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Акведук </a:t>
            </a:r>
            <a:r>
              <a:rPr lang="uk-UA" dirty="0" err="1"/>
              <a:t>Сеговії</a:t>
            </a:r>
            <a:r>
              <a:rPr lang="uk-UA" dirty="0"/>
              <a:t> — акведук римських часів, найбільший у Західній Європі. Акведук є одним з головних символів </a:t>
            </a:r>
            <a:r>
              <a:rPr lang="uk-UA" dirty="0" err="1"/>
              <a:t>Сеговії</a:t>
            </a:r>
            <a:r>
              <a:rPr lang="uk-UA" dirty="0"/>
              <a:t> і навіть зображений на гербі міста.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8" y="1700010"/>
            <a:ext cx="6624034" cy="4968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4" y="3155324"/>
            <a:ext cx="4998637" cy="351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Корида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7373" y="1627726"/>
            <a:ext cx="1185285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Корида— </a:t>
            </a:r>
            <a:r>
              <a:rPr lang="uk-UA" dirty="0"/>
              <a:t>найпоширеніша форма бою биків, традиційне іспанське видовище, що також практикується в деяких інших країнах. Суть кориди полягає у виконанні певної послідовності фігур з биком особливої породи, що зазвичай завершуються смертю бика.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2" y="2650499"/>
            <a:ext cx="6515637" cy="3930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13" y="2650497"/>
            <a:ext cx="5118396" cy="39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Фламенко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11402" y="2769732"/>
            <a:ext cx="5941453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/>
              <a:t>Фламенко</a:t>
            </a:r>
            <a:r>
              <a:rPr lang="uk-UA" dirty="0"/>
              <a:t> — народний іспанський пристрасний танець, який звуть також танцем закоханих</a:t>
            </a:r>
            <a:r>
              <a:rPr lang="uk-UA" dirty="0" smtClean="0"/>
              <a:t>. </a:t>
            </a:r>
            <a:r>
              <a:rPr lang="uk-UA" dirty="0" err="1"/>
              <a:t>Фламенко</a:t>
            </a:r>
            <a:r>
              <a:rPr lang="uk-UA" dirty="0"/>
              <a:t> — </a:t>
            </a:r>
            <a:r>
              <a:rPr lang="uk-UA" dirty="0" err="1"/>
              <a:t>південноіспанський</a:t>
            </a:r>
            <a:r>
              <a:rPr lang="uk-UA" dirty="0"/>
              <a:t> музичний, пісенний і танцювальний стиль, який склався в Андалусії в Середні віки. Спів і танець сольні, супроводжуються грою на гітарі, кастаньєтах. Виконавці </a:t>
            </a:r>
            <a:r>
              <a:rPr lang="uk-UA" dirty="0" err="1"/>
              <a:t>фламенко</a:t>
            </a:r>
            <a:r>
              <a:rPr lang="uk-UA" dirty="0"/>
              <a:t> </a:t>
            </a:r>
            <a:r>
              <a:rPr lang="uk-UA" dirty="0" err="1"/>
              <a:t>називаются</a:t>
            </a:r>
            <a:r>
              <a:rPr lang="uk-UA" dirty="0"/>
              <a:t> «</a:t>
            </a:r>
            <a:r>
              <a:rPr lang="uk-UA" dirty="0" err="1"/>
              <a:t>байлаор</a:t>
            </a:r>
            <a:r>
              <a:rPr lang="uk-UA" dirty="0"/>
              <a:t>» (танцюрист), «</a:t>
            </a:r>
            <a:r>
              <a:rPr lang="uk-UA" dirty="0" err="1"/>
              <a:t>кантаор</a:t>
            </a:r>
            <a:r>
              <a:rPr lang="uk-UA" dirty="0"/>
              <a:t>» (співак), «</a:t>
            </a:r>
            <a:r>
              <a:rPr lang="uk-UA" dirty="0" err="1"/>
              <a:t>токаор</a:t>
            </a:r>
            <a:r>
              <a:rPr lang="uk-UA" dirty="0"/>
              <a:t>» (гітарист). Ритм в </a:t>
            </a:r>
            <a:r>
              <a:rPr lang="uk-UA" dirty="0" err="1"/>
              <a:t>фламенко</a:t>
            </a:r>
            <a:r>
              <a:rPr lang="uk-UA" dirty="0"/>
              <a:t> звуть компас.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6" y="1818787"/>
            <a:ext cx="4487214" cy="4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200" b="0" i="0" dirty="0" err="1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Державний</a:t>
            </a:r>
            <a:r>
              <a:rPr lang="ru-RU" sz="3200" b="0" i="0" dirty="0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 прапор </a:t>
            </a:r>
            <a:r>
              <a:rPr lang="ru-RU" sz="3200" b="0" i="0" dirty="0" err="1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Іспанії</a:t>
            </a:r>
            <a:endParaRPr lang="ru-RU" sz="3200" b="0" i="0" dirty="0">
              <a:solidFill>
                <a:schemeClr val="bg1"/>
              </a:solidFill>
              <a:latin typeface="Book Antiqua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44" y="1934998"/>
            <a:ext cx="7620000" cy="431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5394" y="2662837"/>
            <a:ext cx="3790682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Державний прапор Іспанії складається з червоної, жовтої і червоної горизонтальних смуг з гербом посередині. Прапор був затверджений 19 грудня 1981 року. Після встановлення у 1938 році режиму Франко, цей прапор став прапором Іспанії.</a:t>
            </a:r>
          </a:p>
        </p:txBody>
      </p:sp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Герб Іспанії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38" y="1756856"/>
            <a:ext cx="4844066" cy="48440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679" y="1916732"/>
            <a:ext cx="6096000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/>
              <a:t>Герб Іспанії це є зведення воєдино всієї її історії. На нім представлені всі королівства, які об'єдналися в сучасній Іспанії: </a:t>
            </a:r>
            <a:r>
              <a:rPr lang="uk-UA" dirty="0" err="1"/>
              <a:t>Кастілія</a:t>
            </a:r>
            <a:r>
              <a:rPr lang="uk-UA" dirty="0"/>
              <a:t> представлена замком; Леон, Астурія і Галісія — левом; Арагон, Каталонія і Балеарські острови — чотирма червоними смугами на золотому фоні; Наварра — у вигляді ланцюгів; Андалусія зображена у вигляді граната, оскільки в Іспанії він виростає в основному тільки на землях </a:t>
            </a:r>
            <a:r>
              <a:rPr lang="uk-UA" dirty="0" err="1"/>
              <a:t>Гранади</a:t>
            </a:r>
            <a:r>
              <a:rPr lang="uk-UA" dirty="0"/>
              <a:t> — останньої мусульманської держави, захопленої християнськими королями в ході </a:t>
            </a:r>
            <a:r>
              <a:rPr lang="uk-UA" dirty="0" err="1"/>
              <a:t>Реконкисти</a:t>
            </a:r>
            <a:r>
              <a:rPr lang="uk-UA" dirty="0"/>
              <a:t>; гербова лілія представляє короля і його сім'ю, а корона, що вінчає герб, — знак того, що Іспанія — королівство; колони символізують Гераклові Стовпи, так раніше називали Гібралтар, який свого часу вважався краєм світу. Девіз «</a:t>
            </a:r>
            <a:r>
              <a:rPr lang="uk-UA" dirty="0" err="1"/>
              <a:t>Plvs</a:t>
            </a:r>
            <a:r>
              <a:rPr lang="uk-UA" dirty="0"/>
              <a:t> </a:t>
            </a:r>
            <a:r>
              <a:rPr lang="uk-UA" dirty="0" err="1"/>
              <a:t>Vltra</a:t>
            </a:r>
            <a:r>
              <a:rPr lang="uk-UA" dirty="0"/>
              <a:t>» — латиною «далі за межу</a:t>
            </a:r>
            <a:r>
              <a:rPr lang="uk-UA" dirty="0" smtClean="0"/>
              <a:t>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30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Адміністративний устрій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416" y="2283045"/>
            <a:ext cx="6746707" cy="175432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Іспанія поділяється на 19 автономних областей: Андалузія, Арагон, Астурія, Балеарські острови, Країна Басків, Канарські острови, </a:t>
            </a:r>
            <a:r>
              <a:rPr lang="uk-UA" dirty="0" err="1"/>
              <a:t>Кантабрія</a:t>
            </a:r>
            <a:r>
              <a:rPr lang="uk-UA" dirty="0"/>
              <a:t>, Кастилія і Леон, Кастилія — Ла-</a:t>
            </a:r>
            <a:r>
              <a:rPr lang="uk-UA" dirty="0" err="1"/>
              <a:t>Манча</a:t>
            </a:r>
            <a:r>
              <a:rPr lang="uk-UA" dirty="0"/>
              <a:t>, Каталонія, Сеута, </a:t>
            </a:r>
            <a:r>
              <a:rPr lang="uk-UA" dirty="0" err="1"/>
              <a:t>Естремадура</a:t>
            </a:r>
            <a:r>
              <a:rPr lang="uk-UA" dirty="0"/>
              <a:t>, Галісія, Мадрид, Мелілья, </a:t>
            </a:r>
            <a:r>
              <a:rPr lang="uk-UA" dirty="0" err="1"/>
              <a:t>Мурсія</a:t>
            </a:r>
            <a:r>
              <a:rPr lang="uk-UA" dirty="0"/>
              <a:t>, Наварра, Ла-</a:t>
            </a:r>
            <a:r>
              <a:rPr lang="uk-UA" dirty="0" err="1"/>
              <a:t>Ріоха</a:t>
            </a:r>
            <a:r>
              <a:rPr lang="uk-UA" dirty="0"/>
              <a:t>, Валенсія, що поєднують 50 провінцій.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49" y="2044604"/>
            <a:ext cx="5211651" cy="4788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3" y="5034598"/>
            <a:ext cx="368840" cy="2457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491292" y="5280337"/>
            <a:ext cx="901521" cy="2833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Андалусія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91" y="6094459"/>
            <a:ext cx="369866" cy="2465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14276" y="6322518"/>
            <a:ext cx="629096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Сеута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82" y="6476331"/>
            <a:ext cx="322462" cy="2149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995044" y="6084332"/>
            <a:ext cx="770765" cy="2833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Мелілья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95" y="6199229"/>
            <a:ext cx="369866" cy="2465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277299" y="5817460"/>
            <a:ext cx="1494307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Канарські острови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21" y="4212844"/>
            <a:ext cx="351956" cy="17597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101321" y="4388822"/>
            <a:ext cx="848038" cy="2833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Валенсія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606" y="4438931"/>
            <a:ext cx="324374" cy="21624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223515" y="4736281"/>
            <a:ext cx="96848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Балеарські острови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093" y="2871989"/>
            <a:ext cx="339302" cy="22606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780376" y="3125815"/>
            <a:ext cx="848038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Каталоня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51" y="4119446"/>
            <a:ext cx="372302" cy="24820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325397" y="4367647"/>
            <a:ext cx="1118494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Естрамадура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11" y="3226857"/>
            <a:ext cx="392410" cy="30185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8138735" y="2754186"/>
            <a:ext cx="80296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Кастилія і Леон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27" y="2439883"/>
            <a:ext cx="360609" cy="24040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7098226" y="2684186"/>
            <a:ext cx="680613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Галісія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28" y="2223121"/>
            <a:ext cx="351956" cy="23449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825434" y="1946122"/>
            <a:ext cx="720144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Астурія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34" y="2000968"/>
            <a:ext cx="369866" cy="24657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8624866" y="1693544"/>
            <a:ext cx="901521" cy="2833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Кантабрія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4969" y="2340366"/>
            <a:ext cx="335304" cy="18777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9231582" y="2009720"/>
            <a:ext cx="1154806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Країна Басків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45" y="2773875"/>
            <a:ext cx="322906" cy="215271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068087" y="2989146"/>
            <a:ext cx="809401" cy="2833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Ла-</a:t>
            </a:r>
            <a:r>
              <a:rPr lang="uk-U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Ріоха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732" y="2646169"/>
            <a:ext cx="304680" cy="20312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9714575" y="2352845"/>
            <a:ext cx="802962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Наварра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325" y="3160208"/>
            <a:ext cx="349213" cy="23309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9989788" y="2889208"/>
            <a:ext cx="678287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Арагон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04295" y="4049845"/>
            <a:ext cx="351956" cy="175978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8954730" y="4251118"/>
            <a:ext cx="90152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Каталонія Ла-</a:t>
            </a:r>
            <a:r>
              <a:rPr lang="uk-U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Манча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75" y="3676861"/>
            <a:ext cx="407247" cy="259111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8656735" y="3939524"/>
            <a:ext cx="764325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Мадрид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3" y="4148672"/>
            <a:ext cx="2250668" cy="1668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71" y="4150304"/>
            <a:ext cx="2413424" cy="1665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95" y="4152964"/>
            <a:ext cx="2094328" cy="16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2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12192000" cy="5349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Демографія</a:t>
            </a:r>
            <a:endParaRPr lang="uk-UA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41549053"/>
              </p:ext>
            </p:extLst>
          </p:nvPr>
        </p:nvGraphicFramePr>
        <p:xfrm>
          <a:off x="817094" y="1847470"/>
          <a:ext cx="5278906" cy="3755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07830" y="5603212"/>
            <a:ext cx="60960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000" dirty="0"/>
              <a:t>Кількість населення — проживає близько 44 млн осіб (приблизно 14 млн у містах), середня густота населення — близько 90 чоловік на 1 км².</a:t>
            </a:r>
          </a:p>
        </p:txBody>
      </p:sp>
    </p:spTree>
    <p:extLst>
      <p:ext uri="{BB962C8B-B14F-4D97-AF65-F5344CB8AC3E}">
        <p14:creationId xmlns:p14="http://schemas.microsoft.com/office/powerpoint/2010/main" val="38784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200" b="0" i="0" dirty="0" err="1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Динаміка</a:t>
            </a:r>
            <a:r>
              <a:rPr lang="ru-RU" sz="3200" b="0" i="0" dirty="0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зміни</a:t>
            </a:r>
            <a:r>
              <a:rPr lang="ru-RU" sz="3200" b="0" i="0" dirty="0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чисельності</a:t>
            </a:r>
            <a:r>
              <a:rPr lang="ru-RU" sz="3200" b="0" i="0" dirty="0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населення</a:t>
            </a:r>
            <a:endParaRPr lang="ru-RU" sz="3200" b="0" i="0" dirty="0">
              <a:solidFill>
                <a:schemeClr val="bg1"/>
              </a:solidFill>
              <a:latin typeface="Book Antiqua"/>
              <a:ea typeface="+mj-ea"/>
              <a:cs typeface="+mj-cs"/>
            </a:endParaRPr>
          </a:p>
        </p:txBody>
      </p:sp>
      <p:graphicFrame>
        <p:nvGraphicFramePr>
          <p:cNvPr id="9" name="Объект 8" descr="46,66 млн чол" title="46,66 млн чол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83721"/>
              </p:ext>
            </p:extLst>
          </p:nvPr>
        </p:nvGraphicFramePr>
        <p:xfrm>
          <a:off x="1" y="1506828"/>
          <a:ext cx="12192000" cy="535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4" y="5761159"/>
            <a:ext cx="973308" cy="174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348" y="5772456"/>
            <a:ext cx="947551" cy="170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12" y="5761159"/>
            <a:ext cx="1089219" cy="1749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965287" y="5719129"/>
            <a:ext cx="1272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46,66 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млн. </a:t>
            </a:r>
            <a:r>
              <a:rPr lang="uk-UA" sz="12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чол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33677" y="5710147"/>
            <a:ext cx="143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46060 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тисяч. </a:t>
            </a:r>
            <a:r>
              <a:rPr lang="uk-UA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чол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60764" y="5719128"/>
            <a:ext cx="143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45130 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тисяч. </a:t>
            </a:r>
            <a:r>
              <a:rPr lang="uk-UA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ч</a:t>
            </a:r>
            <a:r>
              <a:rPr lang="uk-UA" sz="12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ол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70901" y="5719127"/>
            <a:ext cx="143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40280 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тисяч. </a:t>
            </a:r>
            <a:r>
              <a:rPr lang="uk-UA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чол</a:t>
            </a:r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00979" y="5719127"/>
            <a:ext cx="1187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39,6 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млн. </a:t>
            </a:r>
            <a:r>
              <a:rPr lang="uk-UA" sz="12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чол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10575" y="5710146"/>
            <a:ext cx="1187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36,3 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млн. </a:t>
            </a:r>
            <a:r>
              <a:rPr lang="uk-UA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чол</a:t>
            </a:r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9808" y="5719126"/>
            <a:ext cx="1187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29,9 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млн. </a:t>
            </a:r>
            <a:r>
              <a:rPr lang="uk-UA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чол</a:t>
            </a:r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09041" y="5719125"/>
            <a:ext cx="1187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24,1 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млн. </a:t>
            </a:r>
            <a:r>
              <a:rPr lang="uk-UA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чол</a:t>
            </a:r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9581" y="5719125"/>
            <a:ext cx="1187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18,6 </a:t>
            </a:r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млн. </a:t>
            </a:r>
            <a:r>
              <a:rPr lang="uk-UA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чол</a:t>
            </a:r>
            <a:r>
              <a:rPr lang="uk-UA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uk-U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_TP103431346" id="{2E021FAA-F19F-4374-BB87-70577DFAD819}" vid="{E1AA2BE0-B234-4F41-BA7E-DC1D3C8A1211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направления развития бизнеса (широкоэкранная)</Template>
  <TotalTime>0</TotalTime>
  <Words>2130</Words>
  <Application>Microsoft Office PowerPoint</Application>
  <PresentationFormat>Широкоэкранный</PresentationFormat>
  <Paragraphs>149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Arial</vt:lpstr>
      <vt:lpstr>Book Antiqua</vt:lpstr>
      <vt:lpstr>Sales Direction 16X9</vt:lpstr>
      <vt:lpstr>Королівство Іспанія Reino de España</vt:lpstr>
      <vt:lpstr>Іспанія</vt:lpstr>
      <vt:lpstr>Розташування</vt:lpstr>
      <vt:lpstr>Політика</vt:lpstr>
      <vt:lpstr>Державний прапор Іспанії</vt:lpstr>
      <vt:lpstr>Герб Іспанії</vt:lpstr>
      <vt:lpstr>Адміністративний устрій</vt:lpstr>
      <vt:lpstr>Демографія</vt:lpstr>
      <vt:lpstr>Динаміка зміни чисельності населення</vt:lpstr>
      <vt:lpstr>Релігія</vt:lpstr>
      <vt:lpstr>Промисловість</vt:lpstr>
      <vt:lpstr>Нафтова промисловість</vt:lpstr>
      <vt:lpstr>Вугільна промисловість</vt:lpstr>
      <vt:lpstr>Металургійна промисловість</vt:lpstr>
      <vt:lpstr>Сільське господарство</vt:lpstr>
      <vt:lpstr>Машинобудування</vt:lpstr>
      <vt:lpstr>Харчова промисловість</vt:lpstr>
      <vt:lpstr>АЕС</vt:lpstr>
      <vt:lpstr>ГЕС</vt:lpstr>
      <vt:lpstr>Поновлювальні джерела енергії</vt:lpstr>
      <vt:lpstr>Рельєф</vt:lpstr>
      <vt:lpstr>Кантабрійські гори</vt:lpstr>
      <vt:lpstr>Піренеї</vt:lpstr>
      <vt:lpstr>Іберійські гори</vt:lpstr>
      <vt:lpstr>Каталонські гори</vt:lpstr>
      <vt:lpstr>Клімат</vt:lpstr>
      <vt:lpstr>Гідрологія</vt:lpstr>
      <vt:lpstr>Найбільші річки</vt:lpstr>
      <vt:lpstr>Озера</vt:lpstr>
      <vt:lpstr>Дефіцит водних ресурсів</vt:lpstr>
      <vt:lpstr>Аудиторіо-де-Тенеріфе</vt:lpstr>
      <vt:lpstr>Місто мистецтв і наук</vt:lpstr>
      <vt:lpstr>Хмарочоси Мадриду</vt:lpstr>
      <vt:lpstr>Ворота Європи</vt:lpstr>
      <vt:lpstr>Парк Цитаделі</vt:lpstr>
      <vt:lpstr>Фонтан Сібелес</vt:lpstr>
      <vt:lpstr>Театр-музей Сальвадора Далі</vt:lpstr>
      <vt:lpstr>Палац Каталонської музики</vt:lpstr>
      <vt:lpstr>Ескоріал</vt:lpstr>
      <vt:lpstr>Альгамбра</vt:lpstr>
      <vt:lpstr>Храм Саґрада Фамілія</vt:lpstr>
      <vt:lpstr>Церква Сан Мануель і Сан-Беніто</vt:lpstr>
      <vt:lpstr>Монастир Сан Естебан</vt:lpstr>
      <vt:lpstr>Авільський собор</vt:lpstr>
      <vt:lpstr>Севільський катедральний собор</vt:lpstr>
      <vt:lpstr>Сеговійський собор</vt:lpstr>
      <vt:lpstr>Акведук Сеговії</vt:lpstr>
      <vt:lpstr>Корида</vt:lpstr>
      <vt:lpstr>Фламенко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2013-11-26T19:19:34Z</dcterms:created>
  <dcterms:modified xsi:type="dcterms:W3CDTF">2013-11-30T14:21:45Z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