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88E"/>
    <a:srgbClr val="3366FF"/>
    <a:srgbClr val="CB0584"/>
    <a:srgbClr val="000099"/>
    <a:srgbClr val="025198"/>
    <a:srgbClr val="FF99FF"/>
    <a:srgbClr val="FFABCD"/>
    <a:srgbClr val="422C16"/>
    <a:srgbClr val="1C1C1C"/>
    <a:srgbClr val="3200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8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Основное население страны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CB0584"/>
              </a:solidFill>
            </c:spPr>
          </c:dPt>
          <c:dPt>
            <c:idx val="2"/>
            <c:spPr>
              <a:solidFill>
                <a:srgbClr val="0C788E"/>
              </a:solidFill>
            </c:spPr>
          </c:dPt>
          <c:cat>
            <c:strRef>
              <c:f>Лист1!$A$2:$A$4</c:f>
              <c:strCache>
                <c:ptCount val="3"/>
                <c:pt idx="0">
                  <c:v>Евреи</c:v>
                </c:pt>
                <c:pt idx="1">
                  <c:v>Арабы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0.75400000000000011</c:v>
                </c:pt>
                <c:pt idx="1">
                  <c:v>0.20500000000000002</c:v>
                </c:pt>
                <c:pt idx="2" formatCode="0%">
                  <c:v>4.0000000000000008E-2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title>
      <c:tx>
        <c:rich>
          <a:bodyPr/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Состояние сельского хозяйства</a:t>
            </a:r>
          </a:p>
        </c:rich>
      </c:tx>
      <c:layout>
        <c:manualLayout>
          <c:xMode val="edge"/>
          <c:yMode val="edge"/>
          <c:x val="0.10941914225880744"/>
          <c:y val="2.59384032912593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Состояние сельского хозяйства</c:v>
                </c:pt>
              </c:strCache>
            </c:strRef>
          </c:tx>
          <c:dPt>
            <c:idx val="0"/>
            <c:spPr>
              <a:solidFill>
                <a:srgbClr val="FFC000">
                  <a:alpha val="63000"/>
                </a:srgbClr>
              </a:solidFill>
            </c:spPr>
          </c:dPt>
          <c:dPt>
            <c:idx val="1"/>
            <c:spPr>
              <a:solidFill>
                <a:srgbClr val="FFFF00">
                  <a:alpha val="61000"/>
                </a:srgbClr>
              </a:solidFill>
            </c:spPr>
          </c:dPt>
          <c:dPt>
            <c:idx val="2"/>
            <c:spPr>
              <a:solidFill>
                <a:srgbClr val="92D050">
                  <a:alpha val="66000"/>
                </a:srgbClr>
              </a:solidFill>
            </c:spPr>
          </c:dPt>
          <c:dPt>
            <c:idx val="3"/>
            <c:spPr>
              <a:solidFill>
                <a:srgbClr val="00B0F0">
                  <a:alpha val="42000"/>
                </a:srgbClr>
              </a:solidFill>
            </c:spPr>
          </c:dPt>
          <c:dPt>
            <c:idx val="4"/>
            <c:spPr>
              <a:solidFill>
                <a:srgbClr val="0C788E">
                  <a:alpha val="42000"/>
                </a:srgbClr>
              </a:solidFill>
            </c:spPr>
          </c:dPt>
          <c:dPt>
            <c:idx val="5"/>
            <c:spPr>
              <a:solidFill>
                <a:srgbClr val="000099">
                  <a:alpha val="23000"/>
                </a:srgbClr>
              </a:solidFill>
            </c:spPr>
          </c:dPt>
          <c:dPt>
            <c:idx val="6"/>
            <c:spPr>
              <a:solidFill>
                <a:srgbClr val="2D2D8A">
                  <a:lumMod val="60000"/>
                  <a:lumOff val="40000"/>
                  <a:alpha val="33000"/>
                </a:srgbClr>
              </a:solidFill>
            </c:spPr>
          </c:dPt>
          <c:dPt>
            <c:idx val="7"/>
            <c:spPr>
              <a:solidFill>
                <a:srgbClr val="FF0000">
                  <a:alpha val="47000"/>
                </a:srgbClr>
              </a:solidFill>
              <a:ln>
                <a:noFill/>
              </a:ln>
            </c:spPr>
          </c:dPt>
          <c:cat>
            <c:strRef>
              <c:f>Лист1!$A$2:$A$9</c:f>
              <c:strCache>
                <c:ptCount val="8"/>
                <c:pt idx="0">
                  <c:v>Полевые культуры</c:v>
                </c:pt>
                <c:pt idx="1">
                  <c:v>Овощи, картофель, бахчевые</c:v>
                </c:pt>
                <c:pt idx="2">
                  <c:v>Цитрусовые</c:v>
                </c:pt>
                <c:pt idx="3">
                  <c:v>Плантации кроме цитрусовых</c:v>
                </c:pt>
                <c:pt idx="4">
                  <c:v>Цветы и декор. растения</c:v>
                </c:pt>
                <c:pt idx="5">
                  <c:v>Птица</c:v>
                </c:pt>
                <c:pt idx="6">
                  <c:v>КРС</c:v>
                </c:pt>
                <c:pt idx="7">
                  <c:v>Прочее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0.05</c:v>
                </c:pt>
                <c:pt idx="1">
                  <c:v>0.23</c:v>
                </c:pt>
                <c:pt idx="2">
                  <c:v>6.0000000000000005E-2</c:v>
                </c:pt>
                <c:pt idx="3">
                  <c:v>0.2</c:v>
                </c:pt>
                <c:pt idx="4">
                  <c:v>4.0000000000000008E-2</c:v>
                </c:pt>
                <c:pt idx="5">
                  <c:v>0.18000000000000002</c:v>
                </c:pt>
                <c:pt idx="6">
                  <c:v>0.18000000000000002</c:v>
                </c:pt>
                <c:pt idx="7">
                  <c:v>6.0000000000000005E-2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66C88-0615-4FFB-BE14-5EB8F3F92DBC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7F030-0AAF-49D0-B810-3A9B4EB44200}">
      <dgm:prSet phldrT="[Текст]" custT="1"/>
      <dgm:spPr>
        <a:solidFill>
          <a:srgbClr val="FF0000">
            <a:alpha val="43000"/>
          </a:srgbClr>
        </a:solidFill>
      </dgm:spPr>
      <dgm:t>
        <a:bodyPr/>
        <a:lstStyle/>
        <a:p>
          <a:r>
            <a:rPr lang="ru-RU" sz="3200" b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rPr>
            <a:t>Мертвое море</a:t>
          </a:r>
          <a:endParaRPr lang="ru-RU" sz="3200" b="1" dirty="0">
            <a:solidFill>
              <a:schemeClr val="bg1">
                <a:lumMod val="9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3B85A80-C6C4-488D-B9C7-7E4B28CB2307}" type="parTrans" cxnId="{86396CA0-31AC-4356-9DC8-DF4732EC7215}">
      <dgm:prSet/>
      <dgm:spPr/>
      <dgm:t>
        <a:bodyPr/>
        <a:lstStyle/>
        <a:p>
          <a:endParaRPr lang="ru-RU"/>
        </a:p>
      </dgm:t>
    </dgm:pt>
    <dgm:pt modelId="{9F3B9BBC-132E-4382-84B0-CFF880DE061D}" type="sibTrans" cxnId="{86396CA0-31AC-4356-9DC8-DF4732EC7215}">
      <dgm:prSet/>
      <dgm:spPr/>
      <dgm:t>
        <a:bodyPr/>
        <a:lstStyle/>
        <a:p>
          <a:endParaRPr lang="ru-RU"/>
        </a:p>
      </dgm:t>
    </dgm:pt>
    <dgm:pt modelId="{916224FF-8386-45D8-B052-EAAA99BB5EF5}">
      <dgm:prSet phldrT="[Текст]" custT="1"/>
      <dgm:spPr>
        <a:solidFill>
          <a:srgbClr val="FFFF00">
            <a:alpha val="54000"/>
          </a:srgbClr>
        </a:solidFill>
      </dgm:spPr>
      <dgm:t>
        <a:bodyPr/>
        <a:lstStyle/>
        <a:p>
          <a:r>
            <a:rPr lang="ru-RU" sz="3200" b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rPr>
            <a:t>Стена плача</a:t>
          </a:r>
          <a:endParaRPr lang="ru-RU" sz="3200" b="1" dirty="0">
            <a:solidFill>
              <a:schemeClr val="bg1">
                <a:lumMod val="95000"/>
              </a:schemeClr>
            </a:solidFill>
          </a:endParaRPr>
        </a:p>
      </dgm:t>
    </dgm:pt>
    <dgm:pt modelId="{D0C534A1-16B6-464A-9AEC-096B1E590C27}" type="parTrans" cxnId="{98BA83AA-CD48-4F40-A192-B48C13EAE721}">
      <dgm:prSet/>
      <dgm:spPr/>
      <dgm:t>
        <a:bodyPr/>
        <a:lstStyle/>
        <a:p>
          <a:endParaRPr lang="ru-RU"/>
        </a:p>
      </dgm:t>
    </dgm:pt>
    <dgm:pt modelId="{4BB41D8C-96AB-4500-B1F5-E52B67DA1F6C}" type="sibTrans" cxnId="{98BA83AA-CD48-4F40-A192-B48C13EAE721}">
      <dgm:prSet/>
      <dgm:spPr/>
      <dgm:t>
        <a:bodyPr/>
        <a:lstStyle/>
        <a:p>
          <a:endParaRPr lang="ru-RU"/>
        </a:p>
      </dgm:t>
    </dgm:pt>
    <dgm:pt modelId="{D0F4F8FF-A93A-4784-9DDB-839EDD36F166}">
      <dgm:prSet phldrT="[Текст]" custT="1"/>
      <dgm:spPr>
        <a:solidFill>
          <a:srgbClr val="92D050">
            <a:alpha val="57000"/>
          </a:srgbClr>
        </a:solidFill>
      </dgm:spPr>
      <dgm:t>
        <a:bodyPr/>
        <a:lstStyle/>
        <a:p>
          <a:r>
            <a:rPr lang="ru-RU" sz="3200" b="1" i="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rPr>
            <a:t>Тивериадское озеро</a:t>
          </a:r>
          <a:endParaRPr lang="ru-RU" sz="3200" b="1" dirty="0">
            <a:solidFill>
              <a:schemeClr val="bg1">
                <a:lumMod val="9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EB3CC2D-B24E-4FF7-93D8-8339FDD842E2}" type="parTrans" cxnId="{35864DCF-330B-441F-A97B-F1F9162F29E2}">
      <dgm:prSet/>
      <dgm:spPr/>
      <dgm:t>
        <a:bodyPr/>
        <a:lstStyle/>
        <a:p>
          <a:endParaRPr lang="ru-RU"/>
        </a:p>
      </dgm:t>
    </dgm:pt>
    <dgm:pt modelId="{0F689CE7-8261-4A5D-8370-222EE386DAD0}" type="sibTrans" cxnId="{35864DCF-330B-441F-A97B-F1F9162F29E2}">
      <dgm:prSet/>
      <dgm:spPr/>
      <dgm:t>
        <a:bodyPr/>
        <a:lstStyle/>
        <a:p>
          <a:endParaRPr lang="ru-RU"/>
        </a:p>
      </dgm:t>
    </dgm:pt>
    <dgm:pt modelId="{915956E9-E6E3-4EF4-B592-C6131895C6AC}">
      <dgm:prSet phldrT="[Текст]" custT="1"/>
      <dgm:spPr>
        <a:solidFill>
          <a:srgbClr val="FFC000">
            <a:alpha val="65000"/>
          </a:srgbClr>
        </a:solidFill>
      </dgm:spPr>
      <dgm:t>
        <a:bodyPr/>
        <a:lstStyle/>
        <a:p>
          <a:r>
            <a:rPr lang="ru-RU" sz="2900" b="1" i="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rPr>
            <a:t>Зоологический центр Сафари в Рамат-Гане</a:t>
          </a:r>
          <a:endParaRPr lang="ru-RU" sz="2900" b="1" dirty="0">
            <a:solidFill>
              <a:schemeClr val="bg1">
                <a:lumMod val="95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CD3902F-86FF-4948-9FE6-8BF91FBCC24E}" type="parTrans" cxnId="{572D60D2-2167-41EB-971D-0E437F32B13C}">
      <dgm:prSet/>
      <dgm:spPr/>
      <dgm:t>
        <a:bodyPr/>
        <a:lstStyle/>
        <a:p>
          <a:endParaRPr lang="ru-RU"/>
        </a:p>
      </dgm:t>
    </dgm:pt>
    <dgm:pt modelId="{44532AC1-C5E4-45F4-913F-319D28822E26}" type="sibTrans" cxnId="{572D60D2-2167-41EB-971D-0E437F32B13C}">
      <dgm:prSet/>
      <dgm:spPr/>
      <dgm:t>
        <a:bodyPr/>
        <a:lstStyle/>
        <a:p>
          <a:endParaRPr lang="ru-RU"/>
        </a:p>
      </dgm:t>
    </dgm:pt>
    <dgm:pt modelId="{CCD23800-A627-43F6-8625-6ADF249A94F9}" type="pres">
      <dgm:prSet presAssocID="{79566C88-0615-4FFB-BE14-5EB8F3F92DB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E75619-B902-4373-8743-8E8C6836DD87}" type="pres">
      <dgm:prSet presAssocID="{79566C88-0615-4FFB-BE14-5EB8F3F92DBC}" presName="radial" presStyleCnt="0">
        <dgm:presLayoutVars>
          <dgm:animLvl val="ctr"/>
        </dgm:presLayoutVars>
      </dgm:prSet>
      <dgm:spPr/>
    </dgm:pt>
    <dgm:pt modelId="{B7BAA6FC-23EA-4E5E-B419-ED63D075BF5B}" type="pres">
      <dgm:prSet presAssocID="{93B7F030-0AAF-49D0-B810-3A9B4EB44200}" presName="centerShape" presStyleLbl="vennNode1" presStyleIdx="0" presStyleCnt="4" custScaleX="84174" custScaleY="86581" custLinFactNeighborX="-50136" custLinFactNeighborY="-16822"/>
      <dgm:spPr/>
      <dgm:t>
        <a:bodyPr/>
        <a:lstStyle/>
        <a:p>
          <a:endParaRPr lang="ru-RU"/>
        </a:p>
      </dgm:t>
    </dgm:pt>
    <dgm:pt modelId="{18E47EBB-D6D5-4BB1-9F94-4901F28871DC}" type="pres">
      <dgm:prSet presAssocID="{916224FF-8386-45D8-B052-EAAA99BB5EF5}" presName="node" presStyleLbl="vennNode1" presStyleIdx="1" presStyleCnt="4" custScaleX="150849" custScaleY="154610" custRadScaleRad="15653" custRadScaleInc="14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A1CBC-D320-4225-BCBD-AC3B43A8860E}" type="pres">
      <dgm:prSet presAssocID="{D0F4F8FF-A93A-4784-9DDB-839EDD36F166}" presName="node" presStyleLbl="vennNode1" presStyleIdx="2" presStyleCnt="4" custScaleX="164541" custScaleY="161980" custRadScaleRad="106630" custRadScaleInc="-43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8807A-6202-4A79-99A1-9F71AC5FBB77}" type="pres">
      <dgm:prSet presAssocID="{915956E9-E6E3-4EF4-B592-C6131895C6AC}" presName="node" presStyleLbl="vennNode1" presStyleIdx="3" presStyleCnt="4" custScaleX="165939" custScaleY="160336" custRadScaleRad="74438" custRadScaleInc="97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B8E7F-420B-4980-9234-880E126CADAD}" type="presOf" srcId="{79566C88-0615-4FFB-BE14-5EB8F3F92DBC}" destId="{CCD23800-A627-43F6-8625-6ADF249A94F9}" srcOrd="0" destOrd="0" presId="urn:microsoft.com/office/officeart/2005/8/layout/radial3"/>
    <dgm:cxn modelId="{E779B574-1231-403F-8FD6-CAD35EECBB4C}" type="presOf" srcId="{D0F4F8FF-A93A-4784-9DDB-839EDD36F166}" destId="{357A1CBC-D320-4225-BCBD-AC3B43A8860E}" srcOrd="0" destOrd="0" presId="urn:microsoft.com/office/officeart/2005/8/layout/radial3"/>
    <dgm:cxn modelId="{BD82D977-20C9-47F6-B5FB-BAE52D15931E}" type="presOf" srcId="{93B7F030-0AAF-49D0-B810-3A9B4EB44200}" destId="{B7BAA6FC-23EA-4E5E-B419-ED63D075BF5B}" srcOrd="0" destOrd="0" presId="urn:microsoft.com/office/officeart/2005/8/layout/radial3"/>
    <dgm:cxn modelId="{7572BBA1-9E00-4B54-A245-13BE590C6C4D}" type="presOf" srcId="{916224FF-8386-45D8-B052-EAAA99BB5EF5}" destId="{18E47EBB-D6D5-4BB1-9F94-4901F28871DC}" srcOrd="0" destOrd="0" presId="urn:microsoft.com/office/officeart/2005/8/layout/radial3"/>
    <dgm:cxn modelId="{572D60D2-2167-41EB-971D-0E437F32B13C}" srcId="{93B7F030-0AAF-49D0-B810-3A9B4EB44200}" destId="{915956E9-E6E3-4EF4-B592-C6131895C6AC}" srcOrd="2" destOrd="0" parTransId="{6CD3902F-86FF-4948-9FE6-8BF91FBCC24E}" sibTransId="{44532AC1-C5E4-45F4-913F-319D28822E26}"/>
    <dgm:cxn modelId="{FE3C4E10-EE1E-44E3-9689-BD5D0B676593}" type="presOf" srcId="{915956E9-E6E3-4EF4-B592-C6131895C6AC}" destId="{B0B8807A-6202-4A79-99A1-9F71AC5FBB77}" srcOrd="0" destOrd="0" presId="urn:microsoft.com/office/officeart/2005/8/layout/radial3"/>
    <dgm:cxn modelId="{86396CA0-31AC-4356-9DC8-DF4732EC7215}" srcId="{79566C88-0615-4FFB-BE14-5EB8F3F92DBC}" destId="{93B7F030-0AAF-49D0-B810-3A9B4EB44200}" srcOrd="0" destOrd="0" parTransId="{53B85A80-C6C4-488D-B9C7-7E4B28CB2307}" sibTransId="{9F3B9BBC-132E-4382-84B0-CFF880DE061D}"/>
    <dgm:cxn modelId="{98BA83AA-CD48-4F40-A192-B48C13EAE721}" srcId="{93B7F030-0AAF-49D0-B810-3A9B4EB44200}" destId="{916224FF-8386-45D8-B052-EAAA99BB5EF5}" srcOrd="0" destOrd="0" parTransId="{D0C534A1-16B6-464A-9AEC-096B1E590C27}" sibTransId="{4BB41D8C-96AB-4500-B1F5-E52B67DA1F6C}"/>
    <dgm:cxn modelId="{35864DCF-330B-441F-A97B-F1F9162F29E2}" srcId="{93B7F030-0AAF-49D0-B810-3A9B4EB44200}" destId="{D0F4F8FF-A93A-4784-9DDB-839EDD36F166}" srcOrd="1" destOrd="0" parTransId="{1EB3CC2D-B24E-4FF7-93D8-8339FDD842E2}" sibTransId="{0F689CE7-8261-4A5D-8370-222EE386DAD0}"/>
    <dgm:cxn modelId="{6156E30E-4D3E-4D6D-9C37-CC529D5977E0}" type="presParOf" srcId="{CCD23800-A627-43F6-8625-6ADF249A94F9}" destId="{8EE75619-B902-4373-8743-8E8C6836DD87}" srcOrd="0" destOrd="0" presId="urn:microsoft.com/office/officeart/2005/8/layout/radial3"/>
    <dgm:cxn modelId="{27A1FEA5-026F-4BD5-9098-5576F6300449}" type="presParOf" srcId="{8EE75619-B902-4373-8743-8E8C6836DD87}" destId="{B7BAA6FC-23EA-4E5E-B419-ED63D075BF5B}" srcOrd="0" destOrd="0" presId="urn:microsoft.com/office/officeart/2005/8/layout/radial3"/>
    <dgm:cxn modelId="{3FE8B382-7464-40FB-96A0-F8413B8381C9}" type="presParOf" srcId="{8EE75619-B902-4373-8743-8E8C6836DD87}" destId="{18E47EBB-D6D5-4BB1-9F94-4901F28871DC}" srcOrd="1" destOrd="0" presId="urn:microsoft.com/office/officeart/2005/8/layout/radial3"/>
    <dgm:cxn modelId="{CAC32900-D903-41F7-8900-87C6677D09FD}" type="presParOf" srcId="{8EE75619-B902-4373-8743-8E8C6836DD87}" destId="{357A1CBC-D320-4225-BCBD-AC3B43A8860E}" srcOrd="2" destOrd="0" presId="urn:microsoft.com/office/officeart/2005/8/layout/radial3"/>
    <dgm:cxn modelId="{2E409DCF-460C-46FD-BDC9-75ABE1BBA77C}" type="presParOf" srcId="{8EE75619-B902-4373-8743-8E8C6836DD87}" destId="{B0B8807A-6202-4A79-99A1-9F71AC5FBB77}" srcOrd="3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91871-A41C-4923-9F06-05E4ABEF962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F292-BFF4-4202-8197-9E80010A77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1083-7ECC-41BB-8340-DF0EB9FDDB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B2E6C-155F-4034-A83D-2AA099E33B2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0B00A-3FF7-44CF-B29E-787D04D764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3E52C-3237-4928-88D5-3E72022C3C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65B7F-7A62-4677-B7A0-FFCB6050DC2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0B0D1-C536-4A84-BE09-F0824C2B64A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7B82E-3569-4D0C-B14C-9BBE94E3B41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8EF8-404E-4D26-9309-C251BFE00E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B2827-53CB-406F-9DDA-9CDBFE87088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10395B-7EFF-43EA-B618-04BF528EF075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142976" y="1857364"/>
            <a:ext cx="6237311" cy="2147898"/>
          </a:xfrm>
          <a:noFill/>
          <a:ln/>
        </p:spPr>
        <p:txBody>
          <a:bodyPr/>
          <a:lstStyle/>
          <a:p>
            <a:r>
              <a:rPr lang="ru-RU" sz="9600" b="1" dirty="0" smtClean="0">
                <a:solidFill>
                  <a:schemeClr val="folHlink"/>
                </a:solidFill>
                <a:latin typeface="Calibri" pitchFamily="34" charset="0"/>
                <a:cs typeface="Calibri" pitchFamily="34" charset="0"/>
              </a:rPr>
              <a:t>Израиль</a:t>
            </a:r>
            <a:endParaRPr lang="es-ES" sz="9600" b="1" dirty="0">
              <a:solidFill>
                <a:schemeClr val="folHlin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400050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Выполнила ученица 10-Г класса</a:t>
            </a:r>
          </a:p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Остапенко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Виктория</a:t>
            </a:r>
            <a:endParaRPr lang="ru-RU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429684" cy="271464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5114932" cy="5768997"/>
          </a:xfrm>
        </p:spPr>
        <p:txBody>
          <a:bodyPr/>
          <a:lstStyle/>
          <a:p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8,0 </a:t>
            </a:r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миллионов человек, территория — 22 072 км². </a:t>
            </a:r>
            <a:endParaRPr lang="ru-RU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Занимает</a:t>
            </a:r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место в мире по численности </a:t>
            </a:r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населения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  <a:endParaRPr lang="ru-RU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147</a:t>
            </a:r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территории. </a:t>
            </a:r>
          </a:p>
          <a:p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Столица — Иерусалим. </a:t>
            </a:r>
            <a:endParaRPr lang="ru-RU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Государственные </a:t>
            </a:r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языки — иврит, арабский.</a:t>
            </a:r>
          </a:p>
          <a:p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Унитарное государство, демократическая парламентская республика. </a:t>
            </a:r>
            <a:endParaRPr lang="en-US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Коэффициент рождаемости (чел/1000 чел) — </a:t>
            </a:r>
            <a:r>
              <a:rPr lang="ru-RU" sz="1200" dirty="0" smtClean="0">
                <a:solidFill>
                  <a:schemeClr val="bg1"/>
                </a:solidFill>
              </a:rPr>
              <a:t>19.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Коэффициент </a:t>
            </a:r>
            <a:r>
              <a:rPr lang="ru-RU" sz="1200" dirty="0" smtClean="0">
                <a:solidFill>
                  <a:schemeClr val="bg1"/>
                </a:solidFill>
              </a:rPr>
              <a:t>смертности (чел/1000 чел) — 6.</a:t>
            </a:r>
            <a:endParaRPr lang="vi-VN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Объём</a:t>
            </a:r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ВВП за 2010 год составил 218,49 миллиарда долларов США (около 29 400 долларов США на душу населения). 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списке стран по ИРЧП (список стран по индексу развития человеческого потенциала ООН, 2011) находится на 17-ом месте в мире: индекс 0,888. </a:t>
            </a:r>
            <a:endParaRPr lang="ru-RU" sz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Денежная </a:t>
            </a:r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единица — новый израильский </a:t>
            </a:r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шекель</a:t>
            </a:r>
            <a:r>
              <a:rPr lang="ru-RU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vi-VN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Декларация независимости была провозглашена 14 мая 1948 </a:t>
            </a:r>
            <a:r>
              <a:rPr lang="vi-VN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года</a:t>
            </a:r>
            <a:r>
              <a:rPr lang="ru-RU" sz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r>
              <a:rPr lang="vi-VN" sz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3786190"/>
          <a:ext cx="550072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1554" name="Picture 2" descr="C:\Users\Пользователь\Desktop\Flag_of_Israe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290"/>
            <a:ext cx="3614718" cy="2628886"/>
          </a:xfrm>
          <a:prstGeom prst="rect">
            <a:avLst/>
          </a:prstGeom>
          <a:noFill/>
        </p:spPr>
      </p:pic>
      <p:pic>
        <p:nvPicPr>
          <p:cNvPr id="151555" name="Picture 3" descr="C:\Users\Пользователь\Desktop\Emblem_of_Israel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071810"/>
            <a:ext cx="2428860" cy="3005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785786" y="285728"/>
          <a:ext cx="8001056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-142900"/>
          <a:ext cx="9215502" cy="700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4478" y="142852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Мертвое море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286412" cy="404337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Мёртвое море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(Море соли, Мёртвое море, 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Асфальтовое </a:t>
            </a:r>
            <a:r>
              <a:rPr lang="ru-RU" sz="20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море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, </a:t>
            </a:r>
            <a:r>
              <a:rPr lang="ru-RU" sz="2000" i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Содомское море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) — бессточноесолёное озеро между Израилем, Иорданией и Палестинской автономией. 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6434" name="Picture 2" descr="C:\Users\Пользователь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2571768" cy="3143272"/>
          </a:xfrm>
          <a:prstGeom prst="rect">
            <a:avLst/>
          </a:prstGeom>
          <a:noFill/>
        </p:spPr>
      </p:pic>
      <p:pic>
        <p:nvPicPr>
          <p:cNvPr id="146435" name="Picture 3" descr="C:\Users\Пользователь\Desktop\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04"/>
            <a:ext cx="3006727" cy="2000264"/>
          </a:xfrm>
          <a:prstGeom prst="rect">
            <a:avLst/>
          </a:prstGeom>
          <a:noFill/>
        </p:spPr>
      </p:pic>
      <p:pic>
        <p:nvPicPr>
          <p:cNvPr id="146436" name="Picture 4" descr="C:\Users\Пользователь\Desktop\il-ded-s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571744"/>
            <a:ext cx="1571636" cy="1238427"/>
          </a:xfrm>
          <a:prstGeom prst="rect">
            <a:avLst/>
          </a:prstGeom>
          <a:noFill/>
        </p:spPr>
      </p:pic>
      <p:pic>
        <p:nvPicPr>
          <p:cNvPr id="146437" name="Picture 5" descr="C:\Users\Пользователь\Desktop\mert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929066"/>
            <a:ext cx="3309831" cy="2214578"/>
          </a:xfrm>
          <a:prstGeom prst="rect">
            <a:avLst/>
          </a:prstGeom>
          <a:noFill/>
        </p:spPr>
      </p:pic>
      <p:pic>
        <p:nvPicPr>
          <p:cNvPr id="146438" name="Picture 6" descr="C:\Users\Пользователь\Desktop\kar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643182"/>
            <a:ext cx="257434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00198"/>
          </a:xfrm>
        </p:spPr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Зоологический центр Сафари в </a:t>
            </a:r>
            <a:r>
              <a:rPr lang="ru-RU" sz="48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Рамат-Гане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6686568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Зоологический </a:t>
            </a:r>
            <a:r>
              <a:rPr lang="ru-RU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центр Сафари в Рамат-Гане</a:t>
            </a:r>
            <a:r>
              <a:rPr lang="ru-RU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—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первый по величине зоологический парк Израиля в Рамат-Гане.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7458" name="Picture 2" descr="C:\Users\Пользователь\Desktop\b649cce96cb6f0954e8bf3129003fb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071546"/>
            <a:ext cx="2005473" cy="1428760"/>
          </a:xfrm>
          <a:prstGeom prst="rect">
            <a:avLst/>
          </a:prstGeom>
          <a:noFill/>
        </p:spPr>
      </p:pic>
      <p:pic>
        <p:nvPicPr>
          <p:cNvPr id="147459" name="Picture 3" descr="C:\Users\Пользователь\Desktop\Otdy-h-v-Izraile-s-det-mi.-Zoologicheskij-tsentr-Safari-v-Ramat-G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071810"/>
            <a:ext cx="1857388" cy="1235034"/>
          </a:xfrm>
          <a:prstGeom prst="rect">
            <a:avLst/>
          </a:prstGeom>
          <a:noFill/>
        </p:spPr>
      </p:pic>
      <p:pic>
        <p:nvPicPr>
          <p:cNvPr id="147460" name="Picture 4" descr="C:\Users\Пользователь\Desktop\9920-1-940x31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00570"/>
            <a:ext cx="5500726" cy="1814070"/>
          </a:xfrm>
          <a:prstGeom prst="rect">
            <a:avLst/>
          </a:prstGeom>
          <a:noFill/>
        </p:spPr>
      </p:pic>
      <p:pic>
        <p:nvPicPr>
          <p:cNvPr id="147461" name="Picture 5" descr="C:\Users\Пользователь\Desktop\1265399362_zoological-park_tel-aviv_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3169" y="2786058"/>
            <a:ext cx="2680831" cy="1820378"/>
          </a:xfrm>
          <a:prstGeom prst="rect">
            <a:avLst/>
          </a:prstGeom>
          <a:noFill/>
        </p:spPr>
      </p:pic>
      <p:pic>
        <p:nvPicPr>
          <p:cNvPr id="147462" name="Picture 6" descr="C:\Users\Пользователь\Desktop\449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857496"/>
            <a:ext cx="2214578" cy="1477124"/>
          </a:xfrm>
          <a:prstGeom prst="rect">
            <a:avLst/>
          </a:prstGeom>
          <a:noFill/>
        </p:spPr>
      </p:pic>
      <p:pic>
        <p:nvPicPr>
          <p:cNvPr id="147463" name="Picture 7" descr="C:\Users\Пользователь\Desktop\normal_Rhino_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786322"/>
            <a:ext cx="2179533" cy="1443941"/>
          </a:xfrm>
          <a:prstGeom prst="rect">
            <a:avLst/>
          </a:prstGeom>
          <a:noFill/>
        </p:spPr>
      </p:pic>
      <p:pic>
        <p:nvPicPr>
          <p:cNvPr id="147464" name="Picture 8" descr="C:\Users\Пользователь\Desktop\9085023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928934"/>
            <a:ext cx="1158853" cy="1488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lvl="0"/>
            <a:r>
              <a:rPr lang="vi-VN" sz="6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Западная Стена </a:t>
            </a:r>
            <a:r>
              <a:rPr lang="ru-RU" sz="6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6000" b="1" dirty="0" smtClean="0">
                <a:latin typeface="Calibri" pitchFamily="34" charset="0"/>
                <a:cs typeface="Calibri" pitchFamily="34" charset="0"/>
              </a:rPr>
            </a:br>
            <a:endParaRPr lang="ru-RU" sz="6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4643470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vi-VN" sz="1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Западная Стена</a:t>
            </a:r>
            <a:r>
              <a:rPr lang="vi-VN" sz="18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sz="1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vi-VN" sz="1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Стена Пла́ча</a:t>
            </a:r>
            <a:r>
              <a:rPr lang="vi-VN" sz="1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vi-VN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или</a:t>
            </a:r>
            <a:r>
              <a:rPr lang="vi-VN" sz="180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vi-VN" sz="1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А-Ко́тель</a:t>
            </a:r>
            <a:r>
              <a:rPr lang="vi-VN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vi-VN" sz="1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— </a:t>
            </a:r>
            <a:r>
              <a:rPr lang="vi-VN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часть 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vi-VN" sz="1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длиной </a:t>
            </a:r>
            <a:r>
              <a:rPr lang="vi-VN" sz="1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485 м) древней стены вокруг западного склона Храмовой Горы в Старом Городе Иерусалима, уцелевшая после разрушения Второго Храма римлянами в 70 году н. э. Величайшая святыня иудаизма вне самой Храмовой Горы.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8482" name="Picture 2" descr="C:\Users\Пользователь\Desktop\stena_pla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285860"/>
            <a:ext cx="3333773" cy="2500330"/>
          </a:xfrm>
          <a:prstGeom prst="rect">
            <a:avLst/>
          </a:prstGeom>
          <a:noFill/>
        </p:spPr>
      </p:pic>
      <p:pic>
        <p:nvPicPr>
          <p:cNvPr id="148483" name="Picture 3" descr="C:\Users\Пользователь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071942"/>
            <a:ext cx="2800352" cy="2026012"/>
          </a:xfrm>
          <a:prstGeom prst="rect">
            <a:avLst/>
          </a:prstGeom>
          <a:noFill/>
        </p:spPr>
      </p:pic>
      <p:pic>
        <p:nvPicPr>
          <p:cNvPr id="148484" name="Picture 4" descr="C:\Users\Пользователь\Desktop\46897398_lettertogod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429132"/>
            <a:ext cx="1857388" cy="1643074"/>
          </a:xfrm>
          <a:prstGeom prst="rect">
            <a:avLst/>
          </a:prstGeom>
          <a:noFill/>
        </p:spPr>
      </p:pic>
      <p:pic>
        <p:nvPicPr>
          <p:cNvPr id="148485" name="Picture 5" descr="C:\Users\Пользователь\Desktop\79089237_4387736_DSC0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71942"/>
            <a:ext cx="2547956" cy="1910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Тивериадское озеро</a:t>
            </a:r>
            <a:endParaRPr lang="ru-RU" sz="6000" b="1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6072230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vi-VN" sz="20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Тивериа́дское озеро</a:t>
            </a:r>
            <a:r>
              <a:rPr lang="vi-VN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более известное как</a:t>
            </a:r>
            <a:r>
              <a:rPr lang="vi-V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vi-VN" sz="2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Галиле́йское море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, а в древнем и современном Израиле как </a:t>
            </a:r>
            <a:r>
              <a:rPr lang="vi-VN" sz="2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озеро Кине́рет</a:t>
            </a:r>
            <a:r>
              <a:rPr lang="vi-VN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 </a:t>
            </a:r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— пресноводное озеро на северо-востоке Израиля.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9506" name="Picture 2" descr="C:\Users\Пользователь\Desktop\r_m_aa2f28970953d75f551769cc55214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643050"/>
            <a:ext cx="2697200" cy="4286280"/>
          </a:xfrm>
          <a:prstGeom prst="rect">
            <a:avLst/>
          </a:prstGeom>
          <a:noFill/>
        </p:spPr>
      </p:pic>
      <p:pic>
        <p:nvPicPr>
          <p:cNvPr id="149507" name="Picture 3" descr="C:\Users\Пользователь\Desktop\64874000_dsc_03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86058"/>
            <a:ext cx="2828921" cy="3500462"/>
          </a:xfrm>
          <a:prstGeom prst="rect">
            <a:avLst/>
          </a:prstGeom>
          <a:noFill/>
        </p:spPr>
      </p:pic>
      <p:pic>
        <p:nvPicPr>
          <p:cNvPr id="149508" name="Picture 4" descr="C:\Users\Пользователь\Desktop\article_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928934"/>
            <a:ext cx="2400300" cy="1714500"/>
          </a:xfrm>
          <a:prstGeom prst="rect">
            <a:avLst/>
          </a:prstGeom>
          <a:noFill/>
        </p:spPr>
      </p:pic>
      <p:pic>
        <p:nvPicPr>
          <p:cNvPr id="149509" name="Picture 5" descr="C:\Users\Пользователь\Desktop\kiner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86322"/>
            <a:ext cx="2714644" cy="155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C:\Users\Пользователь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17819" cy="3143248"/>
          </a:xfrm>
          <a:prstGeom prst="rect">
            <a:avLst/>
          </a:prstGeom>
          <a:noFill/>
        </p:spPr>
      </p:pic>
      <p:pic>
        <p:nvPicPr>
          <p:cNvPr id="150531" name="Picture 3" descr="C:\Users\Пользователь\Desktop\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2636832" cy="1754187"/>
          </a:xfrm>
          <a:prstGeom prst="rect">
            <a:avLst/>
          </a:prstGeom>
          <a:noFill/>
        </p:spPr>
      </p:pic>
      <p:pic>
        <p:nvPicPr>
          <p:cNvPr id="150532" name="Picture 4" descr="C:\Users\Пользователь\Desktop\il-ded-s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1358" y="3071810"/>
            <a:ext cx="2152642" cy="1696252"/>
          </a:xfrm>
          <a:prstGeom prst="rect">
            <a:avLst/>
          </a:prstGeom>
          <a:noFill/>
        </p:spPr>
      </p:pic>
      <p:pic>
        <p:nvPicPr>
          <p:cNvPr id="150533" name="Picture 5" descr="C:\Users\Пользователь\Desktop\mert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4929190" cy="3298076"/>
          </a:xfrm>
          <a:prstGeom prst="rect">
            <a:avLst/>
          </a:prstGeom>
          <a:noFill/>
        </p:spPr>
      </p:pic>
      <p:pic>
        <p:nvPicPr>
          <p:cNvPr id="150536" name="Picture 8" descr="C:\Users\Пользователь\Desktop\9920-1-940x31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9472" y="4714884"/>
            <a:ext cx="5244527" cy="1729578"/>
          </a:xfrm>
          <a:prstGeom prst="rect">
            <a:avLst/>
          </a:prstGeom>
          <a:noFill/>
        </p:spPr>
      </p:pic>
      <p:pic>
        <p:nvPicPr>
          <p:cNvPr id="150540" name="Picture 12" descr="C:\Users\Пользователь\Desktop\stena_plach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6167" y="0"/>
            <a:ext cx="4387833" cy="3290875"/>
          </a:xfrm>
          <a:prstGeom prst="rect">
            <a:avLst/>
          </a:prstGeom>
          <a:noFill/>
        </p:spPr>
      </p:pic>
      <p:pic>
        <p:nvPicPr>
          <p:cNvPr id="150541" name="Picture 13" descr="C:\Users\Пользователь\Desktop\israel_Eilat_foto_phot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928670"/>
            <a:ext cx="3638526" cy="2728894"/>
          </a:xfrm>
          <a:prstGeom prst="rect">
            <a:avLst/>
          </a:prstGeom>
          <a:noFill/>
        </p:spPr>
      </p:pic>
      <p:pic>
        <p:nvPicPr>
          <p:cNvPr id="150542" name="Picture 14" descr="C:\Users\Пользователь\Desktop\israel_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2571744"/>
            <a:ext cx="3429024" cy="2283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44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Израиль</vt:lpstr>
      <vt:lpstr>Слайд 2</vt:lpstr>
      <vt:lpstr>Слайд 3</vt:lpstr>
      <vt:lpstr>Слайд 4</vt:lpstr>
      <vt:lpstr>Мертвое море</vt:lpstr>
      <vt:lpstr>Зоологический центр Сафари в Рамат-Гане</vt:lpstr>
      <vt:lpstr>Западная Стена  </vt:lpstr>
      <vt:lpstr>Тивериадское озеро</vt:lpstr>
      <vt:lpstr>Слайд 9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637</cp:revision>
  <dcterms:created xsi:type="dcterms:W3CDTF">2010-05-23T14:28:12Z</dcterms:created>
  <dcterms:modified xsi:type="dcterms:W3CDTF">2013-05-06T14:37:51Z</dcterms:modified>
</cp:coreProperties>
</file>