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70E3-8340-473F-B667-D75CBB980B0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8605-DD36-4CEA-8CC7-3A50518C0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bud.ua/data/uploads/askania_nova_7.JPG"/>
          <p:cNvPicPr>
            <a:picLocks noChangeAspect="1" noChangeArrowheads="1"/>
          </p:cNvPicPr>
          <p:nvPr/>
        </p:nvPicPr>
        <p:blipFill>
          <a:blip r:embed="rId2"/>
          <a:srcRect b="7619"/>
          <a:stretch>
            <a:fillRect/>
          </a:stretch>
        </p:blipFill>
        <p:spPr bwMode="auto">
          <a:xfrm>
            <a:off x="0" y="0"/>
            <a:ext cx="91381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00042"/>
            <a:ext cx="6429356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Біосферний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заповідник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Асканія-Нова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Ф.Е.Фальц-Фейна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252028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Презентацію підготувала</a:t>
            </a:r>
            <a:br>
              <a:rPr lang="uk-UA" sz="1600" dirty="0" smtClean="0"/>
            </a:br>
            <a:r>
              <a:rPr lang="uk-UA" sz="1600" dirty="0" err="1" smtClean="0"/>
              <a:t>Шейко</a:t>
            </a:r>
            <a:r>
              <a:rPr lang="uk-UA" sz="1600" dirty="0" smtClean="0"/>
              <a:t> Юлія</a:t>
            </a:r>
            <a:br>
              <a:rPr lang="uk-UA" sz="1600" dirty="0" smtClean="0"/>
            </a:br>
            <a:r>
              <a:rPr lang="uk-UA" sz="1600" dirty="0" smtClean="0"/>
              <a:t>11-А клас</a:t>
            </a:r>
            <a:endParaRPr lang="ru-RU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://byaki.net/uploads/posts/2012-06/1340053098_00.jpg"/>
          <p:cNvPicPr>
            <a:picLocks noChangeAspect="1" noChangeArrowheads="1"/>
          </p:cNvPicPr>
          <p:nvPr/>
        </p:nvPicPr>
        <p:blipFill>
          <a:blip r:embed="rId2"/>
          <a:srcRect l="14798" r="16591"/>
          <a:stretch>
            <a:fillRect/>
          </a:stretch>
        </p:blipFill>
        <p:spPr bwMode="auto">
          <a:xfrm>
            <a:off x="2071670" y="3000372"/>
            <a:ext cx="3643338" cy="3857628"/>
          </a:xfrm>
          <a:prstGeom prst="rect">
            <a:avLst/>
          </a:prstGeom>
          <a:noFill/>
        </p:spPr>
      </p:pic>
      <p:pic>
        <p:nvPicPr>
          <p:cNvPr id="26636" name="Picture 12" descr="http://zooclub.ru/attach/fotogal/oboi/birds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786182" cy="3714752"/>
          </a:xfrm>
          <a:prstGeom prst="rect">
            <a:avLst/>
          </a:prstGeom>
          <a:noFill/>
        </p:spPr>
      </p:pic>
      <p:pic>
        <p:nvPicPr>
          <p:cNvPr id="26634" name="Picture 10" descr="http://fs01.bokeh.com.ua/UserContent/FckEditorUserContent/kolxo3hik/a9f7cd2f-e537-4619-a522-3c9d5760823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143247"/>
            <a:ext cx="2500298" cy="3714753"/>
          </a:xfrm>
          <a:prstGeom prst="rect">
            <a:avLst/>
          </a:prstGeom>
          <a:noFill/>
        </p:spPr>
      </p:pic>
      <p:pic>
        <p:nvPicPr>
          <p:cNvPr id="26626" name="Picture 2" descr="http://khersonregionguide.com/img/media/182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667261" cy="3143248"/>
          </a:xfrm>
          <a:prstGeom prst="rect">
            <a:avLst/>
          </a:prstGeom>
          <a:noFill/>
        </p:spPr>
      </p:pic>
      <p:pic>
        <p:nvPicPr>
          <p:cNvPr id="26630" name="Picture 6" descr="http://img-2005-05.photosight.ru/16/864290.jpg"/>
          <p:cNvPicPr>
            <a:picLocks noChangeAspect="1" noChangeArrowheads="1"/>
          </p:cNvPicPr>
          <p:nvPr/>
        </p:nvPicPr>
        <p:blipFill>
          <a:blip r:embed="rId6"/>
          <a:srcRect l="4500" t="6382" r="3999" b="4255"/>
          <a:stretch>
            <a:fillRect/>
          </a:stretch>
        </p:blipFill>
        <p:spPr bwMode="auto">
          <a:xfrm>
            <a:off x="4572000" y="0"/>
            <a:ext cx="4572000" cy="3147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2268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Цікавий</a:t>
            </a:r>
            <a:r>
              <a:rPr lang="ru-RU" sz="2800" dirty="0" smtClean="0"/>
              <a:t> факт: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постійно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намагаються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купити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Асканії-Нови</a:t>
            </a:r>
            <a:r>
              <a:rPr lang="ru-RU" sz="2200" dirty="0" smtClean="0"/>
              <a:t>. </a:t>
            </a:r>
            <a:r>
              <a:rPr lang="ru-RU" sz="2200" dirty="0" err="1" smtClean="0"/>
              <a:t>Китайці</a:t>
            </a:r>
            <a:r>
              <a:rPr lang="ru-RU" sz="2200" dirty="0" smtClean="0"/>
              <a:t> </a:t>
            </a:r>
            <a:r>
              <a:rPr lang="ru-RU" sz="2200" dirty="0" err="1" smtClean="0"/>
              <a:t>шлють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приводу </a:t>
            </a:r>
            <a:r>
              <a:rPr lang="ru-RU" sz="2200" i="1" dirty="0" smtClean="0"/>
              <a:t>болотного оленя</a:t>
            </a:r>
            <a:r>
              <a:rPr lang="ru-RU" sz="2200" dirty="0" smtClean="0"/>
              <a:t>, </a:t>
            </a:r>
            <a:r>
              <a:rPr lang="ru-RU" sz="2200" dirty="0" err="1" smtClean="0"/>
              <a:t>німці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французи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пристрасно</a:t>
            </a:r>
            <a:r>
              <a:rPr lang="ru-RU" sz="2200" dirty="0" smtClean="0"/>
              <a:t> </a:t>
            </a:r>
            <a:r>
              <a:rPr lang="ru-RU" sz="2200" dirty="0" err="1" smtClean="0"/>
              <a:t>мріють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роздобути</a:t>
            </a:r>
            <a:r>
              <a:rPr lang="ru-RU" sz="2200" dirty="0" smtClean="0"/>
              <a:t> </a:t>
            </a:r>
            <a:r>
              <a:rPr lang="ru-RU" sz="2200" i="1" dirty="0" smtClean="0"/>
              <a:t>оленя Давида</a:t>
            </a:r>
            <a:r>
              <a:rPr lang="ru-RU" sz="2200" dirty="0" smtClean="0"/>
              <a:t>. </a:t>
            </a:r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страждає</a:t>
            </a:r>
            <a:r>
              <a:rPr lang="ru-RU" sz="2200" dirty="0" smtClean="0"/>
              <a:t> Узбекистан,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конче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потрібен</a:t>
            </a:r>
            <a:r>
              <a:rPr lang="ru-RU" sz="2200" dirty="0" smtClean="0"/>
              <a:t> </a:t>
            </a:r>
            <a:r>
              <a:rPr lang="ru-RU" sz="2200" i="1" dirty="0" smtClean="0"/>
              <a:t>сайгак</a:t>
            </a:r>
            <a:r>
              <a:rPr lang="ru-RU" sz="2200" dirty="0" smtClean="0"/>
              <a:t>. Але в </a:t>
            </a:r>
            <a:r>
              <a:rPr lang="ru-RU" sz="2200" dirty="0" err="1" smtClean="0"/>
              <a:t>заповіднику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суворе</a:t>
            </a:r>
            <a:r>
              <a:rPr lang="ru-RU" sz="2200" dirty="0" smtClean="0"/>
              <a:t> правило - </a:t>
            </a:r>
            <a:r>
              <a:rPr lang="ru-RU" sz="2200" dirty="0" err="1" smtClean="0"/>
              <a:t>купувати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птахів</a:t>
            </a:r>
            <a:r>
              <a:rPr lang="ru-RU" sz="2200" dirty="0" smtClean="0"/>
              <a:t>. </a:t>
            </a:r>
            <a:r>
              <a:rPr lang="ru-RU" sz="2200" dirty="0" err="1" smtClean="0"/>
              <a:t>Особливим</a:t>
            </a:r>
            <a:r>
              <a:rPr lang="ru-RU" sz="2200" dirty="0" smtClean="0"/>
              <a:t> попитом </a:t>
            </a:r>
            <a:r>
              <a:rPr lang="ru-RU" sz="2200" dirty="0" err="1" smtClean="0"/>
              <a:t>користуються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павичі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вінценосні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журавлі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7650" name="Picture 2" descr="http://animalworld.com.ua/images/2010/February/Bird/Pavo/Pav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4000524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zooclub.ru/attach/fotogal/oboi/birds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48100" cy="303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00108"/>
            <a:ext cx="40004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Антилопа Канна – </a:t>
            </a:r>
            <a:r>
              <a:rPr lang="ru-RU" sz="2800" dirty="0" err="1" smtClean="0"/>
              <a:t>гордість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заповідника</a:t>
            </a:r>
            <a:r>
              <a:rPr lang="ru-RU" sz="2800" dirty="0" smtClean="0"/>
              <a:t>! </a:t>
            </a:r>
            <a:endParaRPr lang="ru-RU" sz="2800" dirty="0"/>
          </a:p>
        </p:txBody>
      </p:sp>
      <p:pic>
        <p:nvPicPr>
          <p:cNvPr id="28674" name="Picture 2" descr="http://www.raskraska.ru/geograf/askania/ascania_2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1213"/>
          <a:stretch>
            <a:fillRect/>
          </a:stretch>
        </p:blipFill>
        <p:spPr bwMode="auto">
          <a:xfrm>
            <a:off x="4500562" y="357166"/>
            <a:ext cx="41909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rusalkasafaris.com/UserFiles/ory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140196" cy="2767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857628"/>
            <a:ext cx="4286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асти </a:t>
            </a:r>
            <a:r>
              <a:rPr lang="ru-RU" sz="2400" dirty="0" err="1" smtClean="0"/>
              <a:t>їх</a:t>
            </a:r>
            <a:r>
              <a:rPr lang="ru-RU" sz="2400" dirty="0" smtClean="0"/>
              <a:t> так само легко, як і </a:t>
            </a:r>
            <a:r>
              <a:rPr lang="ru-RU" sz="2400" dirty="0" err="1" smtClean="0"/>
              <a:t>домашніх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плодючість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ж</a:t>
            </a:r>
            <a:r>
              <a:rPr lang="ru-RU" sz="2400" dirty="0"/>
              <a:t> </a:t>
            </a:r>
            <a:r>
              <a:rPr lang="ru-RU" sz="2400" dirty="0" smtClean="0"/>
              <a:t>сама.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Біосферний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заповідник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Асканія-Нова</a:t>
            </a:r>
            <a:r>
              <a:rPr lang="ru-RU" sz="2400" b="1" dirty="0" smtClean="0"/>
              <a:t>” – центр </a:t>
            </a:r>
            <a:r>
              <a:rPr lang="ru-RU" sz="2400" b="1" dirty="0" err="1" smtClean="0"/>
              <a:t>екотуризму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еколого-освітньої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регіоні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2861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Асканійський</a:t>
            </a:r>
            <a:r>
              <a:rPr lang="ru-RU" sz="2400" dirty="0" smtClean="0"/>
              <a:t> зоопарк </a:t>
            </a:r>
            <a:r>
              <a:rPr lang="ru-RU" sz="2400" dirty="0" err="1" smtClean="0"/>
              <a:t>закладено</a:t>
            </a:r>
            <a:r>
              <a:rPr lang="ru-RU" sz="2400" dirty="0" smtClean="0"/>
              <a:t> в 70-х роках </a:t>
            </a:r>
            <a:r>
              <a:rPr lang="ru-RU" sz="2400" dirty="0" err="1" smtClean="0"/>
              <a:t>XIX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86322"/>
            <a:ext cx="4572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Колекція</a:t>
            </a:r>
            <a:r>
              <a:rPr lang="ru-RU" sz="2000" dirty="0" smtClean="0"/>
              <a:t> зоопарку “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” представлена 34 видами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3 видами </a:t>
            </a:r>
            <a:r>
              <a:rPr lang="ru-RU" sz="2000" dirty="0" err="1" smtClean="0"/>
              <a:t>безкілевих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73 видами </a:t>
            </a:r>
            <a:r>
              <a:rPr lang="ru-RU" sz="2000" dirty="0" err="1" smtClean="0"/>
              <a:t>кілегрудих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напіввільно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групами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http://www.bolshevik.ks.ua/images/Askania4-perviy-noviy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57686" y="1357298"/>
            <a:ext cx="4414019" cy="306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hnb.com.ua/artimages/askaniya-nov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3286124"/>
            <a:ext cx="3929090" cy="31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214290"/>
            <a:ext cx="37514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Дендрологічний парк…</a:t>
            </a:r>
            <a:endParaRPr lang="ru-RU" sz="2800" dirty="0"/>
          </a:p>
        </p:txBody>
      </p:sp>
      <p:pic>
        <p:nvPicPr>
          <p:cNvPr id="30724" name="Picture 4" descr="http://dnepr.info/images/35825/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3905249"/>
            <a:ext cx="4429156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2.bp.blogspot.com/-KEsTeJx9hX4/TcLsg8AW-NI/AAAAAAAAAZQ/yWHmcQmX3E8/s1600/9_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20" y="714356"/>
            <a:ext cx="4500562" cy="2998500"/>
          </a:xfrm>
          <a:prstGeom prst="rect">
            <a:avLst/>
          </a:prstGeom>
          <a:noFill/>
        </p:spPr>
      </p:pic>
      <p:pic>
        <p:nvPicPr>
          <p:cNvPr id="30728" name="Picture 8" descr="http://photopark.com.ua/main.php?g2_view=core.DownloadItem&amp;g2_itemId=19028&amp;g2_serialNumber=2"/>
          <p:cNvPicPr>
            <a:picLocks noChangeAspect="1" noChangeArrowheads="1"/>
          </p:cNvPicPr>
          <p:nvPr/>
        </p:nvPicPr>
        <p:blipFill>
          <a:blip r:embed="rId4"/>
          <a:srcRect t="3922"/>
          <a:stretch>
            <a:fillRect/>
          </a:stretch>
        </p:blipFill>
        <p:spPr bwMode="auto">
          <a:xfrm>
            <a:off x="5072066" y="1428736"/>
            <a:ext cx="3643306" cy="4667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55721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Історія створення... </a:t>
            </a:r>
            <a:endParaRPr lang="ru-RU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928670"/>
            <a:ext cx="60007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кінця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ХІХ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ст.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Фрідріх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Едуардович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Фальц-Фейн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економії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"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Асканія-Нова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" почав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створювати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захисні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ділянки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Перші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його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спроби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(1883, 1888 роки)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иявилися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невдалими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оскільки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відведені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заповідання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землі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потрапляли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смугу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доріг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Чумацького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шляху,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що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на той час проходили через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Асканію-Нова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4" name="Picture 4" descr="http://upload.wikimedia.org/wikipedia/commons/thumb/5/53/Friedrich-Eduardowitsch-Falz-Fein.jpg/200px-Friedrich-Eduardowitsch-Falz-F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6345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4286256"/>
            <a:ext cx="35719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У 1898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році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Ф.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Фальц-Фейн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закладає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нову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ділянку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площею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520 десятин.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вона стала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праядром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нинішнього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біосферного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заповідника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5366" name="Picture 6" descr="http://www.pryroda.gov.ua/ua/uploads/posts/2008-03/1204554848_askan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321468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142852"/>
            <a:ext cx="5429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Хронологія подій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17414" name="Picture 6" descr="http://nn-dom.ru/book01/tmp34FE-15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357686" y="857232"/>
            <a:ext cx="4485563" cy="288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571900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smtClean="0"/>
              <a:t>1 </a:t>
            </a:r>
            <a:r>
              <a:rPr lang="ru-RU" sz="2400" i="1" u="sng" dirty="0" err="1" smtClean="0"/>
              <a:t>квітня</a:t>
            </a:r>
            <a:r>
              <a:rPr lang="ru-RU" sz="2400" i="1" u="sng" dirty="0" smtClean="0"/>
              <a:t> 1919 року </a:t>
            </a:r>
            <a:r>
              <a:rPr lang="ru-RU" sz="2000" dirty="0" smtClean="0"/>
              <a:t>- "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"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заповідним</a:t>
            </a:r>
            <a:r>
              <a:rPr lang="ru-RU" sz="2000" dirty="0" smtClean="0"/>
              <a:t> парком.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i="1" u="sng" dirty="0" err="1" smtClean="0"/>
              <a:t>лютий</a:t>
            </a:r>
            <a:r>
              <a:rPr lang="ru-RU" sz="2400" i="1" u="sng" dirty="0" smtClean="0"/>
              <a:t>  1921 року </a:t>
            </a:r>
            <a:r>
              <a:rPr lang="ru-RU" sz="2000" dirty="0" smtClean="0"/>
              <a:t>- 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"</a:t>
            </a:r>
            <a:r>
              <a:rPr lang="ru-RU" sz="2000" dirty="0" err="1" smtClean="0"/>
              <a:t>Чаплі</a:t>
            </a:r>
            <a:r>
              <a:rPr lang="ru-RU" sz="2000" dirty="0" smtClean="0"/>
              <a:t>". </a:t>
            </a:r>
            <a:endParaRPr lang="uk-UA" sz="2000" dirty="0" smtClean="0"/>
          </a:p>
          <a:p>
            <a:endParaRPr lang="ru-RU" sz="2000" dirty="0" smtClean="0"/>
          </a:p>
          <a:p>
            <a:r>
              <a:rPr lang="ru-RU" sz="2400" i="1" u="sng" dirty="0" err="1" smtClean="0"/>
              <a:t>грудень</a:t>
            </a:r>
            <a:r>
              <a:rPr lang="ru-RU" sz="2400" i="1" u="sng" dirty="0" smtClean="0"/>
              <a:t>  1984 р</a:t>
            </a:r>
            <a:r>
              <a:rPr lang="ru-RU" sz="2800" i="1" dirty="0" smtClean="0"/>
              <a:t>.</a:t>
            </a:r>
            <a:r>
              <a:rPr lang="ru-RU" sz="2800" dirty="0" smtClean="0"/>
              <a:t>  </a:t>
            </a:r>
            <a:r>
              <a:rPr lang="ru-RU" sz="2000" dirty="0" smtClean="0"/>
              <a:t>-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включений до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резерватів</a:t>
            </a:r>
            <a:r>
              <a:rPr lang="ru-RU" sz="2000" dirty="0" smtClean="0"/>
              <a:t> . </a:t>
            </a:r>
          </a:p>
        </p:txBody>
      </p:sp>
      <p:pic>
        <p:nvPicPr>
          <p:cNvPr id="17412" name="Picture 4" descr="http://bse.sci-lib.com/a_pictures/09/06/221349686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071934" y="4214818"/>
            <a:ext cx="47863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42862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Територія заповідника…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385765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err="1" smtClean="0"/>
              <a:t>заповідна</a:t>
            </a:r>
            <a:r>
              <a:rPr lang="ru-RU" sz="2400" u="sng" dirty="0" smtClean="0"/>
              <a:t> зона </a:t>
            </a:r>
            <a:r>
              <a:rPr lang="ru-RU" sz="2400" dirty="0" smtClean="0"/>
              <a:t>- 11054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буферна</a:t>
            </a:r>
            <a:r>
              <a:rPr lang="ru-RU" sz="2400" u="sng" dirty="0" smtClean="0"/>
              <a:t>  зона </a:t>
            </a:r>
            <a:r>
              <a:rPr lang="ru-RU" sz="2400" dirty="0" smtClean="0"/>
              <a:t>- 6895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зони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антропогенних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ландшафтів</a:t>
            </a:r>
            <a:r>
              <a:rPr lang="ru-RU" sz="2400" u="sng" dirty="0" smtClean="0"/>
              <a:t> </a:t>
            </a:r>
            <a:r>
              <a:rPr lang="ru-RU" sz="2400" dirty="0" smtClean="0"/>
              <a:t>– 15358 га.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r>
              <a:rPr lang="ru-RU" sz="2400" b="1" i="1" u="sng" dirty="0" smtClean="0">
                <a:solidFill>
                  <a:srgbClr val="00B050"/>
                </a:solidFill>
              </a:rPr>
              <a:t>     </a:t>
            </a:r>
            <a:r>
              <a:rPr lang="ru-RU" sz="2400" b="1" i="1" u="sng" dirty="0" err="1" smtClean="0">
                <a:solidFill>
                  <a:srgbClr val="00B050"/>
                </a:solidFill>
              </a:rPr>
              <a:t>Землекористування</a:t>
            </a:r>
            <a:r>
              <a:rPr lang="ru-RU" b="1" i="1" u="sng" dirty="0" smtClean="0">
                <a:solidFill>
                  <a:srgbClr val="00B050"/>
                </a:solidFill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цілинний</a:t>
            </a:r>
            <a:r>
              <a:rPr lang="ru-RU" sz="2400" dirty="0" smtClean="0"/>
              <a:t> степ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перелоги (11054,0 га),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дендрологічний</a:t>
            </a:r>
            <a:r>
              <a:rPr lang="ru-RU" sz="2400" dirty="0" smtClean="0"/>
              <a:t> парк (196,6 га)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зоопарк (61,6 га)</a:t>
            </a:r>
            <a:endParaRPr lang="ru-RU" sz="2400" dirty="0"/>
          </a:p>
        </p:txBody>
      </p:sp>
      <p:pic>
        <p:nvPicPr>
          <p:cNvPr id="18434" name="Picture 2" descr="http://www.autocentre.ua/ac/12/31/images/14/Ask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g.io.ua/img_aa/large/0114/70/01147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ap-hram.org/images/stories/zapovednik/p1010068-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71810"/>
            <a:ext cx="3236226" cy="24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uafacts.com/wp-content/uploads/2012/04/askaniya-nova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47022"/>
            <a:ext cx="1943078" cy="291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Рослини, занесені у Червону</a:t>
            </a:r>
            <a:r>
              <a:rPr lang="uk-UA" sz="2400" dirty="0" smtClean="0"/>
              <a:t> </a:t>
            </a:r>
            <a:r>
              <a:rPr lang="uk-UA" sz="2800" dirty="0" smtClean="0"/>
              <a:t>книгу України…</a:t>
            </a:r>
            <a:endParaRPr lang="ru-RU" sz="2800" dirty="0"/>
          </a:p>
        </p:txBody>
      </p:sp>
      <p:pic>
        <p:nvPicPr>
          <p:cNvPr id="19458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643050"/>
            <a:ext cx="2786082" cy="18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28575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карагана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скіфська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857232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зіркоплідник</a:t>
            </a:r>
            <a:r>
              <a:rPr lang="ru-RU" sz="2000" b="1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частуховидний</a:t>
            </a:r>
            <a:endParaRPr lang="ru-RU" sz="2000" b="1" dirty="0" smtClean="0">
              <a:solidFill>
                <a:schemeClr val="dk1"/>
              </a:solidFill>
            </a:endParaRPr>
          </a:p>
        </p:txBody>
      </p:sp>
      <p:pic>
        <p:nvPicPr>
          <p:cNvPr id="19460" name="Picture 4" descr="http://www.plantarium.ru/dat/plants/8/875/88875_577da89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0430" y="1643050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n-ataeva.ru/img/zelenoe/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1500174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86512" y="928670"/>
            <a:ext cx="25787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ковили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endParaRPr lang="ru-RU" sz="2400" dirty="0"/>
          </a:p>
        </p:txBody>
      </p:sp>
      <p:pic>
        <p:nvPicPr>
          <p:cNvPr id="19464" name="Picture 8" descr="http://naturelight.ru/photo/2011-01-20/3737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4429132"/>
            <a:ext cx="287798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857628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тюльпан </a:t>
            </a:r>
            <a:r>
              <a:rPr lang="ru-RU" sz="2400" dirty="0" err="1" smtClean="0"/>
              <a:t>Шренка</a:t>
            </a:r>
            <a:endParaRPr lang="ru-RU" sz="2400" dirty="0"/>
          </a:p>
        </p:txBody>
      </p:sp>
      <p:pic>
        <p:nvPicPr>
          <p:cNvPr id="19466" name="Picture 10" descr="http://stat11.privet.ru/lr/08302af8be5c733a78a89c22e9973a39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643306" y="4429132"/>
            <a:ext cx="2344214" cy="216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868" y="3857628"/>
            <a:ext cx="23212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волошка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Талієва</a:t>
            </a:r>
            <a:endParaRPr lang="ru-RU" sz="2400" dirty="0"/>
          </a:p>
        </p:txBody>
      </p:sp>
      <p:pic>
        <p:nvPicPr>
          <p:cNvPr id="19468" name="Picture 12" descr="http://upload.wikimedia.org/wikipedia/commons/thumb/8/81/Fritillaria_meleagris_002.JPG/300px-Fritillaria_meleagris_002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6286512" y="4429132"/>
            <a:ext cx="2428904" cy="21431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357950" y="3929066"/>
            <a:ext cx="23204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рябчик </a:t>
            </a:r>
            <a:r>
              <a:rPr lang="ru-RU" sz="2400" dirty="0" err="1" smtClean="0"/>
              <a:t>шаховий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4000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err="1" smtClean="0"/>
              <a:t>Цілинний</a:t>
            </a:r>
            <a:r>
              <a:rPr lang="ru-RU" sz="2400" i="1" dirty="0" smtClean="0"/>
              <a:t> степ „</a:t>
            </a:r>
            <a:r>
              <a:rPr lang="ru-RU" sz="2400" i="1" dirty="0" err="1" smtClean="0"/>
              <a:t>Асканія-Нова</a:t>
            </a:r>
            <a:r>
              <a:rPr lang="ru-RU" sz="2400" i="1" dirty="0" smtClean="0"/>
              <a:t>” – </a:t>
            </a:r>
            <a:r>
              <a:rPr lang="ru-RU" sz="2400" i="1" dirty="0" err="1" smtClean="0"/>
              <a:t>єдина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Європі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ділянка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типчаково-ковилового</a:t>
            </a:r>
            <a:r>
              <a:rPr lang="ru-RU" sz="2400" i="1" dirty="0" smtClean="0"/>
              <a:t> степу,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торкався</a:t>
            </a:r>
            <a:r>
              <a:rPr lang="ru-RU" sz="2400" i="1" dirty="0" smtClean="0"/>
              <a:t> плуг, -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наукову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культурно-пізнавальну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практичну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цінність</a:t>
            </a:r>
            <a:r>
              <a:rPr lang="ru-RU" sz="2400" i="1" dirty="0" smtClean="0"/>
              <a:t>...</a:t>
            </a:r>
            <a:endParaRPr lang="ru-RU" sz="2400" i="1" dirty="0"/>
          </a:p>
        </p:txBody>
      </p:sp>
      <p:pic>
        <p:nvPicPr>
          <p:cNvPr id="20490" name="Picture 10" descr="http://ukrtour.net/images/stories/Askania/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0" y="500042"/>
            <a:ext cx="4214810" cy="28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www.genichesk1.com.ua/images/foto/g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1942"/>
            <a:ext cx="4733956" cy="24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lifeglobe.net/media/entry/66/Tulpan_Shrenka_thumb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85720" y="3929066"/>
            <a:ext cx="3714776" cy="269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7154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err="1" smtClean="0"/>
              <a:t>Тваринний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світ</a:t>
            </a:r>
            <a:r>
              <a:rPr lang="ru-RU" sz="2400" i="1" u="sng" dirty="0" smtClean="0"/>
              <a:t>  </a:t>
            </a:r>
            <a:r>
              <a:rPr lang="ru-RU" sz="2000" dirty="0" err="1" smtClean="0"/>
              <a:t>заповідного</a:t>
            </a:r>
            <a:r>
              <a:rPr lang="ru-RU" sz="2000" dirty="0" smtClean="0"/>
              <a:t> степу 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аборигенну</a:t>
            </a:r>
            <a:r>
              <a:rPr lang="ru-RU" sz="2000" dirty="0" smtClean="0"/>
              <a:t> фауну, 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степового</a:t>
            </a:r>
            <a:r>
              <a:rPr lang="ru-RU" sz="2000" dirty="0" smtClean="0"/>
              <a:t> ландшафту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малий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ховрашок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байбак, тушканчик великий, </a:t>
            </a:r>
            <a:r>
              <a:rPr lang="ru-RU" sz="2000" i="1" dirty="0" err="1" smtClean="0"/>
              <a:t>заєць-русак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мишовидні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гризуни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дрібні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хижаки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звичайна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лисиця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тхір</a:t>
            </a:r>
            <a:r>
              <a:rPr lang="ru-RU" sz="2000" i="1" dirty="0" smtClean="0"/>
              <a:t>, ласка.</a:t>
            </a:r>
            <a:endParaRPr lang="ru-RU" sz="2000" i="1" dirty="0"/>
          </a:p>
        </p:txBody>
      </p:sp>
      <p:pic>
        <p:nvPicPr>
          <p:cNvPr id="22532" name="Picture 4" descr="http://www.naturephoto-cz.com/photos/mraz/%D0%A5%D0%BE%D0%B2%D1%80%D0%B0%D1%85-%D0%B7%D0%BE%D0%BB%D0%BE%D1%82%D0%B8%D1%81%D1%82%D0%B8%D0%B9-xxx09f61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5385" t="8654" r="5768" b="9614"/>
          <a:stretch>
            <a:fillRect/>
          </a:stretch>
        </p:blipFill>
        <p:spPr bwMode="auto">
          <a:xfrm>
            <a:off x="357157" y="2285992"/>
            <a:ext cx="344583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3.bp.blogspot.com/-e3eiR6hhfB8/TwHWYlZiwzI/AAAAAAAAAXU/11tlgLweULQ/s1600/d0bfd180d0bed0bf-300x29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4141"/>
          <a:stretch>
            <a:fillRect/>
          </a:stretch>
        </p:blipFill>
        <p:spPr bwMode="auto">
          <a:xfrm>
            <a:off x="3000364" y="4000504"/>
            <a:ext cx="3000376" cy="25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proxvost.info/animals/europe/images/fox/fox_01_larg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72066" y="2285992"/>
            <a:ext cx="36447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214290"/>
            <a:ext cx="40728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Великий </a:t>
            </a:r>
            <a:r>
              <a:rPr lang="ru-RU" sz="2800" dirty="0" err="1" smtClean="0"/>
              <a:t>Чапельський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357186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Великий </a:t>
            </a:r>
            <a:r>
              <a:rPr lang="ru-RU" sz="2000" dirty="0" err="1" smtClean="0"/>
              <a:t>Чапельський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(</a:t>
            </a:r>
            <a:r>
              <a:rPr lang="ru-RU" sz="2000" dirty="0" err="1" smtClean="0"/>
              <a:t>4х6</a:t>
            </a:r>
            <a:r>
              <a:rPr lang="ru-RU" sz="2000" dirty="0" smtClean="0"/>
              <a:t> км) - </a:t>
            </a:r>
            <a:r>
              <a:rPr lang="ru-RU" sz="2000" dirty="0" err="1" smtClean="0"/>
              <a:t>унікальна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депресія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характерно </a:t>
            </a:r>
            <a:r>
              <a:rPr lang="ru-RU" sz="2000" dirty="0" err="1" smtClean="0"/>
              <a:t>періодичне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заповнення</a:t>
            </a:r>
            <a:r>
              <a:rPr lang="ru-RU" sz="2000" dirty="0" smtClean="0"/>
              <a:t> талою водою. В </a:t>
            </a:r>
            <a:r>
              <a:rPr lang="ru-RU" sz="2000" dirty="0" err="1" smtClean="0"/>
              <a:t>найглибшій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гідрофіти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найрідкісніший</a:t>
            </a:r>
            <a:r>
              <a:rPr lang="ru-RU" sz="2000" dirty="0" smtClean="0"/>
              <a:t> вид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зіркоплідник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частуховидний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80" name="Picture 4" descr="http://askania-nova-zapovidnik.gov.ua/articles/group/20/id/images/content/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6248" y="791509"/>
            <a:ext cx="4333872" cy="277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000504"/>
            <a:ext cx="414337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насиченості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квіткових</a:t>
            </a:r>
            <a:r>
              <a:rPr lang="ru-RU" sz="2000" dirty="0" smtClean="0"/>
              <a:t> - 368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 Флора поду </a:t>
            </a:r>
            <a:r>
              <a:rPr lang="ru-RU" sz="2000" dirty="0" err="1" smtClean="0"/>
              <a:t>налічує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ендеміків</a:t>
            </a:r>
            <a:r>
              <a:rPr lang="ru-RU" sz="2000" dirty="0" smtClean="0"/>
              <a:t> - 53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7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тут, а 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занесені</a:t>
            </a:r>
            <a:r>
              <a:rPr lang="ru-RU" sz="2000" dirty="0" smtClean="0"/>
              <a:t> до “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книги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”.</a:t>
            </a:r>
            <a:endParaRPr lang="ru-RU" sz="2000" dirty="0"/>
          </a:p>
        </p:txBody>
      </p:sp>
      <p:pic>
        <p:nvPicPr>
          <p:cNvPr id="24584" name="Picture 8" descr="http://ascania-nova.org/wp-content/uploads/blossoms-in-the-steppe-askania-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857652" cy="274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oleg_leusenko/pic/003agft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25604" name="Picture 4" descr="http://mydim.ua/pub/images/1f56e80ba16974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714752"/>
          </a:xfrm>
          <a:prstGeom prst="rect">
            <a:avLst/>
          </a:prstGeom>
          <a:noFill/>
        </p:spPr>
      </p:pic>
      <p:pic>
        <p:nvPicPr>
          <p:cNvPr id="25606" name="Picture 6" descr="http://maksimum.ictv.ua/public/images/gallery/2012/04/06/20120406142450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25608" name="Picture 8" descr="http://os1.i.ua/3/1/7301244_78cd8bf2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214810" y="3714752"/>
            <a:ext cx="4929190" cy="319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460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</dc:creator>
  <cp:lastModifiedBy>Yulia</cp:lastModifiedBy>
  <cp:revision>23</cp:revision>
  <dcterms:created xsi:type="dcterms:W3CDTF">2013-03-05T14:31:36Z</dcterms:created>
  <dcterms:modified xsi:type="dcterms:W3CDTF">2014-04-16T17:55:18Z</dcterms:modified>
</cp:coreProperties>
</file>