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75D597-67E8-4B96-953F-5D553AB782D7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FD9684-2134-47F3-92E1-EC776AB1F7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2000264"/>
          </a:xfrm>
        </p:spPr>
        <p:txBody>
          <a:bodyPr/>
          <a:lstStyle/>
          <a:p>
            <a:pPr algn="ctr"/>
            <a:r>
              <a:rPr lang="uk-UA" dirty="0" smtClean="0"/>
              <a:t>Лісові ресурси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3143248"/>
            <a:ext cx="3357554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учениця 10-А класу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Данільченко Віталія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Перевірила Лавренчук Т.С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2286016" cy="3385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Географія</a:t>
            </a:r>
            <a:endParaRPr lang="ru-RU" sz="1600" dirty="0"/>
          </a:p>
        </p:txBody>
      </p:sp>
      <p:pic>
        <p:nvPicPr>
          <p:cNvPr id="8" name="Рисунок 7" descr="986849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810000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14290"/>
            <a:ext cx="9144000" cy="285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Спец</a:t>
            </a:r>
            <a:r>
              <a:rPr kumimoji="0" lang="uk-UA" sz="16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іалізована школа </a:t>
            </a:r>
            <a:r>
              <a:rPr kumimoji="0" lang="en-US" sz="16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I-III</a:t>
            </a:r>
            <a:r>
              <a:rPr kumimoji="0" lang="ru-RU" sz="16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ступен</a:t>
            </a:r>
            <a:r>
              <a:rPr kumimoji="0" lang="uk-UA" sz="1600" b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ів з поглибленим вивченням української мови та літератури міста Києва</a:t>
            </a:r>
            <a:endParaRPr kumimoji="0" lang="ru-RU" sz="1600" b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8286776" cy="44545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лісового</a:t>
            </a:r>
            <a:r>
              <a:rPr lang="ru-RU" dirty="0" smtClean="0"/>
              <a:t> фонду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 млн. </a:t>
            </a:r>
            <a:r>
              <a:rPr lang="ru-RU" dirty="0" err="1" smtClean="0"/>
              <a:t>гектарів</a:t>
            </a:r>
            <a:r>
              <a:rPr lang="ru-RU" dirty="0" smtClean="0"/>
              <a:t>, в т.ч. </a:t>
            </a:r>
            <a:r>
              <a:rPr lang="ru-RU" dirty="0" err="1" smtClean="0"/>
              <a:t>покрита</a:t>
            </a:r>
            <a:r>
              <a:rPr lang="ru-RU" dirty="0" smtClean="0"/>
              <a:t> </a:t>
            </a:r>
            <a:r>
              <a:rPr lang="ru-RU" dirty="0" err="1" smtClean="0"/>
              <a:t>лісом</a:t>
            </a:r>
            <a:r>
              <a:rPr lang="ru-RU" dirty="0" smtClean="0"/>
              <a:t> – 8,6 млн. га. </a:t>
            </a:r>
            <a:r>
              <a:rPr lang="ru-RU" dirty="0" err="1" smtClean="0"/>
              <a:t>Лісистість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14,3%,що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лісистість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(</a:t>
            </a:r>
            <a:r>
              <a:rPr lang="ru-RU" dirty="0" err="1" smtClean="0"/>
              <a:t>Угорщина</a:t>
            </a:r>
            <a:r>
              <a:rPr lang="ru-RU" dirty="0" smtClean="0"/>
              <a:t> – 18%,Франція – 27,8% ,</a:t>
            </a:r>
            <a:r>
              <a:rPr lang="ru-RU" dirty="0" err="1" smtClean="0"/>
              <a:t>Румунія</a:t>
            </a:r>
            <a:r>
              <a:rPr lang="ru-RU" dirty="0" smtClean="0"/>
              <a:t> – 28,1%,Польща - 28,7%,Німетчина – 29%,США – 32,7%,Болгарія – 34,4%).Запаси </a:t>
            </a:r>
            <a:r>
              <a:rPr lang="ru-RU" dirty="0" err="1" smtClean="0"/>
              <a:t>деревини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1,3млрд м3 (1994р.)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86446" cy="47148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хвойні</a:t>
            </a:r>
            <a:r>
              <a:rPr lang="ru-RU" dirty="0" smtClean="0"/>
              <a:t> (</a:t>
            </a:r>
            <a:r>
              <a:rPr lang="ru-RU" dirty="0" smtClean="0"/>
              <a:t>сосна, </a:t>
            </a:r>
            <a:r>
              <a:rPr lang="ru-RU" dirty="0" err="1" smtClean="0"/>
              <a:t>ялина</a:t>
            </a:r>
            <a:r>
              <a:rPr lang="ru-RU" dirty="0" smtClean="0"/>
              <a:t>, </a:t>
            </a:r>
            <a:r>
              <a:rPr lang="ru-RU" dirty="0" err="1" smtClean="0"/>
              <a:t>піхта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твердолистяні</a:t>
            </a:r>
            <a:r>
              <a:rPr lang="ru-RU" dirty="0" smtClean="0"/>
              <a:t> породи,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особливо </a:t>
            </a:r>
            <a:r>
              <a:rPr lang="ru-RU" dirty="0" err="1" smtClean="0"/>
              <a:t>цінною</a:t>
            </a:r>
            <a:r>
              <a:rPr lang="ru-RU" dirty="0" smtClean="0"/>
              <a:t> деревиною </a:t>
            </a:r>
            <a:r>
              <a:rPr lang="ru-RU" dirty="0" err="1" smtClean="0"/>
              <a:t>є</a:t>
            </a:r>
            <a:r>
              <a:rPr lang="ru-RU" dirty="0" smtClean="0"/>
              <a:t> дуб, бук, </a:t>
            </a:r>
            <a:r>
              <a:rPr lang="ru-RU" dirty="0" err="1" smtClean="0"/>
              <a:t>явір</a:t>
            </a:r>
            <a:r>
              <a:rPr lang="ru-RU" dirty="0" smtClean="0"/>
              <a:t>, ясень. Часто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клен, черешня, груша,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цінну</a:t>
            </a:r>
            <a:r>
              <a:rPr lang="ru-RU" dirty="0" smtClean="0"/>
              <a:t> </a:t>
            </a:r>
            <a:r>
              <a:rPr lang="ru-RU" dirty="0" err="1" smtClean="0"/>
              <a:t>сировину</a:t>
            </a:r>
            <a:r>
              <a:rPr lang="ru-RU" dirty="0" smtClean="0"/>
              <a:t> для </a:t>
            </a:r>
            <a:r>
              <a:rPr lang="ru-RU" dirty="0" err="1" smtClean="0"/>
              <a:t>меблевої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5f6c7_41fd91f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482578"/>
            <a:ext cx="4500562" cy="33754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5500726" cy="35719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Кожного року в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заготовляють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грибів</a:t>
            </a:r>
            <a:r>
              <a:rPr lang="ru-RU" dirty="0" smtClean="0"/>
              <a:t>, диких </a:t>
            </a:r>
            <a:r>
              <a:rPr lang="ru-RU" dirty="0" err="1" smtClean="0"/>
              <a:t>плодів</a:t>
            </a:r>
            <a:r>
              <a:rPr lang="ru-RU" dirty="0" smtClean="0"/>
              <a:t> (</a:t>
            </a:r>
            <a:r>
              <a:rPr lang="ru-RU" dirty="0" err="1" smtClean="0"/>
              <a:t>лісовий</a:t>
            </a:r>
            <a:r>
              <a:rPr lang="ru-RU" dirty="0" smtClean="0"/>
              <a:t> </a:t>
            </a:r>
            <a:r>
              <a:rPr lang="ru-RU" dirty="0" err="1" smtClean="0"/>
              <a:t>горіх</a:t>
            </a:r>
            <a:r>
              <a:rPr lang="ru-RU" dirty="0" smtClean="0"/>
              <a:t>, </a:t>
            </a:r>
            <a:r>
              <a:rPr lang="ru-RU" dirty="0" err="1" smtClean="0"/>
              <a:t>шипшина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ягід</a:t>
            </a:r>
            <a:r>
              <a:rPr lang="ru-RU" dirty="0" smtClean="0"/>
              <a:t> (</a:t>
            </a:r>
            <a:r>
              <a:rPr lang="ru-RU" dirty="0" err="1" smtClean="0"/>
              <a:t>чорниця</a:t>
            </a:r>
            <a:r>
              <a:rPr lang="ru-RU" dirty="0" smtClean="0"/>
              <a:t>, </a:t>
            </a:r>
            <a:r>
              <a:rPr lang="ru-RU" dirty="0" smtClean="0"/>
              <a:t>земляника, малина),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березового соку, меду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54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4"/>
            <a:ext cx="1634486" cy="2857496"/>
          </a:xfrm>
          <a:prstGeom prst="rect">
            <a:avLst/>
          </a:prstGeom>
        </p:spPr>
      </p:pic>
      <p:pic>
        <p:nvPicPr>
          <p:cNvPr id="5" name="Рисунок 4" descr="3544fb78-7a25-46d6-9fd6-f56cfdc80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884" y="4000504"/>
            <a:ext cx="3584116" cy="2857496"/>
          </a:xfrm>
          <a:prstGeom prst="rect">
            <a:avLst/>
          </a:prstGeom>
        </p:spPr>
      </p:pic>
      <p:pic>
        <p:nvPicPr>
          <p:cNvPr id="6" name="Рисунок 5" descr="fresh-ho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000504"/>
            <a:ext cx="4282351" cy="2857496"/>
          </a:xfrm>
          <a:prstGeom prst="rect">
            <a:avLst/>
          </a:prstGeom>
        </p:spPr>
      </p:pic>
      <p:pic>
        <p:nvPicPr>
          <p:cNvPr id="7" name="Рисунок 6" descr="77569777_CHERN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-1"/>
            <a:ext cx="3000364" cy="2250273"/>
          </a:xfrm>
          <a:prstGeom prst="rect">
            <a:avLst/>
          </a:prstGeom>
        </p:spPr>
      </p:pic>
      <p:pic>
        <p:nvPicPr>
          <p:cNvPr id="8" name="Рисунок 7" descr="8c4787cb4e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8907" y="2000240"/>
            <a:ext cx="3005092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Список використаної літератури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Підручник з географії для 10 класу В.Ю.Пестушка, Г.Ш. </a:t>
            </a:r>
            <a:r>
              <a:rPr lang="uk-UA" sz="2000" dirty="0" err="1" smtClean="0"/>
              <a:t>Уварова</a:t>
            </a:r>
            <a:endParaRPr lang="uk-UA" sz="2000" dirty="0" smtClean="0"/>
          </a:p>
          <a:p>
            <a:r>
              <a:rPr lang="en-US" sz="2000" dirty="0" smtClean="0"/>
              <a:t>http</a:t>
            </a:r>
            <a:r>
              <a:rPr lang="en-US" sz="2000" dirty="0" smtClean="0"/>
              <a:t>://uk.wikipedia.org/wiki/%D0%9F%D1%80%D0%B8%D1%80%D0%BE%D0%B4%D0%BD%D0%B8%D0%B9_%</a:t>
            </a:r>
            <a:r>
              <a:rPr lang="en-US" sz="2000" dirty="0" smtClean="0"/>
              <a:t>D0%BA%D0%BE%D0%BC%D0%BF%D0%BB%D0%B5%D0%BA%D1%8</a:t>
            </a:r>
            <a:r>
              <a:rPr lang="uk-UA" sz="2000" dirty="0" smtClean="0"/>
              <a:t>1</a:t>
            </a:r>
            <a:endParaRPr lang="uk-UA" sz="2000" dirty="0" smtClean="0"/>
          </a:p>
          <a:p>
            <a:r>
              <a:rPr lang="en-US" sz="2000" dirty="0" smtClean="0"/>
              <a:t>http://uk.wikipedia.org/wiki/%D0%9B%D1%96%D1%81%D0%BE%D0%B2%D1%96_%</a:t>
            </a:r>
            <a:r>
              <a:rPr lang="en-US" sz="2000" dirty="0" smtClean="0"/>
              <a:t>D1%80%D0%B5%D1%81%D1%83%D1%80%D1%81%D0%B8</a:t>
            </a:r>
            <a:endParaRPr lang="uk-UA" sz="2000" dirty="0" smtClean="0"/>
          </a:p>
          <a:p>
            <a:r>
              <a:rPr lang="en-US" sz="2000" dirty="0" smtClean="0"/>
              <a:t>http://www.br.com.ua/referats/Ecologiya/305.htm</a:t>
            </a:r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001024" cy="4572032"/>
          </a:xfrm>
        </p:spPr>
        <p:txBody>
          <a:bodyPr>
            <a:normAutofit/>
          </a:bodyPr>
          <a:lstStyle/>
          <a:p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Лісові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ресурси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деревні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технічні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лікарські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лісу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задоволення</a:t>
            </a:r>
            <a:r>
              <a:rPr lang="ru-RU" sz="2400" dirty="0" smtClean="0"/>
              <a:t> потреб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відтворюються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комплексів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robivayushiysya_skvoz_zelen_svet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857496"/>
            <a:ext cx="4615820" cy="346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7715272" cy="4500570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Природний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комплекс</a:t>
            </a:r>
            <a:r>
              <a:rPr lang="ru-RU" sz="2400" dirty="0" smtClean="0"/>
              <a:t> 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система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взаємозв'язках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Природними</a:t>
            </a:r>
            <a:r>
              <a:rPr lang="ru-RU" sz="2400" dirty="0" smtClean="0"/>
              <a:t> комплексами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smtClean="0"/>
              <a:t>природа в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 (</a:t>
            </a:r>
            <a:r>
              <a:rPr lang="ru-RU" sz="2400" dirty="0" err="1" smtClean="0"/>
              <a:t>навколишнє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), урочища, </a:t>
            </a:r>
            <a:r>
              <a:rPr lang="ru-RU" sz="2400" dirty="0" err="1" smtClean="0"/>
              <a:t>ландшафти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wallpapers_20314_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71810"/>
            <a:ext cx="4476781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"/>
            <a:ext cx="7500958" cy="378619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лісових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належать </a:t>
            </a:r>
            <a:r>
              <a:rPr lang="ru-RU" sz="2400" dirty="0" err="1" smtClean="0"/>
              <a:t>корисні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(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лісів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захищати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ерозії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запобігати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навколишнього</a:t>
            </a:r>
            <a:r>
              <a:rPr lang="ru-RU" sz="2400" dirty="0" smtClean="0"/>
              <a:t> природного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очищати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регулюванню</a:t>
            </a:r>
            <a:r>
              <a:rPr lang="ru-RU" sz="2400" dirty="0" smtClean="0"/>
              <a:t> стоку води, </a:t>
            </a:r>
            <a:r>
              <a:rPr lang="ru-RU" sz="2400" dirty="0" err="1" smtClean="0"/>
              <a:t>оздоровленню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естетичному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задоволення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потреб.</a:t>
            </a:r>
          </a:p>
          <a:p>
            <a:endParaRPr lang="ru-RU" dirty="0"/>
          </a:p>
        </p:txBody>
      </p:sp>
      <p:pic>
        <p:nvPicPr>
          <p:cNvPr id="4" name="Рисунок 3" descr="3a20da597d9622897cd4e849a08dfe41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857628"/>
            <a:ext cx="4214842" cy="258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1"/>
            <a:ext cx="8501090" cy="4429155"/>
          </a:xfrm>
        </p:spPr>
        <p:txBody>
          <a:bodyPr/>
          <a:lstStyle/>
          <a:p>
            <a:r>
              <a:rPr lang="uk-UA" dirty="0" smtClean="0"/>
              <a:t>Лісові ресурси посідають серед рослин перше місце за обсягами використання. Адже продуктивність лісів є значно вищою, ніж інших рослинних угрупувань, а деревина, хвоя і сік дерев є основою для виробництва </a:t>
            </a:r>
            <a:r>
              <a:rPr lang="uk-UA" dirty="0" err="1" smtClean="0"/>
              <a:t>сотен</a:t>
            </a:r>
            <a:r>
              <a:rPr lang="uk-UA" dirty="0" smtClean="0"/>
              <a:t> і тисяч найменувань продукції. </a:t>
            </a:r>
            <a:endParaRPr lang="ru-RU" dirty="0"/>
          </a:p>
        </p:txBody>
      </p:sp>
      <p:pic>
        <p:nvPicPr>
          <p:cNvPr id="4" name="Рисунок 3" descr="0_56cd7_79a2675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5381" y="3857628"/>
            <a:ext cx="2008619" cy="2286016"/>
          </a:xfrm>
          <a:prstGeom prst="rect">
            <a:avLst/>
          </a:prstGeom>
        </p:spPr>
      </p:pic>
      <p:pic>
        <p:nvPicPr>
          <p:cNvPr id="5" name="Рисунок 4" descr="454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857628"/>
            <a:ext cx="1310933" cy="229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614364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Гітара</a:t>
            </a:r>
            <a:endParaRPr lang="ru-RU" sz="1100" b="1" dirty="0"/>
          </a:p>
        </p:txBody>
      </p:sp>
      <p:pic>
        <p:nvPicPr>
          <p:cNvPr id="8" name="Рисунок 7" descr="70897525_guitar101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929066"/>
            <a:ext cx="1804471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22" y="6143644"/>
            <a:ext cx="1357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Березовий сік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8" y="6143644"/>
            <a:ext cx="2000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Береза</a:t>
            </a:r>
            <a:endParaRPr lang="ru-RU" sz="1100" b="1" dirty="0"/>
          </a:p>
        </p:txBody>
      </p:sp>
      <p:pic>
        <p:nvPicPr>
          <p:cNvPr id="12" name="Рисунок 11" descr="60216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9066"/>
            <a:ext cx="1857388" cy="22177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143644"/>
            <a:ext cx="1857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 smtClean="0"/>
              <a:t>Вільха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85720" y="3286124"/>
            <a:ext cx="314327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643050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1643050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7467600" cy="4525963"/>
          </a:xfrm>
        </p:spPr>
        <p:txBody>
          <a:bodyPr/>
          <a:lstStyle/>
          <a:p>
            <a:r>
              <a:rPr lang="uk-UA" dirty="0" smtClean="0"/>
              <a:t>Ліси на земній кулі зосереджені у двох поясах – </a:t>
            </a:r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північному</a:t>
            </a:r>
            <a:r>
              <a:rPr lang="uk-UA" dirty="0" smtClean="0"/>
              <a:t> та </a:t>
            </a:r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південному</a:t>
            </a:r>
            <a:r>
              <a:rPr lang="uk-UA" dirty="0" smtClean="0"/>
              <a:t> 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857356" y="2214554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72198" y="221455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5720" y="3357562"/>
            <a:ext cx="3143272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25000"/>
                  </a:schemeClr>
                </a:solidFill>
              </a:rPr>
              <a:t>Представлений хвойними і мішаними лісами Євразії та Північної Америки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3286124"/>
            <a:ext cx="314327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786446" y="335756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Охоплює ліси екваторіального та тропічного поясів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7924800" cy="5340369"/>
          </a:xfrm>
        </p:spPr>
        <p:txBody>
          <a:bodyPr>
            <a:normAutofit/>
          </a:bodyPr>
          <a:lstStyle/>
          <a:p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Вологі екваторіальні ліси </a:t>
            </a:r>
            <a:r>
              <a:rPr lang="uk-UA" sz="2400" dirty="0" smtClean="0"/>
              <a:t>(вічнозелені ліси)</a:t>
            </a:r>
            <a:r>
              <a:rPr lang="uk-UA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2400" dirty="0" smtClean="0"/>
              <a:t>мають найвищу продуктивність, але їхня розробка ускладнюється тим, що дерева одного виду трапляються тут дуже рідко, та жарким і вологим кліматом. Найбільше запасів деревини в цьому поясі мають Бразилія, Індонезія, Венесуела, Конго.</a:t>
            </a:r>
          </a:p>
          <a:p>
            <a:endParaRPr lang="ru-RU" sz="2400" dirty="0"/>
          </a:p>
        </p:txBody>
      </p:sp>
      <p:pic>
        <p:nvPicPr>
          <p:cNvPr id="4" name="Рисунок 3" descr="v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86124"/>
            <a:ext cx="470535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7924800" cy="5126055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Ліси помірного поясу, особливо тайга, мають однорідний видовий склад, а переважання в них цінних хвойних порід вважається найкращою сировиною для целюлозно-паперової та лісохімічної промисловості. Найбільші запаси деревини помірного поясу сконцентровані в Росії, США, Канаді, Скандинавських країнах і на півночі Китаю. У більшості країн Європи і Північної Америки, завдяки величезній праці лісівників, розширюються як площі заліснених територій, так і запаси деревини.</a:t>
            </a:r>
            <a:endParaRPr lang="ru-RU" sz="2000" dirty="0"/>
          </a:p>
        </p:txBody>
      </p:sp>
      <p:pic>
        <p:nvPicPr>
          <p:cNvPr id="4" name="Рисунок 3" descr="88654772f356495915878a1211bed0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3143248"/>
            <a:ext cx="4876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467600" cy="4525963"/>
          </a:xfrm>
        </p:spPr>
        <p:txBody>
          <a:bodyPr/>
          <a:lstStyle/>
          <a:p>
            <a:r>
              <a:rPr lang="uk-UA" dirty="0" smtClean="0"/>
              <a:t>У країнах, що розвиваються, лісові ресурси використовують нераціонально. Більше половини деревини тут спалюють для побутових потреб і підвищення родючості ґрунту. Швидко скорочується площа вологих екваторіальних лісів, збіднюється їхній видовий склад.</a:t>
            </a:r>
          </a:p>
          <a:p>
            <a:endParaRPr lang="ru-RU" dirty="0"/>
          </a:p>
        </p:txBody>
      </p:sp>
      <p:pic>
        <p:nvPicPr>
          <p:cNvPr id="4" name="Рисунок 3" descr="1332152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928802"/>
            <a:ext cx="2286000" cy="16230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38">
      <a:dk1>
        <a:srgbClr val="92D050"/>
      </a:dk1>
      <a:lt1>
        <a:srgbClr val="E8FCDC"/>
      </a:lt1>
      <a:dk2>
        <a:srgbClr val="2E6C09"/>
      </a:dk2>
      <a:lt2>
        <a:srgbClr val="377F0B"/>
      </a:lt2>
      <a:accent1>
        <a:srgbClr val="CBF8B0"/>
      </a:accent1>
      <a:accent2>
        <a:srgbClr val="EBF1DD"/>
      </a:accent2>
      <a:accent3>
        <a:srgbClr val="F2DCDB"/>
      </a:accent3>
      <a:accent4>
        <a:srgbClr val="E5E0EC"/>
      </a:accent4>
      <a:accent5>
        <a:srgbClr val="FDEADA"/>
      </a:accent5>
      <a:accent6>
        <a:srgbClr val="CBCBFF"/>
      </a:accent6>
      <a:hlink>
        <a:srgbClr val="DDD9C3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292</TotalTime>
  <Words>371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Лісові ресурси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використаної літератури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Лісові ресурси</dc:title>
  <dc:creator>Ludmila</dc:creator>
  <cp:lastModifiedBy>Ludmila</cp:lastModifiedBy>
  <cp:revision>27</cp:revision>
  <dcterms:created xsi:type="dcterms:W3CDTF">2012-11-01T15:28:47Z</dcterms:created>
  <dcterms:modified xsi:type="dcterms:W3CDTF">2012-11-01T20:21:27Z</dcterms:modified>
</cp:coreProperties>
</file>