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  <p:sldId id="265" r:id="rId9"/>
    <p:sldId id="263" r:id="rId10"/>
    <p:sldId id="262" r:id="rId11"/>
    <p:sldId id="266" r:id="rId12"/>
    <p:sldId id="264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86444" autoAdjust="0"/>
  </p:normalViewPr>
  <p:slideViewPr>
    <p:cSldViewPr>
      <p:cViewPr>
        <p:scale>
          <a:sx n="77" d="100"/>
          <a:sy n="77" d="100"/>
        </p:scale>
        <p:origin x="-94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uk-UA" sz="3200" b="1" cap="none" spc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Зміна площі льодовикового покриву Землі, 1980-2010 рр., млн</a:t>
            </a:r>
            <a:r>
              <a:rPr lang="uk-UA" sz="3200" noProof="0" dirty="0" smtClean="0"/>
              <a:t>. </a:t>
            </a:r>
            <a:r>
              <a:rPr lang="ru-RU" sz="3200" dirty="0" smtClean="0"/>
              <a:t>км2</a:t>
            </a:r>
            <a:endParaRPr lang="ru-RU" sz="3200" dirty="0"/>
          </a:p>
        </c:rich>
      </c:tx>
      <c:layout>
        <c:manualLayout>
          <c:xMode val="edge"/>
          <c:yMode val="edge"/>
          <c:x val="0.1201890735880237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990339749198096E-2"/>
          <c:y val="0.21404350771943001"/>
          <c:w val="0.91454669728783899"/>
          <c:h val="0.7089250685769541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 льодовикогвого покриву Землі, 1980-2010 рр., млн. (км)^3</c:v>
                </c:pt>
              </c:strCache>
            </c:strRef>
          </c:tx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17.72</c:v>
                </c:pt>
                <c:pt idx="1">
                  <c:v>17.059999999999999</c:v>
                </c:pt>
                <c:pt idx="2">
                  <c:v>16.34</c:v>
                </c:pt>
                <c:pt idx="3">
                  <c:v>15.89</c:v>
                </c:pt>
                <c:pt idx="4">
                  <c:v>15.53</c:v>
                </c:pt>
                <c:pt idx="5">
                  <c:v>14.17</c:v>
                </c:pt>
                <c:pt idx="6">
                  <c:v>13.25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06336"/>
        <c:axId val="74981376"/>
      </c:lineChart>
      <c:catAx>
        <c:axId val="3140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981376"/>
        <c:crosses val="autoZero"/>
        <c:auto val="1"/>
        <c:lblAlgn val="ctr"/>
        <c:lblOffset val="100"/>
        <c:noMultiLvlLbl val="0"/>
      </c:catAx>
      <c:valAx>
        <c:axId val="7498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40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 теоретично затоплених територій с/г угідь Південної Америки, %</a:t>
            </a:r>
          </a:p>
        </c:rich>
      </c:tx>
      <c:layout>
        <c:manualLayout>
          <c:xMode val="edge"/>
          <c:yMode val="edge"/>
          <c:x val="0.1169222056131214"/>
          <c:y val="1.72204809948693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теоретично затоплених територій Південної Америки, млн. га</c:v>
                </c:pt>
              </c:strCache>
            </c:strRef>
          </c:tx>
          <c:dPt>
            <c:idx val="0"/>
            <c:bubble3D val="0"/>
            <c:explosion val="1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Зернові</c:v>
                </c:pt>
                <c:pt idx="1">
                  <c:v>Бобові</c:v>
                </c:pt>
                <c:pt idx="2">
                  <c:v>Овочеві</c:v>
                </c:pt>
                <c:pt idx="3">
                  <c:v>Олійні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310</c:v>
                </c:pt>
                <c:pt idx="1">
                  <c:v>50</c:v>
                </c:pt>
                <c:pt idx="2">
                  <c:v>95</c:v>
                </c:pt>
                <c:pt idx="3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4.7109978204188517E-2"/>
          <c:y val="0.34455235515469346"/>
          <c:w val="0.9"/>
          <c:h val="5.9745077769738114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noProof="0" dirty="0" smtClean="0"/>
              <a:t>Структура теоретично затоплених територій с/г угідь Азії, %</a:t>
            </a:r>
            <a:endParaRPr lang="uk-UA" noProof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теоретично затоплених територій Південної Америки, млн. га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Зернові</c:v>
                </c:pt>
                <c:pt idx="1">
                  <c:v>Техічні</c:v>
                </c:pt>
                <c:pt idx="2">
                  <c:v>Олійні </c:v>
                </c:pt>
                <c:pt idx="3">
                  <c:v>Рис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8.4</c:v>
                </c:pt>
                <c:pt idx="1">
                  <c:v>3.6</c:v>
                </c:pt>
                <c:pt idx="2">
                  <c:v>4.7</c:v>
                </c:pt>
                <c:pt idx="3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4.6235022786539043E-2"/>
          <c:y val="0.27625055132066839"/>
          <c:w val="0.89999990988120959"/>
          <c:h val="5.9870686206919446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FB3F8-014D-46DD-A7BC-1AE08F8E70BE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7CE4E-6AC5-4F46-A7E0-D64EA74E01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8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7CE4E-6AC5-4F46-A7E0-D64EA74E01CE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C75E-FF88-4FBD-BA90-7794679C0D16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E6B-D888-451B-882D-8EA9DAE549B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C75E-FF88-4FBD-BA90-7794679C0D16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E6B-D888-451B-882D-8EA9DAE549B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C75E-FF88-4FBD-BA90-7794679C0D16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E6B-D888-451B-882D-8EA9DAE549B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C75E-FF88-4FBD-BA90-7794679C0D16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E6B-D888-451B-882D-8EA9DAE549B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C75E-FF88-4FBD-BA90-7794679C0D16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E6B-D888-451B-882D-8EA9DAE549B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C75E-FF88-4FBD-BA90-7794679C0D16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E6B-D888-451B-882D-8EA9DAE549B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C75E-FF88-4FBD-BA90-7794679C0D16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E6B-D888-451B-882D-8EA9DAE549B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C75E-FF88-4FBD-BA90-7794679C0D16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E6B-D888-451B-882D-8EA9DAE549B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C75E-FF88-4FBD-BA90-7794679C0D16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E6B-D888-451B-882D-8EA9DAE549B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C75E-FF88-4FBD-BA90-7794679C0D16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E6B-D888-451B-882D-8EA9DAE549B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C75E-FF88-4FBD-BA90-7794679C0D16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5E6B-D888-451B-882D-8EA9DAE549B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9C75E-FF88-4FBD-BA90-7794679C0D16}" type="datetimeFigureOut">
              <a:rPr lang="uk-UA" smtClean="0"/>
              <a:pPr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5E6B-D888-451B-882D-8EA9DAE549B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uastudent.com/wp-content/uploads/2012/06/li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37442">
            <a:off x="5306550" y="678308"/>
            <a:ext cx="3524274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http://school.xvatit.com/images/1/18/Arkyi4n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07587">
            <a:off x="570850" y="3953676"/>
            <a:ext cx="2450339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71678"/>
            <a:ext cx="8029604" cy="2155831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uk-UA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Багаторічна мерзлота</a:t>
            </a:r>
            <a:endParaRPr lang="uk-UA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357694"/>
            <a:ext cx="6400800" cy="1752600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5" name="Рисунок 4" descr="37936659_Untitled2_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429000"/>
            <a:ext cx="1357322" cy="1294400"/>
          </a:xfrm>
          <a:prstGeom prst="rect">
            <a:avLst/>
          </a:prstGeom>
        </p:spPr>
      </p:pic>
      <p:pic>
        <p:nvPicPr>
          <p:cNvPr id="7" name="Рисунок 6" descr="Map-Marker-Push-Pin--Right-Az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0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428604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3.Затоплення родовищ корисних копалин.</a:t>
            </a:r>
          </a:p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4.Мобілізаця та переміщення промислових потужностей.</a:t>
            </a:r>
          </a:p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Зміна і пошкодження інфраструктури.</a:t>
            </a:r>
          </a:p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Вплив на стан флори і фауни.</a:t>
            </a:r>
          </a:p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Такі наслідки зумовлені тим, що танення багаторічної мерзлоти ( за прогнозами вчених ) підніме рівень світового океану на 63 м.</a:t>
            </a:r>
          </a:p>
          <a:p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0636ba996462e176b58c2331487e94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4071942"/>
            <a:ext cx="3857652" cy="2584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7936659_Untitled2_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786190"/>
            <a:ext cx="1273481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/>
          <p:cNvSpPr/>
          <p:nvPr/>
        </p:nvSpPr>
        <p:spPr>
          <a:xfrm>
            <a:off x="785786" y="214290"/>
            <a:ext cx="8072462" cy="785355"/>
          </a:xfrm>
          <a:prstGeom prst="roundRect">
            <a:avLst>
              <a:gd name="adj" fmla="val 13120"/>
            </a:avLst>
          </a:prstGeom>
          <a:gradFill flip="none" rotWithShape="1">
            <a:gsLst>
              <a:gs pos="0">
                <a:schemeClr val="bg1">
                  <a:lumMod val="71000"/>
                  <a:lumOff val="29000"/>
                  <a:alpha val="85000"/>
                </a:schemeClr>
              </a:gs>
              <a:gs pos="100000">
                <a:schemeClr val="bg1">
                  <a:alpha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Площа територій, що будуть затоплені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97616"/>
              </p:ext>
            </p:extLst>
          </p:nvPr>
        </p:nvGraphicFramePr>
        <p:xfrm>
          <a:off x="697802" y="1285860"/>
          <a:ext cx="8160478" cy="5090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239"/>
                <a:gridCol w="4080239"/>
              </a:tblGrid>
              <a:tr h="636292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Частина світу/материк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Площа територій</a:t>
                      </a:r>
                      <a:endParaRPr lang="ru-RU" sz="2800" dirty="0"/>
                    </a:p>
                  </a:txBody>
                  <a:tcPr anchor="ctr"/>
                </a:tc>
              </a:tr>
              <a:tr h="636292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Азія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blipFill rotWithShape="1">
                      <a:blip r:embed="rId2"/>
                      <a:stretch>
                        <a:fillRect l="-100000" t="-101818" b="-627273"/>
                      </a:stretch>
                    </a:blipFill>
                  </a:tcPr>
                </a:tc>
              </a:tr>
              <a:tr h="636292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Південна</a:t>
                      </a:r>
                      <a:r>
                        <a:rPr lang="uk-UA" sz="2400" baseline="0" dirty="0" smtClean="0"/>
                        <a:t> Америка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blipFill rotWithShape="1">
                      <a:blip r:embed="rId2"/>
                      <a:stretch>
                        <a:fillRect l="-100000" t="-200000" b="-521622"/>
                      </a:stretch>
                    </a:blipFill>
                  </a:tcPr>
                </a:tc>
              </a:tr>
              <a:tr h="636292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Європа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blipFill rotWithShape="1">
                      <a:blip r:embed="rId2"/>
                      <a:stretch>
                        <a:fillRect l="-100000" t="-300000" b="-421622"/>
                      </a:stretch>
                    </a:blipFill>
                  </a:tcPr>
                </a:tc>
              </a:tr>
              <a:tr h="636292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Північна Америка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blipFill rotWithShape="1">
                      <a:blip r:embed="rId2"/>
                      <a:stretch>
                        <a:fillRect l="-100000" t="-403636" b="-325455"/>
                      </a:stretch>
                    </a:blipFill>
                  </a:tcPr>
                </a:tc>
              </a:tr>
              <a:tr h="636292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Австралія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blipFill rotWithShape="1">
                      <a:blip r:embed="rId2"/>
                      <a:stretch>
                        <a:fillRect l="-100000" t="-499099" b="-222523"/>
                      </a:stretch>
                    </a:blipFill>
                  </a:tcPr>
                </a:tc>
              </a:tr>
              <a:tr h="636292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Африка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blipFill rotWithShape="1">
                      <a:blip r:embed="rId2"/>
                      <a:stretch>
                        <a:fillRect l="-100000" t="-604545" b="-124545"/>
                      </a:stretch>
                    </a:blipFill>
                  </a:tcPr>
                </a:tc>
              </a:tr>
              <a:tr h="636292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Загальна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blipFill rotWithShape="1">
                      <a:blip r:embed="rId2"/>
                      <a:stretch>
                        <a:fillRect l="-100000" t="-698198" b="-23423"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 доцільно освоювати райони нашої планети, де залягають гірські породи , що перебувають у мерзлому стані?</a:t>
            </a:r>
            <a:endParaRPr lang="uk-UA" sz="31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Я вважаю, що недоцільно освоювати гірські породи , що перебувають у мерзлому стані, адже:</a:t>
            </a:r>
          </a:p>
          <a:p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удь яка антропогенна діяльність погіршить природній стан ладового покриву планети;</a:t>
            </a:r>
          </a:p>
          <a:p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кщо танення буде розвиватись так швидко і на далі, то потопи просто зруйнують будь-які промислові угіддя в районах вічної мерзлоти.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rganic.ua/images/stories/wnews/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4320" y="857232"/>
            <a:ext cx="252134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6000792" cy="49292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Багаторічна мерзлота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наявність у поверхневому шарі земної кори протягом від кількох років до тисячоліть температури, нижчої від 0°, що призводить до замерзання води в ґрунті і нижчих верствах на глибини до 400 м</a:t>
            </a: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Багаторічна мерзлота утворилась в льодовикову епоху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Потужність шару мерзлоти становить від кількох метрів до 1 км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 існування — від декількох років до сотень тисяч років. 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Поширення — від острівного до суцільного. 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багаторічній мерзлоті зустрічаються товщі льоду до 60 м - викопний лід</a:t>
            </a:r>
          </a:p>
          <a:p>
            <a:pPr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Мерзлота поширена в північній півкулі (північна Америка, Євразія), займає 25% площі</a:t>
            </a:r>
          </a:p>
          <a:p>
            <a:pPr>
              <a:buNone/>
            </a:pP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endParaRPr lang="uk-UA" sz="2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endParaRPr lang="uk-UA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endParaRPr lang="uk-UA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128h1281390856456MapMarkerDrawingPinRightChartreu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190760">
            <a:off x="6799678" y="210072"/>
            <a:ext cx="1026851" cy="1026851"/>
          </a:xfrm>
          <a:prstGeom prst="rect">
            <a:avLst/>
          </a:prstGeom>
        </p:spPr>
      </p:pic>
      <p:pic>
        <p:nvPicPr>
          <p:cNvPr id="17412" name="Picture 4" descr="http://img.newsinfo.ru/image/article/9/3/5/293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357562"/>
            <a:ext cx="2432155" cy="1625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randoogle_Thumbtack_Pushp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3214686"/>
            <a:ext cx="827823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 вічна 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“вічна”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мерзлота?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мою думку, багаторічна  мерзлота 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далеко не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вічна. Вона займає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майже 1/4 території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планети, проте 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 з великою швидкістю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тане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наслідок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зміни клімату та глобального потепління. Тому незабаром, або навіть вже зараз, ми можемо спостерігати зміну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ландшафтів в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районі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Сибіру,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Арктичної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Канади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Аляски.</a:t>
            </a:r>
            <a:endParaRPr lang="uk-UA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news.bbcimg.co.uk/media/images/68925000/jpg/_68925800_82947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071942"/>
            <a:ext cx="4445031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Map-Marker-Drawing-Pin-Right-Pin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571876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Причини танення вічної мерзлоти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Немає ніяких серйозних сумнівів, що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є основними причинами танення льоду в Західній Антарктиді . Це глобальне потепління і утворення озонової діри. В </a:t>
            </a:r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Арктиці, як і скрізь на планеті,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ці явища відбуваються </a:t>
            </a:r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результаті збільшення викидів в атмосферу газів, які затримують тепло, головним чином, вуглекислого газу, що виділяється при спалюванні викопного палива. </a:t>
            </a:r>
          </a:p>
        </p:txBody>
      </p:sp>
      <p:pic>
        <p:nvPicPr>
          <p:cNvPr id="18434" name="Picture 2" descr="http://www.5.ua/media/k2/items/cache/06901219afc23627ddc9a296d6010df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786190"/>
            <a:ext cx="4857756" cy="2655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Map-Marker-Push-Pin--Right-Az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429000"/>
            <a:ext cx="681038" cy="681038"/>
          </a:xfrm>
          <a:prstGeom prst="rect">
            <a:avLst/>
          </a:prstGeom>
        </p:spPr>
      </p:pic>
      <p:pic>
        <p:nvPicPr>
          <p:cNvPr id="6" name="Рисунок 5" descr="Map-Marker-Push-Pin--Right-Az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227054">
            <a:off x="1830100" y="3901813"/>
            <a:ext cx="597212" cy="597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087061"/>
              </p:ext>
            </p:extLst>
          </p:nvPr>
        </p:nvGraphicFramePr>
        <p:xfrm>
          <a:off x="642910" y="1000108"/>
          <a:ext cx="8229600" cy="487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greendustriesblog.com/greendustries/wp-content/uploads/2012/12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3717881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6" descr="http://blog.safog.com/wp-content/uploads/vergleich_mccarthy_glacier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918" y="369909"/>
            <a:ext cx="4020345" cy="2814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8" name="Picture 8" descr="http://i1-news.softpedia-static.com/images/news2/GlobGlacier-Keeps-Track-of-Melting-Glaciers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500438"/>
            <a:ext cx="4329176" cy="30922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90" name="Picture 10" descr="http://4.bp.blogspot.com/-CSJsl-89aUQ/UakYSKAw8WI/AAAAAAAAAB4/-yH0f7BW7Pw/s1600/g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714884"/>
            <a:ext cx="2428892" cy="1813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apMarker_PushPin_Left_Pin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0"/>
            <a:ext cx="857256" cy="857256"/>
          </a:xfrm>
          <a:prstGeom prst="rect">
            <a:avLst/>
          </a:prstGeom>
        </p:spPr>
      </p:pic>
      <p:pic>
        <p:nvPicPr>
          <p:cNvPr id="9" name="Рисунок 8" descr="MapMarker_PushPin_Right_Chartreus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73335">
            <a:off x="6035666" y="3178154"/>
            <a:ext cx="850885" cy="850885"/>
          </a:xfrm>
          <a:prstGeom prst="rect">
            <a:avLst/>
          </a:prstGeom>
        </p:spPr>
      </p:pic>
      <p:pic>
        <p:nvPicPr>
          <p:cNvPr id="10" name="Рисунок 9" descr="randoogle_Thumbtack_Pushpi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285728"/>
            <a:ext cx="857256" cy="665802"/>
          </a:xfrm>
          <a:prstGeom prst="rect">
            <a:avLst/>
          </a:prstGeom>
        </p:spPr>
      </p:pic>
      <p:pic>
        <p:nvPicPr>
          <p:cNvPr id="11" name="Рисунок 10" descr="Map-Marker-Push-Pin--Right-Azur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677917">
            <a:off x="1733556" y="4305332"/>
            <a:ext cx="789614" cy="789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itlana\Desktop\Географія\754723main_earth20130610-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6" y="620688"/>
            <a:ext cx="8818614" cy="499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73325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Сучасна карта багаторічної мерзлоти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0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Можливі наслідки танення вічної мерзлоти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1.Загибель населення землі через потопи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Найбільші міста, які будуть затоплені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30101"/>
              </p:ext>
            </p:extLst>
          </p:nvPr>
        </p:nvGraphicFramePr>
        <p:xfrm>
          <a:off x="642910" y="2357430"/>
          <a:ext cx="8286808" cy="454386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071284"/>
                <a:gridCol w="2071284"/>
                <a:gridCol w="2072120"/>
                <a:gridCol w="2072120"/>
              </a:tblGrid>
              <a:tr h="7228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 dirty="0">
                          <a:effectLst/>
                        </a:rPr>
                        <a:t>Назва міста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 dirty="0">
                          <a:effectLst/>
                        </a:rPr>
                        <a:t>Населення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 dirty="0">
                          <a:effectLst/>
                        </a:rPr>
                        <a:t>Назва міста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>
                          <a:effectLst/>
                        </a:rPr>
                        <a:t>Населення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99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 dirty="0">
                          <a:effectLst/>
                        </a:rPr>
                        <a:t>Шанхай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>
                          <a:effectLst/>
                        </a:rPr>
                        <a:t>23,8 млн. ос.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 b="1" dirty="0">
                          <a:effectLst/>
                        </a:rPr>
                        <a:t>Гонконг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>
                          <a:effectLst/>
                        </a:rPr>
                        <a:t>7,2 млн. ос.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99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 dirty="0">
                          <a:effectLst/>
                        </a:rPr>
                        <a:t>Токіо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>
                          <a:effectLst/>
                        </a:rPr>
                        <a:t>13,0 млн. ос.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 b="1" dirty="0">
                          <a:effectLst/>
                        </a:rPr>
                        <a:t>Стамбул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>
                          <a:effectLst/>
                        </a:rPr>
                        <a:t>6,7 млн. ос.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53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 dirty="0">
                          <a:effectLst/>
                        </a:rPr>
                        <a:t>Мумбаї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>
                          <a:effectLst/>
                        </a:rPr>
                        <a:t>12,4 млн. ос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 b="1" dirty="0">
                          <a:effectLst/>
                        </a:rPr>
                        <a:t>Ріо-де-Жанейро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 dirty="0">
                          <a:effectLst/>
                        </a:rPr>
                        <a:t>6,3 млн. ос.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99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 dirty="0">
                          <a:effectLst/>
                        </a:rPr>
                        <a:t>Джакарта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>
                          <a:effectLst/>
                        </a:rPr>
                        <a:t>9,6 млн. ос.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 b="1" dirty="0">
                          <a:effectLst/>
                        </a:rPr>
                        <a:t>Сінгапур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 dirty="0">
                          <a:effectLst/>
                        </a:rPr>
                        <a:t>5,2 млн. ос.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40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 dirty="0">
                          <a:effectLst/>
                        </a:rPr>
                        <a:t>Нью-Йорк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 dirty="0">
                          <a:effectLst/>
                        </a:rPr>
                        <a:t>8,3 млн. ос.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 b="1" dirty="0">
                          <a:effectLst/>
                        </a:rPr>
                        <a:t>Санкт-Петербург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uk-UA" sz="2400" dirty="0">
                          <a:effectLst/>
                        </a:rPr>
                        <a:t>5,0 млн. ос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268799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2.Затоплення сільськогосподарських угідь. 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55402800"/>
              </p:ext>
            </p:extLst>
          </p:nvPr>
        </p:nvGraphicFramePr>
        <p:xfrm>
          <a:off x="357158" y="1071546"/>
          <a:ext cx="4357718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72494520"/>
              </p:ext>
            </p:extLst>
          </p:nvPr>
        </p:nvGraphicFramePr>
        <p:xfrm>
          <a:off x="4714876" y="1071546"/>
          <a:ext cx="419370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412</Words>
  <Application>Microsoft Office PowerPoint</Application>
  <PresentationFormat>Экран 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Багаторічна мерзлота</vt:lpstr>
      <vt:lpstr>Презентация PowerPoint</vt:lpstr>
      <vt:lpstr>Чи вічна “вічна” мерзлота?</vt:lpstr>
      <vt:lpstr>Причини танення вічної мерзлоти</vt:lpstr>
      <vt:lpstr>Презентация PowerPoint</vt:lpstr>
      <vt:lpstr>Презентация PowerPoint</vt:lpstr>
      <vt:lpstr>Презентация PowerPoint</vt:lpstr>
      <vt:lpstr>Можливі наслідки танення вічної мерзлоти</vt:lpstr>
      <vt:lpstr>Презентация PowerPoint</vt:lpstr>
      <vt:lpstr>Презентация PowerPoint</vt:lpstr>
      <vt:lpstr>Презентация PowerPoint</vt:lpstr>
      <vt:lpstr>Чи доцільно освоювати райони нашої планети, де залягають гірські породи , що перебувають у мерзлому стані?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Багаторічна мерзлота</dc:title>
  <dc:creator>Роксолана</dc:creator>
  <cp:lastModifiedBy>Svitlana</cp:lastModifiedBy>
  <cp:revision>24</cp:revision>
  <dcterms:created xsi:type="dcterms:W3CDTF">2014-10-12T11:14:23Z</dcterms:created>
  <dcterms:modified xsi:type="dcterms:W3CDTF">2014-10-27T17:25:34Z</dcterms:modified>
</cp:coreProperties>
</file>