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242048" cy="1656184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Економіко-географічне положення </a:t>
            </a:r>
            <a:r>
              <a:rPr lang="uk-UA" sz="4400" b="1" dirty="0" err="1" smtClean="0"/>
              <a:t>франції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815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Франція А. Ныкытын 10 - А\1005206_franc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7239000" cy="698336"/>
          </a:xfrm>
        </p:spPr>
        <p:txBody>
          <a:bodyPr/>
          <a:lstStyle/>
          <a:p>
            <a:pPr algn="ctr"/>
            <a:r>
              <a:rPr lang="uk-UA" dirty="0" smtClean="0"/>
              <a:t>Франція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42048" cy="5535488"/>
          </a:xfrm>
        </p:spPr>
        <p:txBody>
          <a:bodyPr>
            <a:noAutofit/>
          </a:bodyPr>
          <a:lstStyle/>
          <a:p>
            <a:r>
              <a:rPr lang="uk-UA" sz="2000" b="1" i="1" dirty="0">
                <a:solidFill>
                  <a:schemeClr val="tx1"/>
                </a:solidFill>
                <a:cs typeface="Arial" pitchFamily="34" charset="0"/>
              </a:rPr>
              <a:t>Склад території та економіко-географічне </a:t>
            </a:r>
            <a:r>
              <a:rPr lang="uk-UA" sz="2000" b="1" i="1" dirty="0" smtClean="0">
                <a:solidFill>
                  <a:schemeClr val="tx1"/>
                </a:solidFill>
                <a:cs typeface="Arial" pitchFamily="34" charset="0"/>
              </a:rPr>
              <a:t>положення            Франції</a:t>
            </a:r>
            <a:r>
              <a:rPr lang="uk-UA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0" i="1" dirty="0">
                <a:solidFill>
                  <a:schemeClr val="tx1"/>
                </a:solidFill>
                <a:cs typeface="Arial" pitchFamily="34" charset="0"/>
              </a:rPr>
              <a:t>Франція лежить на заході Європи. Крім континентальної частини, до її складу входить острів Корсика. Особливості географічного положення Франції: широкий вихід в Атлантику і Середземне море (Франція одночасно є </a:t>
            </a:r>
            <a:r>
              <a:rPr lang="uk-UA" sz="1800" b="0" i="1" dirty="0" err="1">
                <a:solidFill>
                  <a:schemeClr val="tx1"/>
                </a:solidFill>
                <a:cs typeface="Arial" pitchFamily="34" charset="0"/>
              </a:rPr>
              <a:t>північно-атлантичною</a:t>
            </a:r>
            <a:r>
              <a:rPr lang="uk-UA" sz="1800" b="0" i="1" dirty="0">
                <a:solidFill>
                  <a:schemeClr val="tx1"/>
                </a:solidFill>
                <a:cs typeface="Arial" pitchFamily="34" charset="0"/>
              </a:rPr>
              <a:t> і середземноморською країною, її морський кордон довший за сухопутний); наявність на кордонах гірських систем Альп і Піренеїв (Піренеї </a:t>
            </a:r>
            <a:r>
              <a:rPr lang="uk-UA" sz="1800" b="0" i="1" dirty="0" err="1">
                <a:solidFill>
                  <a:schemeClr val="tx1"/>
                </a:solidFill>
                <a:cs typeface="Arial" pitchFamily="34" charset="0"/>
              </a:rPr>
              <a:t>важкопрохідні</a:t>
            </a:r>
            <a:r>
              <a:rPr lang="uk-UA" sz="1800" b="0" i="1" dirty="0">
                <a:solidFill>
                  <a:schemeClr val="tx1"/>
                </a:solidFill>
                <a:cs typeface="Arial" pitchFamily="34" charset="0"/>
              </a:rPr>
              <a:t> і шляхи в Іспанію обходять їх вузькими прибережними низовинами, в Альпах є чимало зручних перевалів); сусідство на півночі й сході з </a:t>
            </a:r>
            <a:r>
              <a:rPr lang="uk-UA" sz="1800" b="0" i="1" dirty="0" err="1">
                <a:solidFill>
                  <a:schemeClr val="tx1"/>
                </a:solidFill>
                <a:cs typeface="Arial" pitchFamily="34" charset="0"/>
              </a:rPr>
              <a:t>найрозвинутіїною</a:t>
            </a:r>
            <a:r>
              <a:rPr lang="uk-UA" sz="1800" b="0" i="1" dirty="0">
                <a:solidFill>
                  <a:schemeClr val="tx1"/>
                </a:solidFill>
                <a:cs typeface="Arial" pitchFamily="34" charset="0"/>
              </a:rPr>
              <a:t> частиною Західної Європи, що простягнулась від Центральної Англії До Північної Італії.</a:t>
            </a:r>
            <a:br>
              <a:rPr lang="uk-UA" sz="1800" b="0" i="1" dirty="0">
                <a:solidFill>
                  <a:schemeClr val="tx1"/>
                </a:solidFill>
                <a:cs typeface="Arial" pitchFamily="34" charset="0"/>
              </a:rPr>
            </a:br>
            <a:r>
              <a:rPr lang="uk-UA" sz="1800" b="0" i="1" dirty="0">
                <a:solidFill>
                  <a:schemeClr val="tx1"/>
                </a:solidFill>
                <a:cs typeface="Arial" pitchFamily="34" charset="0"/>
              </a:rPr>
              <a:t>Положення Франції на шляхах, які з'єднують Середземномор'я і північний захід Європи, сприяло її ранньому економічному розвитку. Вже стародавня Галлія вважалась чи не найбагатшою частиною Римської імперії. Головним для зовнішніх стосунків Франції завжди був ц східний сухопутний кордон, особливо його північна частина. </a:t>
            </a:r>
            <a:endParaRPr lang="ru-RU" sz="1800" b="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6250632"/>
          </a:xfrm>
        </p:spPr>
        <p:txBody>
          <a:bodyPr/>
          <a:lstStyle/>
          <a:p>
            <a:r>
              <a:rPr lang="uk-UA" sz="2000" b="1" i="1" dirty="0">
                <a:effectLst/>
                <a:cs typeface="Arial" pitchFamily="34" charset="0"/>
              </a:rPr>
              <a:t>Клімат</a:t>
            </a:r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effectLst/>
                <a:latin typeface="Arial" pitchFamily="34" charset="0"/>
                <a:cs typeface="Arial" pitchFamily="34" charset="0"/>
              </a:rPr>
            </a:br>
            <a:r>
              <a:rPr lang="uk-UA" sz="1800" i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1800" i="1" dirty="0">
                <a:effectLst/>
                <a:latin typeface="Arial" pitchFamily="34" charset="0"/>
                <a:cs typeface="Arial" pitchFamily="34" charset="0"/>
              </a:rPr>
            </a:br>
            <a:r>
              <a:rPr lang="uk-UA" sz="1800" i="1" dirty="0">
                <a:effectLst/>
                <a:cs typeface="Arial" pitchFamily="34" charset="0"/>
              </a:rPr>
              <a:t>Францію можна умовно розділити на п'ять кліматичних зон. Найменша з них – гірські райони, де температура повітря зазвичай на 5 °С нижче, ніж в цілому по країні. Друга кліматична зона — на сході країни, вона відрізняється великим коливанням температур протягом року. Взимку тут біля 0°С, а літом температура досягає +30°С. Побережжя Середземного моря і долина від Рони до Ліона відноситься до субтропічної середземноморської кліматичної зони. Гірські масиви Альп заважають проникненню теплих циклонів в глиб країни з південного сходу, завдяки чому складаються особливі кліматичні умови в прибережних зонах Ліонського затоки. Центральна частина країни складає ще одну кліматичну зону — атлантичну. Вона практично не відрізняється від середземноморської по кількості опадів — її відмінність полягає в більшому коливанні температур. І остання — п'ята — кліматична зона розташована уздовж побережжя Атлантики. Вологість повітря і рівніший характер коливань температури визначаються близькістю морить. Опадів зазвичай випадає 600-1000 мм в рік, в </a:t>
            </a:r>
            <a:r>
              <a:rPr lang="uk-UA" sz="1800" i="1" dirty="0" err="1">
                <a:effectLst/>
                <a:cs typeface="Arial" pitchFamily="34" charset="0"/>
              </a:rPr>
              <a:t>го¬рах</a:t>
            </a:r>
            <a:r>
              <a:rPr lang="uk-UA" sz="1800" i="1" dirty="0">
                <a:effectLst/>
                <a:cs typeface="Arial" pitchFamily="34" charset="0"/>
              </a:rPr>
              <a:t> — 2000 мм і більш.</a:t>
            </a:r>
            <a:r>
              <a:rPr lang="ru-RU" sz="1800" dirty="0">
                <a:effectLst/>
                <a:cs typeface="Arial" pitchFamily="34" charset="0"/>
              </a:rPr>
              <a:t/>
            </a:r>
            <a:br>
              <a:rPr lang="ru-RU" sz="1800" dirty="0">
                <a:effectLst/>
                <a:cs typeface="Arial" pitchFamily="34" charset="0"/>
              </a:rPr>
            </a:br>
            <a:endParaRPr lang="ru-RU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702985"/>
            <a:ext cx="4757152" cy="6155015"/>
          </a:xfrm>
        </p:spPr>
        <p:txBody>
          <a:bodyPr/>
          <a:lstStyle/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400" b="1" dirty="0" smtClean="0"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cs typeface="Arial" pitchFamily="34" charset="0"/>
              </a:rPr>
              <a:t>За </a:t>
            </a:r>
            <a:r>
              <a:rPr lang="ru-RU" sz="1400" dirty="0" err="1">
                <a:cs typeface="Arial" pitchFamily="34" charset="0"/>
              </a:rPr>
              <a:t>площею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Франція</a:t>
            </a:r>
            <a:r>
              <a:rPr lang="ru-RU" sz="1400" dirty="0">
                <a:cs typeface="Arial" pitchFamily="34" charset="0"/>
              </a:rPr>
              <a:t> є </a:t>
            </a:r>
            <a:r>
              <a:rPr lang="ru-RU" sz="1400" dirty="0" err="1">
                <a:cs typeface="Arial" pitchFamily="34" charset="0"/>
              </a:rPr>
              <a:t>найбільшою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країною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Західної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Європи</a:t>
            </a:r>
            <a:r>
              <a:rPr lang="ru-RU" sz="1400" dirty="0">
                <a:cs typeface="Arial" pitchFamily="34" charset="0"/>
              </a:rPr>
              <a:t>. </a:t>
            </a:r>
            <a:r>
              <a:rPr lang="ru-RU" sz="1400" dirty="0" err="1">
                <a:cs typeface="Arial" pitchFamily="34" charset="0"/>
              </a:rPr>
              <a:t>Понад</a:t>
            </a:r>
            <a:r>
              <a:rPr lang="ru-RU" sz="1400" dirty="0">
                <a:cs typeface="Arial" pitchFamily="34" charset="0"/>
              </a:rPr>
              <a:t> 3/5 </a:t>
            </a:r>
            <a:r>
              <a:rPr lang="ru-RU" sz="1400" dirty="0" err="1">
                <a:cs typeface="Arial" pitchFamily="34" charset="0"/>
              </a:rPr>
              <a:t>території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становлять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рівнини</a:t>
            </a:r>
            <a:r>
              <a:rPr lang="ru-RU" sz="1400" dirty="0">
                <a:cs typeface="Arial" pitchFamily="34" charset="0"/>
              </a:rPr>
              <a:t>, які </a:t>
            </a:r>
            <a:r>
              <a:rPr lang="ru-RU" sz="1400" dirty="0" err="1">
                <a:cs typeface="Arial" pitchFamily="34" charset="0"/>
              </a:rPr>
              <a:t>тягнуться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суцільною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смугою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від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бельгійського</a:t>
            </a:r>
            <a:r>
              <a:rPr lang="ru-RU" sz="1400" dirty="0">
                <a:cs typeface="Arial" pitchFamily="34" charset="0"/>
              </a:rPr>
              <a:t> кордону до </a:t>
            </a:r>
            <a:r>
              <a:rPr lang="ru-RU" sz="1400" dirty="0" err="1">
                <a:cs typeface="Arial" pitchFamily="34" charset="0"/>
              </a:rPr>
              <a:t>Піренеїв</a:t>
            </a:r>
            <a:r>
              <a:rPr lang="ru-RU" sz="1400" dirty="0">
                <a:cs typeface="Arial" pitchFamily="34" charset="0"/>
              </a:rPr>
              <a:t>. </a:t>
            </a:r>
            <a:r>
              <a:rPr lang="ru-RU" sz="1400" dirty="0" err="1">
                <a:cs typeface="Arial" pitchFamily="34" charset="0"/>
              </a:rPr>
              <a:t>Гірські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території</a:t>
            </a:r>
            <a:r>
              <a:rPr lang="ru-RU" sz="1400" dirty="0">
                <a:cs typeface="Arial" pitchFamily="34" charset="0"/>
              </a:rPr>
              <a:t> (</a:t>
            </a:r>
            <a:r>
              <a:rPr lang="ru-RU" sz="1400" dirty="0" err="1">
                <a:cs typeface="Arial" pitchFamily="34" charset="0"/>
              </a:rPr>
              <a:t>Арденни</a:t>
            </a:r>
            <a:r>
              <a:rPr lang="ru-RU" sz="1400" dirty="0">
                <a:cs typeface="Arial" pitchFamily="34" charset="0"/>
              </a:rPr>
              <a:t>, </a:t>
            </a:r>
            <a:r>
              <a:rPr lang="ru-RU" sz="1400" dirty="0" err="1">
                <a:cs typeface="Arial" pitchFamily="34" charset="0"/>
              </a:rPr>
              <a:t>Воґези</a:t>
            </a:r>
            <a:r>
              <a:rPr lang="ru-RU" sz="1400" dirty="0">
                <a:cs typeface="Arial" pitchFamily="34" charset="0"/>
              </a:rPr>
              <a:t>, </a:t>
            </a:r>
            <a:r>
              <a:rPr lang="ru-RU" sz="1400" dirty="0" err="1">
                <a:cs typeface="Arial" pitchFamily="34" charset="0"/>
              </a:rPr>
              <a:t>Центральний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Французький</a:t>
            </a:r>
            <a:r>
              <a:rPr lang="ru-RU" sz="1400" dirty="0">
                <a:cs typeface="Arial" pitchFamily="34" charset="0"/>
              </a:rPr>
              <a:t> і </a:t>
            </a:r>
            <a:r>
              <a:rPr lang="ru-RU" sz="1400" dirty="0" err="1">
                <a:cs typeface="Arial" pitchFamily="34" charset="0"/>
              </a:rPr>
              <a:t>Армориканський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масиви</a:t>
            </a:r>
            <a:r>
              <a:rPr lang="ru-RU" sz="1400" dirty="0">
                <a:cs typeface="Arial" pitchFamily="34" charset="0"/>
              </a:rPr>
              <a:t>) належать до </a:t>
            </a:r>
            <a:r>
              <a:rPr lang="ru-RU" sz="1400" dirty="0" err="1">
                <a:cs typeface="Arial" pitchFamily="34" charset="0"/>
              </a:rPr>
              <a:t>середньовисотних</a:t>
            </a:r>
            <a:r>
              <a:rPr lang="ru-RU" sz="1400" dirty="0">
                <a:cs typeface="Arial" pitchFamily="34" charset="0"/>
              </a:rPr>
              <a:t>, сильно </a:t>
            </a:r>
            <a:r>
              <a:rPr lang="ru-RU" sz="1400" dirty="0" err="1">
                <a:cs typeface="Arial" pitchFamily="34" charset="0"/>
              </a:rPr>
              <a:t>зруйнованих</a:t>
            </a:r>
            <a:r>
              <a:rPr lang="ru-RU" sz="1400" dirty="0">
                <a:cs typeface="Arial" pitchFamily="34" charset="0"/>
              </a:rPr>
              <a:t> і </a:t>
            </a:r>
            <a:r>
              <a:rPr lang="ru-RU" sz="1400" dirty="0" err="1">
                <a:cs typeface="Arial" pitchFamily="34" charset="0"/>
              </a:rPr>
              <a:t>вирівняних</a:t>
            </a:r>
            <a:r>
              <a:rPr lang="ru-RU" sz="1400" dirty="0">
                <a:cs typeface="Arial" pitchFamily="34" charset="0"/>
              </a:rPr>
              <a:t>. 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err="1">
                <a:cs typeface="Arial" pitchFamily="34" charset="0"/>
              </a:rPr>
              <a:t>Надра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Франції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багаті</a:t>
            </a:r>
            <a:r>
              <a:rPr lang="ru-RU" sz="1400" dirty="0">
                <a:cs typeface="Arial" pitchFamily="34" charset="0"/>
              </a:rPr>
              <a:t> на </a:t>
            </a:r>
            <a:r>
              <a:rPr lang="ru-RU" sz="1400" dirty="0" err="1">
                <a:cs typeface="Arial" pitchFamily="34" charset="0"/>
              </a:rPr>
              <a:t>залізні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руди</a:t>
            </a:r>
            <a:r>
              <a:rPr lang="ru-RU" sz="1400" dirty="0">
                <a:cs typeface="Arial" pitchFamily="34" charset="0"/>
              </a:rPr>
              <a:t> (</a:t>
            </a:r>
            <a:r>
              <a:rPr lang="ru-RU" sz="1400" dirty="0" err="1">
                <a:cs typeface="Arial" pitchFamily="34" charset="0"/>
              </a:rPr>
              <a:t>Лотарингія</a:t>
            </a:r>
            <a:r>
              <a:rPr lang="ru-RU" sz="1400" dirty="0">
                <a:cs typeface="Arial" pitchFamily="34" charset="0"/>
              </a:rPr>
              <a:t>), </a:t>
            </a:r>
            <a:r>
              <a:rPr lang="ru-RU" sz="1400" dirty="0" err="1">
                <a:cs typeface="Arial" pitchFamily="34" charset="0"/>
              </a:rPr>
              <a:t>боксити</a:t>
            </a:r>
            <a:r>
              <a:rPr lang="ru-RU" sz="1400" dirty="0">
                <a:cs typeface="Arial" pitchFamily="34" charset="0"/>
              </a:rPr>
              <a:t> (Прованс), </a:t>
            </a:r>
            <a:r>
              <a:rPr lang="ru-RU" sz="1400" dirty="0" err="1">
                <a:cs typeface="Arial" pitchFamily="34" charset="0"/>
              </a:rPr>
              <a:t>калійну</a:t>
            </a:r>
            <a:r>
              <a:rPr lang="ru-RU" sz="1400" dirty="0">
                <a:cs typeface="Arial" pitchFamily="34" charset="0"/>
              </a:rPr>
              <a:t> (</a:t>
            </a:r>
            <a:r>
              <a:rPr lang="ru-RU" sz="1400" dirty="0" err="1">
                <a:cs typeface="Arial" pitchFamily="34" charset="0"/>
              </a:rPr>
              <a:t>Ельзас</a:t>
            </a:r>
            <a:r>
              <a:rPr lang="ru-RU" sz="1400" dirty="0">
                <a:cs typeface="Arial" pitchFamily="34" charset="0"/>
              </a:rPr>
              <a:t>) і </a:t>
            </a:r>
            <a:r>
              <a:rPr lang="ru-RU" sz="1400" dirty="0" err="1">
                <a:cs typeface="Arial" pitchFamily="34" charset="0"/>
              </a:rPr>
              <a:t>кам'яну</a:t>
            </a:r>
            <a:r>
              <a:rPr lang="ru-RU" sz="1400" dirty="0">
                <a:cs typeface="Arial" pitchFamily="34" charset="0"/>
              </a:rPr>
              <a:t> (</a:t>
            </a:r>
            <a:r>
              <a:rPr lang="ru-RU" sz="1400" dirty="0" err="1">
                <a:cs typeface="Arial" pitchFamily="34" charset="0"/>
              </a:rPr>
              <a:t>Лотарингія</a:t>
            </a:r>
            <a:r>
              <a:rPr lang="ru-RU" sz="1400" dirty="0">
                <a:cs typeface="Arial" pitchFamily="34" charset="0"/>
              </a:rPr>
              <a:t>) </a:t>
            </a:r>
            <a:r>
              <a:rPr lang="ru-RU" sz="1400" dirty="0" err="1">
                <a:cs typeface="Arial" pitchFamily="34" charset="0"/>
              </a:rPr>
              <a:t>сіль</a:t>
            </a:r>
            <a:r>
              <a:rPr lang="ru-RU" sz="1400" dirty="0">
                <a:cs typeface="Arial" pitchFamily="34" charset="0"/>
              </a:rPr>
              <a:t>, </a:t>
            </a:r>
            <a:r>
              <a:rPr lang="ru-RU" sz="1400" dirty="0" err="1">
                <a:cs typeface="Arial" pitchFamily="34" charset="0"/>
              </a:rPr>
              <a:t>уранові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руди</a:t>
            </a:r>
            <a:r>
              <a:rPr lang="ru-RU" sz="1400" dirty="0">
                <a:cs typeface="Arial" pitchFamily="34" charset="0"/>
              </a:rPr>
              <a:t> (</a:t>
            </a:r>
            <a:r>
              <a:rPr lang="ru-RU" sz="1400" dirty="0" err="1">
                <a:cs typeface="Arial" pitchFamily="34" charset="0"/>
              </a:rPr>
              <a:t>Центральний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масив</a:t>
            </a:r>
            <a:r>
              <a:rPr lang="ru-RU" sz="1400" dirty="0">
                <a:cs typeface="Arial" pitchFamily="34" charset="0"/>
              </a:rPr>
              <a:t>). На </a:t>
            </a:r>
            <a:r>
              <a:rPr lang="ru-RU" sz="1400" dirty="0" err="1">
                <a:cs typeface="Arial" pitchFamily="34" charset="0"/>
              </a:rPr>
              <a:t>паливні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ресурси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країна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бідна</a:t>
            </a:r>
            <a:r>
              <a:rPr lang="ru-RU" sz="1400" dirty="0">
                <a:cs typeface="Arial" pitchFamily="34" charset="0"/>
              </a:rPr>
              <a:t>. </a:t>
            </a:r>
            <a:r>
              <a:rPr lang="ru-RU" sz="1400" dirty="0" err="1">
                <a:cs typeface="Arial" pitchFamily="34" charset="0"/>
              </a:rPr>
              <a:t>Вугільні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басейни</a:t>
            </a:r>
            <a:r>
              <a:rPr lang="ru-RU" sz="1400" dirty="0">
                <a:cs typeface="Arial" pitchFamily="34" charset="0"/>
              </a:rPr>
              <a:t> — </a:t>
            </a:r>
            <a:r>
              <a:rPr lang="ru-RU" sz="1400" dirty="0" err="1">
                <a:cs typeface="Arial" pitchFamily="34" charset="0"/>
              </a:rPr>
              <a:t>Північний</a:t>
            </a:r>
            <a:r>
              <a:rPr lang="ru-RU" sz="1400" dirty="0">
                <a:cs typeface="Arial" pitchFamily="34" charset="0"/>
              </a:rPr>
              <a:t> (одне </a:t>
            </a:r>
            <a:r>
              <a:rPr lang="ru-RU" sz="1400" dirty="0" err="1">
                <a:cs typeface="Arial" pitchFamily="34" charset="0"/>
              </a:rPr>
              <a:t>ціле</a:t>
            </a:r>
            <a:r>
              <a:rPr lang="ru-RU" sz="1400" dirty="0">
                <a:cs typeface="Arial" pitchFamily="34" charset="0"/>
              </a:rPr>
              <a:t> з </a:t>
            </a:r>
            <a:r>
              <a:rPr lang="ru-RU" sz="1400" dirty="0" err="1">
                <a:cs typeface="Arial" pitchFamily="34" charset="0"/>
              </a:rPr>
              <a:t>бельгійським</a:t>
            </a:r>
            <a:r>
              <a:rPr lang="ru-RU" sz="1400" dirty="0">
                <a:cs typeface="Arial" pitchFamily="34" charset="0"/>
              </a:rPr>
              <a:t>) і </a:t>
            </a:r>
            <a:r>
              <a:rPr lang="ru-RU" sz="1400" dirty="0" err="1">
                <a:cs typeface="Arial" pitchFamily="34" charset="0"/>
              </a:rPr>
              <a:t>Лотаринзький</a:t>
            </a:r>
            <a:r>
              <a:rPr lang="ru-RU" sz="1400" dirty="0">
                <a:cs typeface="Arial" pitchFamily="34" charset="0"/>
              </a:rPr>
              <a:t> (одне </a:t>
            </a:r>
            <a:r>
              <a:rPr lang="ru-RU" sz="1400" dirty="0" err="1">
                <a:cs typeface="Arial" pitchFamily="34" charset="0"/>
              </a:rPr>
              <a:t>ціле</a:t>
            </a:r>
            <a:r>
              <a:rPr lang="ru-RU" sz="1400" dirty="0">
                <a:cs typeface="Arial" pitchFamily="34" charset="0"/>
              </a:rPr>
              <a:t> з </a:t>
            </a:r>
            <a:r>
              <a:rPr lang="ru-RU" sz="1400" dirty="0" err="1">
                <a:cs typeface="Arial" pitchFamily="34" charset="0"/>
              </a:rPr>
              <a:t>Саарським</a:t>
            </a:r>
            <a:r>
              <a:rPr lang="ru-RU" sz="1400" dirty="0">
                <a:cs typeface="Arial" pitchFamily="34" charset="0"/>
              </a:rPr>
              <a:t>) — </a:t>
            </a:r>
            <a:r>
              <a:rPr lang="ru-RU" sz="1400" dirty="0" err="1">
                <a:cs typeface="Arial" pitchFamily="34" charset="0"/>
              </a:rPr>
              <a:t>невеликі</a:t>
            </a:r>
            <a:r>
              <a:rPr lang="ru-RU" sz="1400" dirty="0">
                <a:cs typeface="Arial" pitchFamily="34" charset="0"/>
              </a:rPr>
              <a:t> та </a:t>
            </a:r>
            <a:r>
              <a:rPr lang="ru-RU" sz="1400" dirty="0" err="1">
                <a:cs typeface="Arial" pitchFamily="34" charset="0"/>
              </a:rPr>
              <a:t>економічно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невигідні</a:t>
            </a:r>
            <a:r>
              <a:rPr lang="ru-RU" sz="1400" dirty="0">
                <a:cs typeface="Arial" pitchFamily="34" charset="0"/>
              </a:rPr>
              <a:t>. </a:t>
            </a:r>
            <a:r>
              <a:rPr lang="ru-RU" sz="1400" dirty="0" err="1">
                <a:cs typeface="Arial" pitchFamily="34" charset="0"/>
              </a:rPr>
              <a:t>Нафти</a:t>
            </a:r>
            <a:r>
              <a:rPr lang="ru-RU" sz="1400" dirty="0">
                <a:cs typeface="Arial" pitchFamily="34" charset="0"/>
              </a:rPr>
              <a:t> і природного газу практично </a:t>
            </a:r>
            <a:r>
              <a:rPr lang="ru-RU" sz="1400" dirty="0" err="1">
                <a:cs typeface="Arial" pitchFamily="34" charset="0"/>
              </a:rPr>
              <a:t>немає</a:t>
            </a:r>
            <a:r>
              <a:rPr lang="ru-RU" sz="1400" dirty="0">
                <a:cs typeface="Arial" pitchFamily="34" charset="0"/>
              </a:rPr>
              <a:t>. </a:t>
            </a:r>
            <a:r>
              <a:rPr lang="ru-RU" sz="1400" dirty="0" err="1">
                <a:cs typeface="Arial" pitchFamily="34" charset="0"/>
              </a:rPr>
              <a:t>Значними</a:t>
            </a:r>
            <a:r>
              <a:rPr lang="ru-RU" sz="1400" dirty="0">
                <a:cs typeface="Arial" pitchFamily="34" charset="0"/>
              </a:rPr>
              <a:t> є </a:t>
            </a:r>
            <a:r>
              <a:rPr lang="ru-RU" sz="1400" dirty="0" err="1">
                <a:cs typeface="Arial" pitchFamily="34" charset="0"/>
              </a:rPr>
              <a:t>ресурси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гідроенергії</a:t>
            </a:r>
            <a:r>
              <a:rPr lang="ru-RU" sz="1400" dirty="0">
                <a:cs typeface="Arial" pitchFamily="34" charset="0"/>
              </a:rPr>
              <a:t> та </a:t>
            </a:r>
            <a:r>
              <a:rPr lang="ru-RU" sz="1400" dirty="0" err="1">
                <a:cs typeface="Arial" pitchFamily="34" charset="0"/>
              </a:rPr>
              <a:t>енергії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припливів</a:t>
            </a:r>
            <a:r>
              <a:rPr lang="ru-RU" sz="1400" dirty="0">
                <a:cs typeface="Arial" pitchFamily="34" charset="0"/>
              </a:rPr>
              <a:t>. 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err="1">
                <a:cs typeface="Arial" pitchFamily="34" charset="0"/>
              </a:rPr>
              <a:t>Важливим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природним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багатством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Франції</a:t>
            </a:r>
            <a:r>
              <a:rPr lang="ru-RU" sz="1400" dirty="0">
                <a:cs typeface="Arial" pitchFamily="34" charset="0"/>
              </a:rPr>
              <a:t> є </a:t>
            </a:r>
            <a:r>
              <a:rPr lang="ru-RU" sz="1400" dirty="0" err="1">
                <a:cs typeface="Arial" pitchFamily="34" charset="0"/>
              </a:rPr>
              <a:t>її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кліматичні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умови</a:t>
            </a:r>
            <a:r>
              <a:rPr lang="ru-RU" sz="1400" dirty="0">
                <a:cs typeface="Arial" pitchFamily="34" charset="0"/>
              </a:rPr>
              <a:t> і </a:t>
            </a:r>
            <a:r>
              <a:rPr lang="ru-RU" sz="1400" dirty="0" err="1">
                <a:cs typeface="Arial" pitchFamily="34" charset="0"/>
              </a:rPr>
              <a:t>родючі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рівнинні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землі</a:t>
            </a:r>
            <a:r>
              <a:rPr lang="ru-RU" sz="1400" dirty="0">
                <a:cs typeface="Arial" pitchFamily="34" charset="0"/>
              </a:rPr>
              <a:t>. </a:t>
            </a:r>
            <a:r>
              <a:rPr lang="ru-RU" sz="1400" dirty="0" err="1">
                <a:cs typeface="Arial" pitchFamily="34" charset="0"/>
              </a:rPr>
              <a:t>Більша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частина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країни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лежить</a:t>
            </a:r>
            <a:r>
              <a:rPr lang="ru-RU" sz="1400" dirty="0">
                <a:cs typeface="Arial" pitchFamily="34" charset="0"/>
              </a:rPr>
              <a:t> у </a:t>
            </a:r>
            <a:r>
              <a:rPr lang="ru-RU" sz="1400" dirty="0" err="1">
                <a:cs typeface="Arial" pitchFamily="34" charset="0"/>
              </a:rPr>
              <a:t>південній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смузі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помірного</a:t>
            </a:r>
            <a:r>
              <a:rPr lang="ru-RU" sz="1400" dirty="0">
                <a:cs typeface="Arial" pitchFamily="34" charset="0"/>
              </a:rPr>
              <a:t> поясу. Зима </a:t>
            </a:r>
            <a:r>
              <a:rPr lang="ru-RU" sz="1400" dirty="0" err="1">
                <a:cs typeface="Arial" pitchFamily="34" charset="0"/>
              </a:rPr>
              <a:t>м'яка</a:t>
            </a:r>
            <a:r>
              <a:rPr lang="ru-RU" sz="1400" dirty="0">
                <a:cs typeface="Arial" pitchFamily="34" charset="0"/>
              </a:rPr>
              <a:t>, </a:t>
            </a:r>
            <a:r>
              <a:rPr lang="ru-RU" sz="1400" dirty="0" err="1">
                <a:cs typeface="Arial" pitchFamily="34" charset="0"/>
              </a:rPr>
              <a:t>літо</a:t>
            </a:r>
            <a:r>
              <a:rPr lang="ru-RU" sz="1400" dirty="0">
                <a:cs typeface="Arial" pitchFamily="34" charset="0"/>
              </a:rPr>
              <a:t> тепле. </a:t>
            </a:r>
            <a:r>
              <a:rPr lang="ru-RU" sz="1400" dirty="0" err="1">
                <a:cs typeface="Arial" pitchFamily="34" charset="0"/>
              </a:rPr>
              <a:t>Клімат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морський</a:t>
            </a:r>
            <a:r>
              <a:rPr lang="ru-RU" sz="1400" dirty="0">
                <a:cs typeface="Arial" pitchFamily="34" charset="0"/>
              </a:rPr>
              <a:t>, опади </a:t>
            </a:r>
            <a:r>
              <a:rPr lang="ru-RU" sz="1400" dirty="0" err="1">
                <a:cs typeface="Arial" pitchFamily="34" charset="0"/>
              </a:rPr>
              <a:t>рівномірні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впродовж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усього</a:t>
            </a:r>
            <a:r>
              <a:rPr lang="ru-RU" sz="1400" dirty="0">
                <a:cs typeface="Arial" pitchFamily="34" charset="0"/>
              </a:rPr>
              <a:t> року. </a:t>
            </a:r>
            <a:r>
              <a:rPr lang="ru-RU" sz="1400" dirty="0" err="1">
                <a:cs typeface="Arial" pitchFamily="34" charset="0"/>
              </a:rPr>
              <a:t>Річна</a:t>
            </a:r>
            <a:r>
              <a:rPr lang="ru-RU" sz="1400" dirty="0">
                <a:cs typeface="Arial" pitchFamily="34" charset="0"/>
              </a:rPr>
              <a:t> сума </a:t>
            </a:r>
            <a:r>
              <a:rPr lang="ru-RU" sz="1400" dirty="0" err="1">
                <a:cs typeface="Arial" pitchFamily="34" charset="0"/>
              </a:rPr>
              <a:t>їх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понижується</a:t>
            </a:r>
            <a:r>
              <a:rPr lang="ru-RU" sz="1400" dirty="0">
                <a:cs typeface="Arial" pitchFamily="34" charset="0"/>
              </a:rPr>
              <a:t> з заходу на </a:t>
            </a:r>
            <a:r>
              <a:rPr lang="ru-RU" sz="1400" dirty="0" err="1">
                <a:cs typeface="Arial" pitchFamily="34" charset="0"/>
              </a:rPr>
              <a:t>схід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від</a:t>
            </a:r>
            <a:r>
              <a:rPr lang="ru-RU" sz="1400" dirty="0">
                <a:cs typeface="Arial" pitchFamily="34" charset="0"/>
              </a:rPr>
              <a:t> 1200 до 600 мм. На </a:t>
            </a:r>
            <a:r>
              <a:rPr lang="ru-RU" sz="1400" dirty="0" err="1">
                <a:cs typeface="Arial" pitchFamily="34" charset="0"/>
              </a:rPr>
              <a:t>південному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узбережжі</a:t>
            </a:r>
            <a:r>
              <a:rPr lang="ru-RU" sz="1400" dirty="0">
                <a:cs typeface="Arial" pitchFamily="34" charset="0"/>
              </a:rPr>
              <a:t> й </a:t>
            </a:r>
            <a:r>
              <a:rPr lang="ru-RU" sz="1400" dirty="0" err="1">
                <a:cs typeface="Arial" pitchFamily="34" charset="0"/>
              </a:rPr>
              <a:t>Корсиці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клімат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субтропічний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середземноморського</a:t>
            </a:r>
            <a:r>
              <a:rPr lang="ru-RU" sz="1400" dirty="0">
                <a:cs typeface="Arial" pitchFamily="34" charset="0"/>
              </a:rPr>
              <a:t> типу. </a:t>
            </a:r>
            <a:r>
              <a:rPr lang="ru-RU" sz="1400" dirty="0" err="1">
                <a:cs typeface="Arial" pitchFamily="34" charset="0"/>
              </a:rPr>
              <a:t>Майже</a:t>
            </a:r>
            <a:r>
              <a:rPr lang="ru-RU" sz="1400" dirty="0">
                <a:cs typeface="Arial" pitchFamily="34" charset="0"/>
              </a:rPr>
              <a:t> 1/5 </a:t>
            </a:r>
            <a:r>
              <a:rPr lang="ru-RU" sz="1400" dirty="0" err="1">
                <a:cs typeface="Arial" pitchFamily="34" charset="0"/>
              </a:rPr>
              <a:t>території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країни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залишається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вкритою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лісом</a:t>
            </a:r>
            <a:r>
              <a:rPr lang="ru-RU" sz="1400" dirty="0">
                <a:cs typeface="Arial" pitchFamily="34" charset="0"/>
              </a:rPr>
              <a:t>. 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err="1">
                <a:cs typeface="Arial" pitchFamily="34" charset="0"/>
              </a:rPr>
              <a:t>Природне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середовище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Франції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порівняно</a:t>
            </a:r>
            <a:r>
              <a:rPr lang="ru-RU" sz="1400" dirty="0">
                <a:cs typeface="Arial" pitchFamily="34" charset="0"/>
              </a:rPr>
              <a:t> мало </a:t>
            </a:r>
            <a:r>
              <a:rPr lang="ru-RU" sz="1400" dirty="0" err="1">
                <a:cs typeface="Arial" pitchFamily="34" charset="0"/>
              </a:rPr>
              <a:t>забруднене</a:t>
            </a:r>
            <a:r>
              <a:rPr lang="ru-RU" sz="1400" dirty="0">
                <a:cs typeface="Arial" pitchFamily="34" charset="0"/>
              </a:rPr>
              <a:t>, багато земель </a:t>
            </a:r>
            <a:r>
              <a:rPr lang="ru-RU" sz="1400" dirty="0" err="1">
                <a:cs typeface="Arial" pitchFamily="34" charset="0"/>
              </a:rPr>
              <a:t>охороняється</a:t>
            </a:r>
            <a:r>
              <a:rPr lang="ru-RU" sz="1400" dirty="0">
                <a:cs typeface="Arial" pitchFamily="34" charset="0"/>
              </a:rPr>
              <a:t>. Дуже </a:t>
            </a:r>
            <a:r>
              <a:rPr lang="ru-RU" sz="1400" dirty="0" err="1">
                <a:cs typeface="Arial" pitchFamily="34" charset="0"/>
              </a:rPr>
              <a:t>значними</a:t>
            </a:r>
            <a:r>
              <a:rPr lang="ru-RU" sz="1400" dirty="0">
                <a:cs typeface="Arial" pitchFamily="34" charset="0"/>
              </a:rPr>
              <a:t> є </a:t>
            </a:r>
            <a:r>
              <a:rPr lang="ru-RU" sz="1400" dirty="0" err="1">
                <a:cs typeface="Arial" pitchFamily="34" charset="0"/>
              </a:rPr>
              <a:t>рекреаційні</a:t>
            </a:r>
            <a:r>
              <a:rPr lang="ru-RU" sz="1400" dirty="0">
                <a:cs typeface="Arial" pitchFamily="34" charset="0"/>
              </a:rPr>
              <a:t> і </a:t>
            </a:r>
            <a:r>
              <a:rPr lang="ru-RU" sz="1400" dirty="0" err="1">
                <a:cs typeface="Arial" pitchFamily="34" charset="0"/>
              </a:rPr>
              <a:t>туристські</a:t>
            </a:r>
            <a:r>
              <a:rPr lang="ru-RU" sz="1400" dirty="0">
                <a:cs typeface="Arial" pitchFamily="34" charset="0"/>
              </a:rPr>
              <a:t> </a:t>
            </a:r>
            <a:r>
              <a:rPr lang="ru-RU" sz="1400" dirty="0" err="1">
                <a:cs typeface="Arial" pitchFamily="34" charset="0"/>
              </a:rPr>
              <a:t>ресурси</a:t>
            </a:r>
            <a:r>
              <a:rPr lang="ru-RU" sz="1400" dirty="0">
                <a:cs typeface="Arial" pitchFamily="34" charset="0"/>
              </a:rPr>
              <a:t>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b="1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2" y="1988840"/>
            <a:ext cx="3816350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702985"/>
            <a:ext cx="375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+mj-lt"/>
              </a:rPr>
              <a:t>Природні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ресурси</a:t>
            </a:r>
            <a:r>
              <a:rPr lang="ru-RU" sz="2000" b="1" dirty="0">
                <a:latin typeface="+mj-lt"/>
              </a:rPr>
              <a:t> та </a:t>
            </a:r>
            <a:r>
              <a:rPr lang="ru-RU" sz="2000" b="1" dirty="0" err="1">
                <a:latin typeface="+mj-lt"/>
              </a:rPr>
              <a:t>умови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79912" y="620688"/>
            <a:ext cx="5167536" cy="5229200"/>
          </a:xfrm>
        </p:spPr>
        <p:txBody>
          <a:bodyPr/>
          <a:lstStyle/>
          <a:p>
            <a:r>
              <a:rPr lang="uk-UA" sz="2000" b="1" dirty="0"/>
              <a:t>Сільське </a:t>
            </a:r>
            <a:r>
              <a:rPr lang="uk-UA" sz="2000" b="1" dirty="0" smtClean="0"/>
              <a:t>господарство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1800" dirty="0" err="1"/>
              <a:t>Франція</a:t>
            </a:r>
            <a:r>
              <a:rPr lang="ru-RU" sz="1800" dirty="0"/>
              <a:t> є </a:t>
            </a:r>
            <a:r>
              <a:rPr lang="ru-RU" sz="1800" dirty="0" err="1"/>
              <a:t>найбільшим</a:t>
            </a:r>
            <a:r>
              <a:rPr lang="ru-RU" sz="1800" dirty="0"/>
              <a:t> </a:t>
            </a:r>
            <a:r>
              <a:rPr lang="ru-RU" sz="1800" dirty="0" err="1"/>
              <a:t>виробником</a:t>
            </a:r>
            <a:r>
              <a:rPr lang="ru-RU" sz="1800" dirty="0"/>
              <a:t> </a:t>
            </a:r>
            <a:r>
              <a:rPr lang="ru-RU" sz="1800" dirty="0" err="1"/>
              <a:t>сільськогосподарської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в </a:t>
            </a:r>
            <a:r>
              <a:rPr lang="ru-RU" sz="1800" dirty="0" err="1"/>
              <a:t>Західній</a:t>
            </a:r>
            <a:r>
              <a:rPr lang="ru-RU" sz="1800" dirty="0"/>
              <a:t> </a:t>
            </a:r>
            <a:r>
              <a:rPr lang="ru-RU" sz="1800" dirty="0" err="1"/>
              <a:t>Європі</a:t>
            </a:r>
            <a:r>
              <a:rPr lang="ru-RU" sz="1800" dirty="0"/>
              <a:t> та одним з </a:t>
            </a:r>
            <a:r>
              <a:rPr lang="ru-RU" sz="1800" dirty="0" err="1"/>
              <a:t>найбільших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експортерів</a:t>
            </a:r>
            <a:r>
              <a:rPr lang="ru-RU" sz="1800" dirty="0"/>
              <a:t> у </a:t>
            </a:r>
            <a:r>
              <a:rPr lang="ru-RU" sz="1800" dirty="0" err="1"/>
              <a:t>світі</a:t>
            </a:r>
            <a:r>
              <a:rPr lang="ru-RU" sz="1800" dirty="0"/>
              <a:t>. За </a:t>
            </a:r>
            <a:r>
              <a:rPr lang="ru-RU" sz="1800" dirty="0" err="1"/>
              <a:t>вартістю</a:t>
            </a:r>
            <a:r>
              <a:rPr lang="ru-RU" sz="1800" dirty="0"/>
              <a:t> </a:t>
            </a:r>
            <a:r>
              <a:rPr lang="ru-RU" sz="1800" dirty="0" err="1"/>
              <a:t>сільськогосподарського</a:t>
            </a:r>
            <a:r>
              <a:rPr lang="ru-RU" sz="1800" dirty="0"/>
              <a:t> </a:t>
            </a:r>
            <a:r>
              <a:rPr lang="ru-RU" sz="1800" dirty="0" err="1"/>
              <a:t>експорту</a:t>
            </a:r>
            <a:r>
              <a:rPr lang="ru-RU" sz="1800" dirty="0"/>
              <a:t> вона </a:t>
            </a:r>
            <a:r>
              <a:rPr lang="ru-RU" sz="1800" dirty="0" err="1"/>
              <a:t>поступається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США, а як </a:t>
            </a:r>
            <a:r>
              <a:rPr lang="ru-RU" sz="1800" dirty="0" err="1"/>
              <a:t>чистий</a:t>
            </a:r>
            <a:r>
              <a:rPr lang="ru-RU" sz="1800" dirty="0"/>
              <a:t> </a:t>
            </a:r>
            <a:r>
              <a:rPr lang="ru-RU" sz="1800" dirty="0" err="1"/>
              <a:t>експортер</a:t>
            </a:r>
            <a:r>
              <a:rPr lang="ru-RU" sz="1800" dirty="0"/>
              <a:t> — США і </a:t>
            </a:r>
            <a:r>
              <a:rPr lang="ru-RU" sz="1800" dirty="0" err="1"/>
              <a:t>Нідерландам</a:t>
            </a:r>
            <a:r>
              <a:rPr lang="ru-RU" sz="1800" dirty="0"/>
              <a:t>. </a:t>
            </a:r>
            <a:r>
              <a:rPr lang="ru-RU" sz="1800" b="1" dirty="0" err="1"/>
              <a:t>Рослинництво</a:t>
            </a:r>
            <a:r>
              <a:rPr lang="ru-RU" sz="1800" dirty="0"/>
              <a:t> </a:t>
            </a:r>
            <a:r>
              <a:rPr lang="ru-RU" sz="1800" dirty="0" err="1"/>
              <a:t>дає</a:t>
            </a:r>
            <a:r>
              <a:rPr lang="ru-RU" sz="1800" dirty="0"/>
              <a:t> 1/3 </a:t>
            </a:r>
            <a:r>
              <a:rPr lang="ru-RU" sz="1800" dirty="0" err="1"/>
              <a:t>вартості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. </a:t>
            </a:r>
            <a:r>
              <a:rPr lang="ru-RU" sz="1800" dirty="0" err="1"/>
              <a:t>Вирощують</a:t>
            </a:r>
            <a:r>
              <a:rPr lang="ru-RU" sz="1800" dirty="0"/>
              <a:t> </a:t>
            </a:r>
            <a:r>
              <a:rPr lang="ru-RU" sz="1800" dirty="0" err="1"/>
              <a:t>зернові</a:t>
            </a:r>
            <a:r>
              <a:rPr lang="ru-RU" sz="1800" dirty="0"/>
              <a:t>, </a:t>
            </a:r>
            <a:r>
              <a:rPr lang="ru-RU" sz="1800" dirty="0" err="1"/>
              <a:t>картоплю</a:t>
            </a:r>
            <a:r>
              <a:rPr lang="ru-RU" sz="1800" dirty="0"/>
              <a:t>, </a:t>
            </a:r>
            <a:r>
              <a:rPr lang="ru-RU" sz="1800" dirty="0" err="1"/>
              <a:t>цукрові</a:t>
            </a:r>
            <a:r>
              <a:rPr lang="ru-RU" sz="1800" dirty="0"/>
              <a:t> </a:t>
            </a:r>
            <a:r>
              <a:rPr lang="ru-RU" sz="1800" dirty="0" err="1"/>
              <a:t>буряки</a:t>
            </a:r>
            <a:r>
              <a:rPr lang="ru-RU" sz="1800" dirty="0"/>
              <a:t>, </a:t>
            </a:r>
            <a:r>
              <a:rPr lang="ru-RU" sz="1800" dirty="0" err="1"/>
              <a:t>олійні</a:t>
            </a:r>
            <a:r>
              <a:rPr lang="ru-RU" sz="1800" dirty="0"/>
              <a:t> (рапс, </a:t>
            </a:r>
            <a:r>
              <a:rPr lang="ru-RU" sz="1800" dirty="0" err="1"/>
              <a:t>соняшник</a:t>
            </a:r>
            <a:r>
              <a:rPr lang="ru-RU" sz="1800" dirty="0"/>
              <a:t>). </a:t>
            </a:r>
            <a:r>
              <a:rPr lang="ru-RU" sz="1800" b="1" dirty="0" err="1"/>
              <a:t>Тваринництво</a:t>
            </a:r>
            <a:r>
              <a:rPr lang="ru-RU" sz="1800" dirty="0"/>
              <a:t> </a:t>
            </a:r>
            <a:r>
              <a:rPr lang="ru-RU" sz="1800" dirty="0" err="1"/>
              <a:t>дає</a:t>
            </a:r>
            <a:r>
              <a:rPr lang="ru-RU" sz="1800" dirty="0"/>
              <a:t> 2/3 </a:t>
            </a:r>
            <a:r>
              <a:rPr lang="ru-RU" sz="1800" dirty="0" err="1"/>
              <a:t>вартості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</a:t>
            </a:r>
            <a:r>
              <a:rPr lang="ru-RU" sz="1800" dirty="0" err="1"/>
              <a:t>сільського</a:t>
            </a:r>
            <a:r>
              <a:rPr lang="ru-RU" sz="1800" dirty="0"/>
              <a:t> </a:t>
            </a:r>
            <a:r>
              <a:rPr lang="ru-RU" sz="1800" dirty="0" err="1"/>
              <a:t>господарства</a:t>
            </a:r>
            <a:r>
              <a:rPr lang="ru-RU" sz="1800" dirty="0"/>
              <a:t>. </a:t>
            </a:r>
            <a:r>
              <a:rPr lang="ru-RU" sz="1800" dirty="0" err="1"/>
              <a:t>Основним</a:t>
            </a:r>
            <a:r>
              <a:rPr lang="ru-RU" sz="1800" dirty="0"/>
              <a:t> </a:t>
            </a:r>
            <a:r>
              <a:rPr lang="ru-RU" sz="1800" dirty="0" err="1"/>
              <a:t>традиційно</a:t>
            </a:r>
            <a:r>
              <a:rPr lang="ru-RU" sz="1800" dirty="0"/>
              <a:t> є </a:t>
            </a:r>
            <a:r>
              <a:rPr lang="ru-RU" sz="1800" dirty="0" err="1"/>
              <a:t>розведення</a:t>
            </a:r>
            <a:r>
              <a:rPr lang="ru-RU" sz="1800" dirty="0"/>
              <a:t>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рогатої</a:t>
            </a:r>
            <a:r>
              <a:rPr lang="ru-RU" sz="1800" dirty="0"/>
              <a:t> </a:t>
            </a:r>
            <a:r>
              <a:rPr lang="ru-RU" sz="1800" dirty="0" err="1"/>
              <a:t>худоби</a:t>
            </a:r>
            <a:r>
              <a:rPr lang="ru-RU" sz="1800" dirty="0"/>
              <a:t>. </a:t>
            </a:r>
            <a:r>
              <a:rPr lang="ru-RU" sz="1800" dirty="0" err="1"/>
              <a:t>Спеціалізовані</a:t>
            </a:r>
            <a:r>
              <a:rPr lang="ru-RU" sz="1800" dirty="0"/>
              <a:t> </a:t>
            </a:r>
            <a:r>
              <a:rPr lang="ru-RU" sz="1800" dirty="0" err="1"/>
              <a:t>свинарство</a:t>
            </a:r>
            <a:r>
              <a:rPr lang="ru-RU" sz="1800" dirty="0"/>
              <a:t> і </a:t>
            </a:r>
            <a:r>
              <a:rPr lang="ru-RU" sz="1800" dirty="0" err="1"/>
              <a:t>птахівництво</a:t>
            </a:r>
            <a:r>
              <a:rPr lang="ru-RU" sz="1800" dirty="0"/>
              <a:t> стали </a:t>
            </a:r>
            <a:r>
              <a:rPr lang="ru-RU" sz="1800" dirty="0" err="1"/>
              <a:t>розвиватися</a:t>
            </a:r>
            <a:r>
              <a:rPr lang="ru-RU" sz="1800" dirty="0"/>
              <a:t> </a:t>
            </a:r>
            <a:r>
              <a:rPr lang="ru-RU" sz="1800" dirty="0" err="1"/>
              <a:t>порівняно</a:t>
            </a:r>
            <a:r>
              <a:rPr lang="ru-RU" sz="1800" dirty="0"/>
              <a:t> недавно.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45433" cy="23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2725"/>
            <a:ext cx="3345185" cy="21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0"/>
            <a:ext cx="5220072" cy="7200800"/>
          </a:xfrm>
        </p:spPr>
        <p:txBody>
          <a:bodyPr/>
          <a:lstStyle/>
          <a:p>
            <a:r>
              <a:rPr lang="uk-UA" sz="2000" b="1" dirty="0" smtClean="0"/>
              <a:t>Промисловість</a:t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ru-RU" sz="1800" b="1" dirty="0" err="1"/>
              <a:t>Енергетика.</a:t>
            </a:r>
            <a:r>
              <a:rPr lang="ru-RU" sz="1800" dirty="0" err="1"/>
              <a:t>Видобуток</a:t>
            </a:r>
            <a:r>
              <a:rPr lang="ru-RU" sz="1800" dirty="0"/>
              <a:t> </a:t>
            </a:r>
            <a:r>
              <a:rPr lang="ru-RU" sz="1800" dirty="0" err="1"/>
              <a:t>вугілля</a:t>
            </a:r>
            <a:r>
              <a:rPr lang="ru-RU" sz="1800" dirty="0"/>
              <a:t> в </a:t>
            </a:r>
            <a:r>
              <a:rPr lang="ru-RU" sz="1800" dirty="0" err="1"/>
              <a:t>країні</a:t>
            </a:r>
            <a:r>
              <a:rPr lang="ru-RU" sz="1800" dirty="0"/>
              <a:t> становить </a:t>
            </a:r>
            <a:r>
              <a:rPr lang="ru-RU" sz="1800" dirty="0" err="1"/>
              <a:t>менше</a:t>
            </a:r>
            <a:r>
              <a:rPr lang="ru-RU" sz="1800" dirty="0"/>
              <a:t> 10 млн т (у 50-ті роки </a:t>
            </a:r>
            <a:r>
              <a:rPr lang="ru-RU" sz="1800" dirty="0" err="1"/>
              <a:t>понад</a:t>
            </a:r>
            <a:r>
              <a:rPr lang="ru-RU" sz="1800" dirty="0"/>
              <a:t> 60 млн т), </a:t>
            </a:r>
            <a:r>
              <a:rPr lang="ru-RU" sz="1800" dirty="0" err="1"/>
              <a:t>нафти</a:t>
            </a:r>
            <a:r>
              <a:rPr lang="ru-RU" sz="1800" dirty="0"/>
              <a:t> — З млн т і природного газу — 5 млрд м куб на рік. </a:t>
            </a:r>
            <a:r>
              <a:rPr lang="ru-RU" sz="1800" dirty="0" err="1"/>
              <a:t>Франція</a:t>
            </a:r>
            <a:r>
              <a:rPr lang="ru-RU" sz="1800" dirty="0"/>
              <a:t> </a:t>
            </a:r>
            <a:r>
              <a:rPr lang="ru-RU" sz="1800" dirty="0" err="1"/>
              <a:t>належить</a:t>
            </a:r>
            <a:r>
              <a:rPr lang="ru-RU" sz="1800" dirty="0"/>
              <a:t> до </a:t>
            </a:r>
            <a:r>
              <a:rPr lang="ru-RU" sz="1800" dirty="0" err="1"/>
              <a:t>найбільших</a:t>
            </a:r>
            <a:r>
              <a:rPr lang="ru-RU" sz="1800" dirty="0"/>
              <a:t> </a:t>
            </a:r>
            <a:r>
              <a:rPr lang="ru-RU" sz="1800" dirty="0" err="1"/>
              <a:t>імпортерів</a:t>
            </a:r>
            <a:r>
              <a:rPr lang="ru-RU" sz="1800" dirty="0"/>
              <a:t> </a:t>
            </a:r>
            <a:r>
              <a:rPr lang="ru-RU" sz="1800" dirty="0" err="1"/>
              <a:t>енергоресурсів</a:t>
            </a:r>
            <a:r>
              <a:rPr lang="ru-RU" sz="1800" dirty="0"/>
              <a:t>, особливо </a:t>
            </a:r>
            <a:r>
              <a:rPr lang="ru-RU" sz="1800" dirty="0" err="1"/>
              <a:t>нафти</a:t>
            </a:r>
            <a:r>
              <a:rPr lang="ru-RU" sz="1800" dirty="0"/>
              <a:t>. </a:t>
            </a:r>
            <a:r>
              <a:rPr lang="ru-RU" sz="1800" dirty="0" err="1"/>
              <a:t>Імпортуються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природний</a:t>
            </a:r>
            <a:r>
              <a:rPr lang="ru-RU" sz="1800" dirty="0"/>
              <a:t> газ і </a:t>
            </a:r>
            <a:r>
              <a:rPr lang="ru-RU" sz="1800" dirty="0" err="1"/>
              <a:t>вугілля</a:t>
            </a:r>
            <a:r>
              <a:rPr lang="ru-RU" sz="1800" dirty="0"/>
              <a:t>. </a:t>
            </a:r>
            <a:r>
              <a:rPr lang="ru-RU" sz="1800" dirty="0" err="1"/>
              <a:t>Імпорт</a:t>
            </a:r>
            <a:r>
              <a:rPr lang="ru-RU" sz="1800" dirty="0"/>
              <a:t> </a:t>
            </a:r>
            <a:r>
              <a:rPr lang="ru-RU" sz="1800" dirty="0" err="1"/>
              <a:t>нафти</a:t>
            </a:r>
            <a:r>
              <a:rPr lang="ru-RU" sz="1800" dirty="0"/>
              <a:t> (до 90 млн т на рік, </a:t>
            </a:r>
            <a:r>
              <a:rPr lang="ru-RU" sz="1800" dirty="0" err="1"/>
              <a:t>переважно</a:t>
            </a:r>
            <a:r>
              <a:rPr lang="ru-RU" sz="1800" dirty="0"/>
              <a:t> з Алжиру і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err="1"/>
              <a:t>Перської</a:t>
            </a:r>
            <a:r>
              <a:rPr lang="ru-RU" sz="1800" dirty="0"/>
              <a:t> затоки) </a:t>
            </a:r>
            <a:r>
              <a:rPr lang="ru-RU" sz="1800" dirty="0" err="1"/>
              <a:t>здійснюється</a:t>
            </a:r>
            <a:r>
              <a:rPr lang="ru-RU" sz="1800" dirty="0"/>
              <a:t> </a:t>
            </a:r>
            <a:r>
              <a:rPr lang="ru-RU" sz="1800" dirty="0" err="1"/>
              <a:t>морським</a:t>
            </a:r>
            <a:r>
              <a:rPr lang="ru-RU" sz="1800" dirty="0"/>
              <a:t> шляхом. </a:t>
            </a:r>
            <a:r>
              <a:rPr lang="ru-RU" sz="1800" dirty="0" err="1"/>
              <a:t>Головними</a:t>
            </a:r>
            <a:r>
              <a:rPr lang="ru-RU" sz="1800" dirty="0"/>
              <a:t> пунктами </a:t>
            </a:r>
            <a:r>
              <a:rPr lang="ru-RU" sz="1800" dirty="0" err="1"/>
              <a:t>приймання</a:t>
            </a:r>
            <a:r>
              <a:rPr lang="ru-RU" sz="1800" dirty="0"/>
              <a:t> </a:t>
            </a:r>
            <a:r>
              <a:rPr lang="ru-RU" sz="1800" dirty="0" err="1"/>
              <a:t>нафти</a:t>
            </a:r>
            <a:r>
              <a:rPr lang="ru-RU" sz="1800" dirty="0"/>
              <a:t> та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переробки</a:t>
            </a:r>
            <a:r>
              <a:rPr lang="ru-RU" sz="1800" dirty="0"/>
              <a:t> є Гавр і Марсель. </a:t>
            </a:r>
            <a:r>
              <a:rPr lang="ru-RU" sz="1800" dirty="0" err="1"/>
              <a:t>Природний</a:t>
            </a:r>
            <a:r>
              <a:rPr lang="ru-RU" sz="1800" dirty="0"/>
              <a:t> газ </a:t>
            </a:r>
            <a:r>
              <a:rPr lang="ru-RU" sz="1800" dirty="0" err="1"/>
              <a:t>надходить</a:t>
            </a:r>
            <a:r>
              <a:rPr lang="ru-RU" sz="1800" dirty="0"/>
              <a:t> з </a:t>
            </a:r>
            <a:r>
              <a:rPr lang="ru-RU" sz="1800" dirty="0" err="1"/>
              <a:t>Нідерландів</a:t>
            </a:r>
            <a:r>
              <a:rPr lang="ru-RU" sz="1800" dirty="0"/>
              <a:t>, </a:t>
            </a:r>
            <a:r>
              <a:rPr lang="ru-RU" sz="1800" dirty="0" err="1"/>
              <a:t>Росії</a:t>
            </a:r>
            <a:r>
              <a:rPr lang="ru-RU" sz="1800" dirty="0"/>
              <a:t> та з Алжиру. </a:t>
            </a:r>
            <a:br>
              <a:rPr lang="ru-RU" sz="1800" dirty="0"/>
            </a:br>
            <a:r>
              <a:rPr lang="ru-RU" sz="1800" dirty="0"/>
              <a:t>Головною </a:t>
            </a:r>
            <a:r>
              <a:rPr lang="ru-RU" sz="1800" dirty="0" err="1"/>
              <a:t>галуззю</a:t>
            </a:r>
            <a:r>
              <a:rPr lang="ru-RU" sz="1800" dirty="0"/>
              <a:t> </a:t>
            </a:r>
            <a:r>
              <a:rPr lang="ru-RU" sz="1800" dirty="0" err="1"/>
              <a:t>обробної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є </a:t>
            </a:r>
            <a:r>
              <a:rPr lang="ru-RU" sz="1800" b="1" i="1" dirty="0" err="1"/>
              <a:t>машинобудування</a:t>
            </a:r>
            <a:r>
              <a:rPr lang="ru-RU" sz="1800" dirty="0"/>
              <a:t> (38% </a:t>
            </a:r>
            <a:r>
              <a:rPr lang="ru-RU" sz="1800" dirty="0" err="1"/>
              <a:t>зайнятих</a:t>
            </a:r>
            <a:r>
              <a:rPr lang="ru-RU" sz="1800" dirty="0"/>
              <a:t>). </a:t>
            </a:r>
            <a:r>
              <a:rPr lang="ru-RU" sz="1800" dirty="0" err="1"/>
              <a:t>Найсильніші</a:t>
            </a:r>
            <a:r>
              <a:rPr lang="ru-RU" sz="1800" dirty="0"/>
              <a:t> </a:t>
            </a:r>
            <a:r>
              <a:rPr lang="ru-RU" sz="1800" dirty="0" err="1"/>
              <a:t>позиції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в </a:t>
            </a:r>
            <a:r>
              <a:rPr lang="ru-RU" sz="1800" dirty="0" err="1"/>
              <a:t>автомобільному</a:t>
            </a:r>
            <a:r>
              <a:rPr lang="ru-RU" sz="1800" dirty="0"/>
              <a:t>, атомному та </a:t>
            </a:r>
            <a:r>
              <a:rPr lang="ru-RU" sz="1800" dirty="0" err="1"/>
              <a:t>аерокосмічному</a:t>
            </a:r>
            <a:r>
              <a:rPr lang="ru-RU" sz="1800" dirty="0"/>
              <a:t> </a:t>
            </a:r>
            <a:r>
              <a:rPr lang="ru-RU" sz="1800" dirty="0" err="1"/>
              <a:t>машинобудуванні</a:t>
            </a:r>
            <a:r>
              <a:rPr lang="ru-RU" sz="1800" dirty="0"/>
              <a:t>, в </a:t>
            </a:r>
            <a:r>
              <a:rPr lang="ru-RU" sz="1800" dirty="0" err="1"/>
              <a:t>яких</a:t>
            </a:r>
            <a:r>
              <a:rPr lang="ru-RU" sz="1800" dirty="0"/>
              <a:t> вона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солідні</a:t>
            </a:r>
            <a:r>
              <a:rPr lang="ru-RU" sz="1800" dirty="0"/>
              <a:t> </a:t>
            </a:r>
            <a:r>
              <a:rPr lang="ru-RU" sz="1800" dirty="0" err="1"/>
              <a:t>традиції</a:t>
            </a:r>
            <a:r>
              <a:rPr lang="ru-RU" sz="1800" dirty="0"/>
              <a:t>, </a:t>
            </a:r>
            <a:r>
              <a:rPr lang="ru-RU" sz="1800" dirty="0" err="1"/>
              <a:t>кваліфіковані</a:t>
            </a:r>
            <a:r>
              <a:rPr lang="ru-RU" sz="1800" dirty="0"/>
              <a:t> кадри і </a:t>
            </a:r>
            <a:r>
              <a:rPr lang="ru-RU" sz="1800" dirty="0" err="1"/>
              <a:t>наукові</a:t>
            </a:r>
            <a:r>
              <a:rPr lang="ru-RU" sz="1800" dirty="0"/>
              <a:t> </a:t>
            </a:r>
            <a:r>
              <a:rPr lang="ru-RU" sz="1800" dirty="0" err="1"/>
              <a:t>досягнення</a:t>
            </a:r>
            <a:r>
              <a:rPr lang="ru-RU" sz="1800" dirty="0"/>
              <a:t>. Автомашин, в основному марки «Рено» і «Пежо», </a:t>
            </a:r>
            <a:r>
              <a:rPr lang="ru-RU" sz="1800" dirty="0" err="1"/>
              <a:t>виготовляється</a:t>
            </a:r>
            <a:r>
              <a:rPr lang="ru-RU" sz="1800" dirty="0"/>
              <a:t> до 4 млн на рік.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8839"/>
            <a:ext cx="3457575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325104" cy="4824536"/>
          </a:xfrm>
        </p:spPr>
        <p:txBody>
          <a:bodyPr/>
          <a:lstStyle/>
          <a:p>
            <a:r>
              <a:rPr lang="uk-UA" sz="2000" b="1" dirty="0" smtClean="0">
                <a:cs typeface="Arial" pitchFamily="34" charset="0"/>
              </a:rPr>
              <a:t>Транспорт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err="1"/>
              <a:t>Франція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одну з </a:t>
            </a:r>
            <a:r>
              <a:rPr lang="ru-RU" sz="1800" dirty="0" err="1"/>
              <a:t>найрозвинутіших</a:t>
            </a:r>
            <a:r>
              <a:rPr lang="ru-RU" sz="1800" dirty="0"/>
              <a:t> </a:t>
            </a:r>
            <a:r>
              <a:rPr lang="ru-RU" sz="1800" dirty="0" err="1"/>
              <a:t>транспортних</a:t>
            </a:r>
            <a:r>
              <a:rPr lang="ru-RU" sz="1800" dirty="0"/>
              <a:t> систем у </a:t>
            </a:r>
            <a:r>
              <a:rPr lang="ru-RU" sz="1800" dirty="0" err="1"/>
              <a:t>Європі</a:t>
            </a:r>
            <a:r>
              <a:rPr lang="ru-RU" sz="1800" dirty="0"/>
              <a:t> і є </a:t>
            </a:r>
            <a:r>
              <a:rPr lang="ru-RU" sz="1800" dirty="0" err="1"/>
              <a:t>піонером</a:t>
            </a:r>
            <a:r>
              <a:rPr lang="ru-RU" sz="1800" dirty="0"/>
              <a:t> у </a:t>
            </a:r>
            <a:r>
              <a:rPr lang="ru-RU" sz="1800" dirty="0" err="1"/>
              <a:t>виготовленні</a:t>
            </a:r>
            <a:r>
              <a:rPr lang="ru-RU" sz="1800" dirty="0"/>
              <a:t> й </a:t>
            </a:r>
            <a:r>
              <a:rPr lang="ru-RU" sz="1800" dirty="0" err="1"/>
              <a:t>застосуванні</a:t>
            </a:r>
            <a:r>
              <a:rPr lang="ru-RU" sz="1800" dirty="0"/>
              <a:t> </a:t>
            </a:r>
            <a:r>
              <a:rPr lang="ru-RU" sz="1800" dirty="0" err="1"/>
              <a:t>надшвидкісних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транспорту. На </a:t>
            </a:r>
            <a:r>
              <a:rPr lang="ru-RU" sz="1800" dirty="0" err="1"/>
              <a:t>лінії</a:t>
            </a:r>
            <a:r>
              <a:rPr lang="ru-RU" sz="1800" dirty="0"/>
              <a:t> Париж — </a:t>
            </a:r>
            <a:r>
              <a:rPr lang="ru-RU" sz="1800" dirty="0" err="1"/>
              <a:t>Ліон</a:t>
            </a:r>
            <a:r>
              <a:rPr lang="ru-RU" sz="1800" dirty="0"/>
              <a:t> </a:t>
            </a:r>
            <a:r>
              <a:rPr lang="ru-RU" sz="1800" dirty="0" err="1"/>
              <a:t>завдовжки</a:t>
            </a:r>
            <a:r>
              <a:rPr lang="ru-RU" sz="1800" dirty="0"/>
              <a:t> 425 км </a:t>
            </a:r>
            <a:r>
              <a:rPr lang="ru-RU" sz="1800" dirty="0" err="1"/>
              <a:t>уперше</a:t>
            </a:r>
            <a:r>
              <a:rPr lang="ru-RU" sz="1800" dirty="0"/>
              <a:t> в </a:t>
            </a:r>
            <a:r>
              <a:rPr lang="ru-RU" sz="1800" dirty="0" err="1"/>
              <a:t>світі</a:t>
            </a:r>
            <a:r>
              <a:rPr lang="ru-RU" sz="1800" dirty="0"/>
              <a:t> почав </a:t>
            </a:r>
            <a:r>
              <a:rPr lang="ru-RU" sz="1800" dirty="0" err="1"/>
              <a:t>курсувати</a:t>
            </a:r>
            <a:r>
              <a:rPr lang="ru-RU" sz="1800" dirty="0"/>
              <a:t> </a:t>
            </a:r>
            <a:r>
              <a:rPr lang="ru-RU" sz="1800" dirty="0" err="1"/>
              <a:t>поїзд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швидкістю</a:t>
            </a:r>
            <a:r>
              <a:rPr lang="ru-RU" sz="1800" dirty="0"/>
              <a:t> 270 км/год (зараз уже 400 км/год).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розпочалися</a:t>
            </a:r>
            <a:r>
              <a:rPr lang="ru-RU" sz="1800" dirty="0"/>
              <a:t> тут і </a:t>
            </a:r>
            <a:r>
              <a:rPr lang="ru-RU" sz="1800" dirty="0" err="1"/>
              <a:t>рейси</a:t>
            </a:r>
            <a:r>
              <a:rPr lang="ru-RU" sz="1800" dirty="0"/>
              <a:t> </a:t>
            </a:r>
            <a:r>
              <a:rPr lang="ru-RU" sz="1800" dirty="0" err="1"/>
              <a:t>пасажирського</a:t>
            </a:r>
            <a:r>
              <a:rPr lang="ru-RU" sz="1800" dirty="0"/>
              <a:t> </a:t>
            </a:r>
            <a:r>
              <a:rPr lang="ru-RU" sz="1800" dirty="0" err="1"/>
              <a:t>надзвукового</a:t>
            </a:r>
            <a:r>
              <a:rPr lang="ru-RU" sz="1800" dirty="0"/>
              <a:t> </a:t>
            </a:r>
            <a:r>
              <a:rPr lang="ru-RU" sz="1800" dirty="0" err="1"/>
              <a:t>літака</a:t>
            </a:r>
            <a:r>
              <a:rPr lang="ru-RU" sz="1800" dirty="0"/>
              <a:t> «Конкорд».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9716"/>
            <a:ext cx="3230563" cy="38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7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94</TotalTime>
  <Words>19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Економіко-географічне положення франції</vt:lpstr>
      <vt:lpstr>Франція</vt:lpstr>
      <vt:lpstr>Склад території та економіко-географічне положення            Франції  Франція лежить на заході Європи. Крім континентальної частини, до її складу входить острів Корсика. Особливості географічного положення Франції: широкий вихід в Атлантику і Середземне море (Франція одночасно є північно-атлантичною і середземноморською країною, її морський кордон довший за сухопутний); наявність на кордонах гірських систем Альп і Піренеїв (Піренеї важкопрохідні і шляхи в Іспанію обходять їх вузькими прибережними низовинами, в Альпах є чимало зручних перевалів); сусідство на півночі й сході з найрозвинутіїною частиною Західної Європи, що простягнулась від Центральної Англії До Північної Італії. Положення Франції на шляхах, які з'єднують Середземномор'я і північний захід Європи, сприяло її ранньому економічному розвитку. Вже стародавня Галлія вважалась чи не найбагатшою частиною Римської імперії. Головним для зовнішніх стосунків Франції завжди був ц східний сухопутний кордон, особливо його північна частина. </vt:lpstr>
      <vt:lpstr>Клімат  Францію можна умовно розділити на п'ять кліматичних зон. Найменша з них – гірські райони, де температура повітря зазвичай на 5 °С нижче, ніж в цілому по країні. Друга кліматична зона — на сході країни, вона відрізняється великим коливанням температур протягом року. Взимку тут біля 0°С, а літом температура досягає +30°С. Побережжя Середземного моря і долина від Рони до Ліона відноситься до субтропічної середземноморської кліматичної зони. Гірські масиви Альп заважають проникненню теплих циклонів в глиб країни з південного сходу, завдяки чому складаються особливі кліматичні умови в прибережних зонах Ліонського затоки. Центральна частина країни складає ще одну кліматичну зону — атлантичну. Вона практично не відрізняється від середземноморської по кількості опадів — її відмінність полягає в більшому коливанні температур. І остання — п'ята — кліматична зона розташована уздовж побережжя Атлантики. Вологість повітря і рівніший характер коливань температури визначаються близькістю морить. Опадів зазвичай випадає 600-1000 мм в рік, в го¬рах — 2000 мм і більш. </vt:lpstr>
      <vt:lpstr>  За площею Франція є найбільшою країною Західної Європи. Понад 3/5 території становлять рівнини, які тягнуться суцільною смугою від бельгійського кордону до Піренеїв. Гірські території (Арденни, Воґези, Центральний Французький і Армориканський масиви) належать до середньовисотних, сильно зруйнованих і вирівняних.  Надра Франції багаті на залізні руди (Лотарингія), боксити (Прованс), калійну (Ельзас) і кам'яну (Лотарингія) сіль, уранові руди (Центральний масив). На паливні ресурси країна бідна. Вугільні басейни — Північний (одне ціле з бельгійським) і Лотаринзький (одне ціле з Саарським) — невеликі та економічно невигідні. Нафти і природного газу практично немає. Значними є ресурси гідроенергії та енергії припливів.  Важливим природним багатством Франції є її кліматичні умови і родючі рівнинні землі. Більша частина країни лежить у південній смузі помірного поясу. Зима м'яка, літо тепле. Клімат морський, опади рівномірні впродовж усього року. Річна сума їх понижується з заходу на схід від 1200 до 600 мм. На південному узбережжі й Корсиці клімат субтропічний середземноморського типу. Майже 1/5 території країни залишається вкритою лісом.  Природне середовище Франції порівняно мало забруднене, багато земель охороняється. Дуже значними є рекреаційні і туристські ресурси.  </vt:lpstr>
      <vt:lpstr>Сільське господарство  Франція є найбільшим виробником сільськогосподарської продукції в Західній Європі та одним з найбільших її експортерів у світі. За вартістю сільськогосподарського експорту вона поступається лише США, а як чистий експортер — США і Нідерландам. Рослинництво дає 1/3 вартості продукції. Вирощують зернові, картоплю, цукрові буряки, олійні (рапс, соняшник). Тваринництво дає 2/3 вартості продукції сільського господарства. Основним традиційно є розведення великої рогатої худоби. Спеціалізовані свинарство і птахівництво стали розвиватися порівняно недавно.  </vt:lpstr>
      <vt:lpstr>Промисловість  Енергетика.Видобуток вугілля в країні становить менше 10 млн т (у 50-ті роки понад 60 млн т), нафти — З млн т і природного газу — 5 млрд м куб на рік. Франція належить до найбільших імпортерів енергоресурсів, особливо нафти. Імпортуються також природний газ і вугілля. Імпорт нафти (до 90 млн т на рік, переважно з Алжиру і країн Перської затоки) здійснюється морським шляхом. Головними пунктами приймання нафти та її переробки є Гавр і Марсель. Природний газ надходить з Нідерландів, Росії та з Алжиру.  Головною галуззю обробної промисловості є машинобудування (38% зайнятих). Найсильніші позиції країни в автомобільному, атомному та аерокосмічному машинобудуванні, в яких вона має солідні традиції, кваліфіковані кадри і наукові досягнення. Автомашин, в основному марки «Рено» і «Пежо», виготовляється до 4 млн на рік. </vt:lpstr>
      <vt:lpstr>Транспорт  Франція має одну з найрозвинутіших транспортних систем у Європі і є піонером у виготовленні й застосуванні надшвидкісних засобів транспорту. На лінії Париж — Ліон завдовжки 425 км уперше в світі почав курсувати поїзд зі швидкістю 270 км/год (зараз уже 400 км/год). Вперше розпочалися тут і рейси пасажирського надзвукового літака «Конкорд».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Економіко-географічне положення франції</dc:title>
  <dc:creator>Grass</dc:creator>
  <cp:lastModifiedBy>Grass</cp:lastModifiedBy>
  <cp:revision>6</cp:revision>
  <dcterms:created xsi:type="dcterms:W3CDTF">2014-02-12T18:42:56Z</dcterms:created>
  <dcterms:modified xsi:type="dcterms:W3CDTF">2014-02-12T20:28:30Z</dcterms:modified>
</cp:coreProperties>
</file>