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6" r:id="rId9"/>
    <p:sldId id="264" r:id="rId10"/>
    <p:sldId id="265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341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BCC8D-84EB-4400-8D1A-7FDC0FF4B8CF}" type="datetimeFigureOut">
              <a:rPr lang="ru-RU" smtClean="0"/>
              <a:t>15.02.2014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9539F-649A-4245-8C26-B089202056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4910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BCC8D-84EB-4400-8D1A-7FDC0FF4B8CF}" type="datetimeFigureOut">
              <a:rPr lang="ru-RU" smtClean="0"/>
              <a:t>15.02.2014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9539F-649A-4245-8C26-B089202056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1356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BCC8D-84EB-4400-8D1A-7FDC0FF4B8CF}" type="datetimeFigureOut">
              <a:rPr lang="ru-RU" smtClean="0"/>
              <a:t>15.02.2014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9539F-649A-4245-8C26-B08920205653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913283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BCC8D-84EB-4400-8D1A-7FDC0FF4B8CF}" type="datetimeFigureOut">
              <a:rPr lang="ru-RU" smtClean="0"/>
              <a:t>15.02.2014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9539F-649A-4245-8C26-B089202056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20991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BCC8D-84EB-4400-8D1A-7FDC0FF4B8CF}" type="datetimeFigureOut">
              <a:rPr lang="ru-RU" smtClean="0"/>
              <a:t>15.02.2014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9539F-649A-4245-8C26-B08920205653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700652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BCC8D-84EB-4400-8D1A-7FDC0FF4B8CF}" type="datetimeFigureOut">
              <a:rPr lang="ru-RU" smtClean="0"/>
              <a:t>15.02.2014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9539F-649A-4245-8C26-B089202056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75942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BCC8D-84EB-4400-8D1A-7FDC0FF4B8CF}" type="datetimeFigureOut">
              <a:rPr lang="ru-RU" smtClean="0"/>
              <a:t>15.02.2014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9539F-649A-4245-8C26-B089202056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02951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BCC8D-84EB-4400-8D1A-7FDC0FF4B8CF}" type="datetimeFigureOut">
              <a:rPr lang="ru-RU" smtClean="0"/>
              <a:t>15.02.2014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9539F-649A-4245-8C26-B089202056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6753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BCC8D-84EB-4400-8D1A-7FDC0FF4B8CF}" type="datetimeFigureOut">
              <a:rPr lang="ru-RU" smtClean="0"/>
              <a:t>15.02.2014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9539F-649A-4245-8C26-B089202056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9183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BCC8D-84EB-4400-8D1A-7FDC0FF4B8CF}" type="datetimeFigureOut">
              <a:rPr lang="ru-RU" smtClean="0"/>
              <a:t>15.02.2014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9539F-649A-4245-8C26-B089202056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4120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BCC8D-84EB-4400-8D1A-7FDC0FF4B8CF}" type="datetimeFigureOut">
              <a:rPr lang="ru-RU" smtClean="0"/>
              <a:t>15.02.2014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9539F-649A-4245-8C26-B089202056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517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BCC8D-84EB-4400-8D1A-7FDC0FF4B8CF}" type="datetimeFigureOut">
              <a:rPr lang="ru-RU" smtClean="0"/>
              <a:t>15.02.2014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9539F-649A-4245-8C26-B089202056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3072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BCC8D-84EB-4400-8D1A-7FDC0FF4B8CF}" type="datetimeFigureOut">
              <a:rPr lang="ru-RU" smtClean="0"/>
              <a:t>15.02.2014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9539F-649A-4245-8C26-B089202056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9346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BCC8D-84EB-4400-8D1A-7FDC0FF4B8CF}" type="datetimeFigureOut">
              <a:rPr lang="ru-RU" smtClean="0"/>
              <a:t>15.02.2014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9539F-649A-4245-8C26-B089202056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64130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BCC8D-84EB-4400-8D1A-7FDC0FF4B8CF}" type="datetimeFigureOut">
              <a:rPr lang="ru-RU" smtClean="0"/>
              <a:t>15.02.2014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9539F-649A-4245-8C26-B089202056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6067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BCC8D-84EB-4400-8D1A-7FDC0FF4B8CF}" type="datetimeFigureOut">
              <a:rPr lang="ru-RU" smtClean="0"/>
              <a:t>15.02.2014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9539F-649A-4245-8C26-B089202056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6516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3BCC8D-84EB-4400-8D1A-7FDC0FF4B8CF}" type="datetimeFigureOut">
              <a:rPr lang="ru-RU" smtClean="0"/>
              <a:t>15.02.2014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A99539F-649A-4245-8C26-B089202056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4928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39604" y="1245704"/>
            <a:ext cx="9011478" cy="2871393"/>
          </a:xfrm>
        </p:spPr>
        <p:txBody>
          <a:bodyPr/>
          <a:lstStyle/>
          <a:p>
            <a:r>
              <a:rPr lang="uk-UA" sz="9600" dirty="0" smtClean="0">
                <a:solidFill>
                  <a:srgbClr val="FF0000"/>
                </a:solidFill>
              </a:rPr>
              <a:t>Червона книга України</a:t>
            </a:r>
            <a:endParaRPr lang="ru-RU" sz="9600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569843" y="4653807"/>
            <a:ext cx="5073064" cy="2204193"/>
          </a:xfrm>
        </p:spPr>
        <p:txBody>
          <a:bodyPr>
            <a:noAutofit/>
          </a:bodyPr>
          <a:lstStyle/>
          <a:p>
            <a:r>
              <a:rPr lang="uk-UA" sz="3600" dirty="0" smtClean="0"/>
              <a:t>Підготувала</a:t>
            </a:r>
          </a:p>
          <a:p>
            <a:r>
              <a:rPr lang="uk-UA" sz="3600" dirty="0" smtClean="0"/>
              <a:t>Учениця 11 А</a:t>
            </a:r>
          </a:p>
          <a:p>
            <a:r>
              <a:rPr lang="uk-UA" sz="3600" dirty="0" smtClean="0"/>
              <a:t>Дубінська Оксана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419147361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22713" y="1895061"/>
            <a:ext cx="646706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9600" dirty="0" smtClean="0"/>
              <a:t>Дякую за увагу!</a:t>
            </a:r>
            <a:endParaRPr lang="ru-RU" sz="9600" dirty="0"/>
          </a:p>
        </p:txBody>
      </p:sp>
    </p:spTree>
    <p:extLst>
      <p:ext uri="{BB962C8B-B14F-4D97-AF65-F5344CB8AC3E}">
        <p14:creationId xmlns:p14="http://schemas.microsoft.com/office/powerpoint/2010/main" val="8483473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1548" y="4784035"/>
            <a:ext cx="11794435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err="1" smtClean="0"/>
              <a:t>Червона</a:t>
            </a:r>
            <a:r>
              <a:rPr lang="ru-RU" sz="2000" b="1" i="1" dirty="0" smtClean="0"/>
              <a:t> книга </a:t>
            </a:r>
            <a:r>
              <a:rPr lang="ru-RU" sz="2000" b="1" i="1" dirty="0" err="1" smtClean="0"/>
              <a:t>України</a:t>
            </a:r>
            <a:r>
              <a:rPr lang="ru-RU" sz="2000" b="1" i="1" dirty="0" smtClean="0"/>
              <a:t> </a:t>
            </a:r>
            <a:r>
              <a:rPr lang="ru-RU" dirty="0" smtClean="0"/>
              <a:t>— </a:t>
            </a:r>
            <a:r>
              <a:rPr lang="ru-RU" dirty="0" err="1" smtClean="0"/>
              <a:t>анотований</a:t>
            </a:r>
            <a:r>
              <a:rPr lang="ru-RU" dirty="0" smtClean="0"/>
              <a:t> та </a:t>
            </a:r>
            <a:r>
              <a:rPr lang="ru-RU" dirty="0" err="1" smtClean="0"/>
              <a:t>ілюстрований</a:t>
            </a:r>
            <a:r>
              <a:rPr lang="ru-RU" dirty="0" smtClean="0"/>
              <a:t> </a:t>
            </a:r>
            <a:r>
              <a:rPr lang="ru-RU" dirty="0" err="1" smtClean="0"/>
              <a:t>перелік</a:t>
            </a:r>
            <a:r>
              <a:rPr lang="ru-RU" dirty="0" smtClean="0"/>
              <a:t> </a:t>
            </a:r>
            <a:r>
              <a:rPr lang="ru-RU" dirty="0" err="1" smtClean="0"/>
              <a:t>рідкісних</a:t>
            </a:r>
            <a:r>
              <a:rPr lang="ru-RU" dirty="0" smtClean="0"/>
              <a:t> </a:t>
            </a:r>
            <a:r>
              <a:rPr lang="ru-RU" dirty="0" err="1" smtClean="0"/>
              <a:t>видів</a:t>
            </a:r>
            <a:r>
              <a:rPr lang="ru-RU" dirty="0" smtClean="0"/>
              <a:t> та </a:t>
            </a:r>
            <a:r>
              <a:rPr lang="ru-RU" dirty="0" err="1" smtClean="0"/>
              <a:t>підвидів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знаходяться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загрозою</a:t>
            </a:r>
            <a:r>
              <a:rPr lang="ru-RU" dirty="0" smtClean="0"/>
              <a:t> </a:t>
            </a:r>
            <a:r>
              <a:rPr lang="ru-RU" dirty="0" err="1" smtClean="0"/>
              <a:t>зникнення</a:t>
            </a:r>
            <a:r>
              <a:rPr lang="ru-RU" dirty="0" smtClean="0"/>
              <a:t> на </a:t>
            </a:r>
            <a:r>
              <a:rPr lang="ru-RU" dirty="0" err="1" smtClean="0"/>
              <a:t>території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, і </a:t>
            </a:r>
            <a:r>
              <a:rPr lang="ru-RU" dirty="0" err="1" smtClean="0"/>
              <a:t>підлягають</a:t>
            </a:r>
            <a:r>
              <a:rPr lang="ru-RU" dirty="0" smtClean="0"/>
              <a:t> </a:t>
            </a:r>
            <a:r>
              <a:rPr lang="ru-RU" dirty="0" err="1" smtClean="0"/>
              <a:t>охороні</a:t>
            </a:r>
            <a:r>
              <a:rPr lang="ru-RU" dirty="0" smtClean="0"/>
              <a:t>; </a:t>
            </a:r>
            <a:r>
              <a:rPr lang="ru-RU" dirty="0" err="1" smtClean="0"/>
              <a:t>основний</a:t>
            </a:r>
            <a:r>
              <a:rPr lang="ru-RU" dirty="0" smtClean="0"/>
              <a:t> документ, в </a:t>
            </a:r>
            <a:r>
              <a:rPr lang="ru-RU" dirty="0" err="1" smtClean="0"/>
              <a:t>якому</a:t>
            </a:r>
            <a:r>
              <a:rPr lang="ru-RU" dirty="0" smtClean="0"/>
              <a:t> </a:t>
            </a:r>
            <a:r>
              <a:rPr lang="ru-RU" dirty="0" err="1" smtClean="0"/>
              <a:t>узагальнено</a:t>
            </a:r>
            <a:r>
              <a:rPr lang="ru-RU" dirty="0" smtClean="0"/>
              <a:t> </a:t>
            </a:r>
            <a:r>
              <a:rPr lang="ru-RU" dirty="0" err="1" smtClean="0"/>
              <a:t>матеріали</a:t>
            </a:r>
            <a:r>
              <a:rPr lang="ru-RU" dirty="0" smtClean="0"/>
              <a:t> про </a:t>
            </a:r>
            <a:r>
              <a:rPr lang="ru-RU" dirty="0" err="1" smtClean="0"/>
              <a:t>сучасний</a:t>
            </a:r>
            <a:r>
              <a:rPr lang="ru-RU" dirty="0" smtClean="0"/>
              <a:t> стан </a:t>
            </a:r>
            <a:r>
              <a:rPr lang="ru-RU" dirty="0" err="1" smtClean="0"/>
              <a:t>рідкісних</a:t>
            </a:r>
            <a:r>
              <a:rPr lang="ru-RU" dirty="0" smtClean="0"/>
              <a:t>, і таких,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знаходяться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загрозою</a:t>
            </a:r>
            <a:r>
              <a:rPr lang="ru-RU" dirty="0" smtClean="0"/>
              <a:t> </a:t>
            </a:r>
            <a:r>
              <a:rPr lang="ru-RU" dirty="0" err="1" smtClean="0"/>
              <a:t>зникнення</a:t>
            </a:r>
            <a:r>
              <a:rPr lang="ru-RU" dirty="0" smtClean="0"/>
              <a:t>, </a:t>
            </a:r>
            <a:r>
              <a:rPr lang="ru-RU" dirty="0" err="1" smtClean="0"/>
              <a:t>видів</a:t>
            </a:r>
            <a:r>
              <a:rPr lang="ru-RU" dirty="0" smtClean="0"/>
              <a:t> </a:t>
            </a:r>
            <a:r>
              <a:rPr lang="ru-RU" dirty="0" err="1" smtClean="0"/>
              <a:t>тварин</a:t>
            </a:r>
            <a:r>
              <a:rPr lang="ru-RU" dirty="0" smtClean="0"/>
              <a:t> і </a:t>
            </a:r>
            <a:r>
              <a:rPr lang="ru-RU" dirty="0" err="1" smtClean="0"/>
              <a:t>рослин</a:t>
            </a:r>
            <a:r>
              <a:rPr lang="ru-RU" dirty="0" smtClean="0"/>
              <a:t>, на </a:t>
            </a:r>
            <a:r>
              <a:rPr lang="ru-RU" dirty="0" err="1" smtClean="0"/>
              <a:t>підставі</a:t>
            </a:r>
            <a:r>
              <a:rPr lang="ru-RU" dirty="0" smtClean="0"/>
              <a:t> </a:t>
            </a:r>
            <a:r>
              <a:rPr lang="ru-RU" dirty="0" err="1" smtClean="0"/>
              <a:t>якого</a:t>
            </a:r>
            <a:r>
              <a:rPr lang="ru-RU" dirty="0" smtClean="0"/>
              <a:t> </a:t>
            </a:r>
            <a:r>
              <a:rPr lang="ru-RU" dirty="0" err="1" smtClean="0"/>
              <a:t>розробляються</a:t>
            </a:r>
            <a:r>
              <a:rPr lang="ru-RU" dirty="0" smtClean="0"/>
              <a:t> </a:t>
            </a:r>
            <a:r>
              <a:rPr lang="ru-RU" dirty="0" err="1" smtClean="0"/>
              <a:t>наукові</a:t>
            </a:r>
            <a:r>
              <a:rPr lang="ru-RU" dirty="0" smtClean="0"/>
              <a:t> і </a:t>
            </a:r>
            <a:r>
              <a:rPr lang="ru-RU" dirty="0" err="1" smtClean="0"/>
              <a:t>практичні</a:t>
            </a:r>
            <a:r>
              <a:rPr lang="ru-RU" dirty="0" smtClean="0"/>
              <a:t> заходи, </a:t>
            </a:r>
            <a:r>
              <a:rPr lang="ru-RU" dirty="0" err="1" smtClean="0"/>
              <a:t>спрямовані</a:t>
            </a:r>
            <a:r>
              <a:rPr lang="ru-RU" dirty="0" smtClean="0"/>
              <a:t> на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охорону</a:t>
            </a:r>
            <a:r>
              <a:rPr lang="ru-RU" dirty="0" smtClean="0"/>
              <a:t>, </a:t>
            </a:r>
            <a:r>
              <a:rPr lang="ru-RU" dirty="0" err="1" smtClean="0"/>
              <a:t>відтворення</a:t>
            </a:r>
            <a:r>
              <a:rPr lang="ru-RU" dirty="0" smtClean="0"/>
              <a:t> і </a:t>
            </a:r>
            <a:r>
              <a:rPr lang="ru-RU" dirty="0" err="1" smtClean="0"/>
              <a:t>раціональне</a:t>
            </a:r>
            <a:r>
              <a:rPr lang="ru-RU" dirty="0" smtClean="0"/>
              <a:t> </a:t>
            </a:r>
            <a:r>
              <a:rPr lang="ru-RU" dirty="0" err="1" smtClean="0"/>
              <a:t>використання</a:t>
            </a:r>
            <a:r>
              <a:rPr lang="ru-RU" dirty="0" smtClean="0"/>
              <a:t>.</a:t>
            </a:r>
          </a:p>
          <a:p>
            <a:endParaRPr lang="ru-RU" dirty="0" smtClean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4345" y="225445"/>
            <a:ext cx="3208840" cy="4558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58389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01148" y="993913"/>
            <a:ext cx="4479235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До </a:t>
            </a:r>
            <a:r>
              <a:rPr lang="ru-RU" sz="2400" dirty="0" err="1" smtClean="0"/>
              <a:t>Червоної</a:t>
            </a:r>
            <a:r>
              <a:rPr lang="ru-RU" sz="2400" dirty="0" smtClean="0"/>
              <a:t> книги </a:t>
            </a:r>
            <a:r>
              <a:rPr lang="ru-RU" sz="2400" dirty="0" err="1" smtClean="0"/>
              <a:t>України</a:t>
            </a:r>
            <a:r>
              <a:rPr lang="ru-RU" sz="2400" dirty="0" smtClean="0"/>
              <a:t> </a:t>
            </a:r>
            <a:r>
              <a:rPr lang="ru-RU" sz="2400" dirty="0" err="1" smtClean="0"/>
              <a:t>заносяться</a:t>
            </a:r>
            <a:r>
              <a:rPr lang="ru-RU" sz="2400" dirty="0" smtClean="0"/>
              <a:t> </a:t>
            </a:r>
            <a:r>
              <a:rPr lang="ru-RU" sz="2400" dirty="0" err="1" smtClean="0"/>
              <a:t>види</a:t>
            </a:r>
            <a:r>
              <a:rPr lang="ru-RU" sz="2400" dirty="0" smtClean="0"/>
              <a:t> </a:t>
            </a:r>
            <a:r>
              <a:rPr lang="ru-RU" sz="2400" dirty="0" err="1" smtClean="0"/>
              <a:t>тварин</a:t>
            </a:r>
            <a:r>
              <a:rPr lang="ru-RU" sz="2400" dirty="0" smtClean="0"/>
              <a:t> і </a:t>
            </a:r>
            <a:r>
              <a:rPr lang="ru-RU" sz="2400" dirty="0" err="1" smtClean="0"/>
              <a:t>рослин</a:t>
            </a:r>
            <a:r>
              <a:rPr lang="ru-RU" sz="2400" dirty="0" smtClean="0"/>
              <a:t>, </a:t>
            </a:r>
            <a:r>
              <a:rPr lang="ru-RU" sz="2400" dirty="0" err="1" smtClean="0"/>
              <a:t>які</a:t>
            </a:r>
            <a:r>
              <a:rPr lang="ru-RU" sz="2400" dirty="0" smtClean="0"/>
              <a:t> </a:t>
            </a:r>
            <a:r>
              <a:rPr lang="ru-RU" sz="2400" dirty="0" err="1" smtClean="0"/>
              <a:t>постійно</a:t>
            </a:r>
            <a:r>
              <a:rPr lang="ru-RU" sz="2400" dirty="0" smtClean="0"/>
              <a:t> </a:t>
            </a:r>
            <a:r>
              <a:rPr lang="ru-RU" sz="2400" dirty="0" err="1" smtClean="0"/>
              <a:t>або</a:t>
            </a:r>
            <a:r>
              <a:rPr lang="ru-RU" sz="2400" dirty="0" smtClean="0"/>
              <a:t> </a:t>
            </a:r>
            <a:r>
              <a:rPr lang="ru-RU" sz="2400" dirty="0" err="1" smtClean="0"/>
              <a:t>тимчасово</a:t>
            </a:r>
            <a:r>
              <a:rPr lang="ru-RU" sz="2400" dirty="0" smtClean="0"/>
              <a:t> </a:t>
            </a:r>
            <a:r>
              <a:rPr lang="ru-RU" sz="2400" dirty="0" err="1" smtClean="0"/>
              <a:t>перебувають</a:t>
            </a:r>
            <a:r>
              <a:rPr lang="ru-RU" sz="2400" dirty="0" smtClean="0"/>
              <a:t> </a:t>
            </a:r>
            <a:r>
              <a:rPr lang="ru-RU" sz="2400" dirty="0" err="1" smtClean="0"/>
              <a:t>чи</a:t>
            </a:r>
            <a:r>
              <a:rPr lang="ru-RU" sz="2400" dirty="0" smtClean="0"/>
              <a:t> </a:t>
            </a:r>
            <a:r>
              <a:rPr lang="ru-RU" sz="2400" dirty="0" err="1" smtClean="0"/>
              <a:t>зростають</a:t>
            </a:r>
            <a:r>
              <a:rPr lang="ru-RU" sz="2400" dirty="0" smtClean="0"/>
              <a:t> у </a:t>
            </a:r>
            <a:r>
              <a:rPr lang="ru-RU" sz="2400" dirty="0" err="1" smtClean="0"/>
              <a:t>природних</a:t>
            </a:r>
            <a:r>
              <a:rPr lang="ru-RU" sz="2400" dirty="0" smtClean="0"/>
              <a:t> </a:t>
            </a:r>
            <a:r>
              <a:rPr lang="ru-RU" sz="2400" dirty="0" err="1" smtClean="0"/>
              <a:t>умовах</a:t>
            </a:r>
            <a:r>
              <a:rPr lang="ru-RU" sz="2400" dirty="0" smtClean="0"/>
              <a:t> на </a:t>
            </a:r>
            <a:r>
              <a:rPr lang="ru-RU" sz="2400" dirty="0" err="1" smtClean="0"/>
              <a:t>території</a:t>
            </a:r>
            <a:r>
              <a:rPr lang="ru-RU" sz="2400" dirty="0" smtClean="0"/>
              <a:t> </a:t>
            </a:r>
            <a:r>
              <a:rPr lang="ru-RU" sz="2400" dirty="0" err="1" smtClean="0"/>
              <a:t>України</a:t>
            </a:r>
            <a:r>
              <a:rPr lang="ru-RU" sz="2400" dirty="0" smtClean="0"/>
              <a:t>, в межах </a:t>
            </a:r>
            <a:r>
              <a:rPr lang="ru-RU" sz="2400" dirty="0" err="1" smtClean="0"/>
              <a:t>її</a:t>
            </a:r>
            <a:r>
              <a:rPr lang="ru-RU" sz="2400" dirty="0" smtClean="0"/>
              <a:t> </a:t>
            </a:r>
            <a:r>
              <a:rPr lang="ru-RU" sz="2400" dirty="0" err="1" smtClean="0"/>
              <a:t>територіальних</a:t>
            </a:r>
            <a:r>
              <a:rPr lang="ru-RU" sz="2400" dirty="0" smtClean="0"/>
              <a:t> вод, континентального шельфу та </a:t>
            </a:r>
            <a:r>
              <a:rPr lang="ru-RU" sz="2400" dirty="0" err="1" smtClean="0"/>
              <a:t>виняткової</a:t>
            </a:r>
            <a:r>
              <a:rPr lang="ru-RU" sz="2400" dirty="0" smtClean="0"/>
              <a:t> (</a:t>
            </a:r>
            <a:r>
              <a:rPr lang="ru-RU" sz="2400" dirty="0" err="1" smtClean="0"/>
              <a:t>морської</a:t>
            </a:r>
            <a:r>
              <a:rPr lang="ru-RU" sz="2400" dirty="0" smtClean="0"/>
              <a:t>) </a:t>
            </a:r>
            <a:r>
              <a:rPr lang="ru-RU" sz="2400" dirty="0" err="1" smtClean="0"/>
              <a:t>економічної</a:t>
            </a:r>
            <a:r>
              <a:rPr lang="ru-RU" sz="2400" dirty="0" smtClean="0"/>
              <a:t> </a:t>
            </a:r>
            <a:r>
              <a:rPr lang="ru-RU" sz="2400" dirty="0" err="1" smtClean="0"/>
              <a:t>зони</a:t>
            </a:r>
            <a:r>
              <a:rPr lang="ru-RU" sz="2400" dirty="0" smtClean="0"/>
              <a:t>. </a:t>
            </a:r>
            <a:r>
              <a:rPr lang="ru-RU" sz="2400" dirty="0" err="1" smtClean="0"/>
              <a:t>Занесені</a:t>
            </a:r>
            <a:r>
              <a:rPr lang="ru-RU" sz="2400" dirty="0" smtClean="0"/>
              <a:t> до </a:t>
            </a:r>
            <a:r>
              <a:rPr lang="ru-RU" sz="2400" dirty="0" err="1" smtClean="0"/>
              <a:t>Червоної</a:t>
            </a:r>
            <a:r>
              <a:rPr lang="ru-RU" sz="2400" dirty="0" smtClean="0"/>
              <a:t> книги </a:t>
            </a:r>
            <a:r>
              <a:rPr lang="ru-RU" sz="2400" dirty="0" err="1" smtClean="0"/>
              <a:t>України</a:t>
            </a:r>
            <a:r>
              <a:rPr lang="ru-RU" sz="2400" dirty="0" smtClean="0"/>
              <a:t> </a:t>
            </a:r>
            <a:r>
              <a:rPr lang="ru-RU" sz="2400" dirty="0" err="1" smtClean="0"/>
              <a:t>види</a:t>
            </a:r>
            <a:r>
              <a:rPr lang="ru-RU" sz="2400" dirty="0" smtClean="0"/>
              <a:t> </a:t>
            </a:r>
            <a:r>
              <a:rPr lang="ru-RU" sz="2400" dirty="0" err="1" smtClean="0"/>
              <a:t>тварин</a:t>
            </a:r>
            <a:r>
              <a:rPr lang="ru-RU" sz="2400" dirty="0" smtClean="0"/>
              <a:t> і </a:t>
            </a:r>
            <a:r>
              <a:rPr lang="ru-RU" sz="2400" dirty="0" err="1" smtClean="0"/>
              <a:t>рослин</a:t>
            </a:r>
            <a:r>
              <a:rPr lang="ru-RU" sz="2400" dirty="0" smtClean="0"/>
              <a:t> </a:t>
            </a:r>
            <a:r>
              <a:rPr lang="ru-RU" sz="2400" dirty="0" err="1" smtClean="0"/>
              <a:t>підлягають</a:t>
            </a:r>
            <a:r>
              <a:rPr lang="ru-RU" sz="2400" dirty="0" smtClean="0"/>
              <a:t> </a:t>
            </a:r>
            <a:r>
              <a:rPr lang="ru-RU" sz="2400" dirty="0" err="1" smtClean="0"/>
              <a:t>особливій</a:t>
            </a:r>
            <a:r>
              <a:rPr lang="ru-RU" sz="2400" dirty="0" smtClean="0"/>
              <a:t> </a:t>
            </a:r>
            <a:r>
              <a:rPr lang="ru-RU" sz="2400" dirty="0" err="1" smtClean="0"/>
              <a:t>охороні</a:t>
            </a:r>
            <a:r>
              <a:rPr lang="ru-RU" sz="2400" dirty="0" smtClean="0"/>
              <a:t> на </a:t>
            </a:r>
            <a:r>
              <a:rPr lang="ru-RU" sz="2400" dirty="0" err="1" smtClean="0"/>
              <a:t>всій</a:t>
            </a:r>
            <a:r>
              <a:rPr lang="ru-RU" sz="2400" dirty="0" smtClean="0"/>
              <a:t> </a:t>
            </a:r>
            <a:r>
              <a:rPr lang="ru-RU" sz="2400" dirty="0" err="1" smtClean="0"/>
              <a:t>території</a:t>
            </a:r>
            <a:r>
              <a:rPr lang="ru-RU" sz="2400" dirty="0" smtClean="0"/>
              <a:t> </a:t>
            </a:r>
            <a:r>
              <a:rPr lang="ru-RU" sz="2400" dirty="0" err="1" smtClean="0"/>
              <a:t>України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0383" y="1192695"/>
            <a:ext cx="5855252" cy="4391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742330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56592" y="808384"/>
            <a:ext cx="1078727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err="1" smtClean="0"/>
              <a:t>Розуміння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необхідності</a:t>
            </a:r>
            <a:r>
              <a:rPr lang="ru-RU" sz="2400" dirty="0" smtClean="0"/>
              <a:t> </a:t>
            </a:r>
            <a:r>
              <a:rPr lang="ru-RU" sz="2400" dirty="0" err="1" smtClean="0"/>
              <a:t>ретельного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обліку</a:t>
            </a:r>
            <a:r>
              <a:rPr lang="ru-RU" sz="2400" dirty="0" smtClean="0"/>
              <a:t> </a:t>
            </a:r>
            <a:r>
              <a:rPr lang="ru-RU" sz="2400" dirty="0" err="1" smtClean="0"/>
              <a:t>рідкісних</a:t>
            </a:r>
            <a:r>
              <a:rPr lang="ru-RU" sz="2400" dirty="0" smtClean="0"/>
              <a:t> і </a:t>
            </a:r>
            <a:r>
              <a:rPr lang="ru-RU" sz="2400" dirty="0" err="1" smtClean="0"/>
              <a:t>зникаючих</a:t>
            </a:r>
            <a:r>
              <a:rPr lang="ru-RU" sz="2400" dirty="0" smtClean="0"/>
              <a:t> </a:t>
            </a:r>
            <a:r>
              <a:rPr lang="ru-RU" sz="2400" dirty="0" err="1" smtClean="0"/>
              <a:t>видів</a:t>
            </a:r>
            <a:r>
              <a:rPr lang="ru-RU" sz="2400" dirty="0" smtClean="0"/>
              <a:t> </a:t>
            </a:r>
            <a:r>
              <a:rPr lang="ru-RU" sz="2400" dirty="0" err="1" smtClean="0"/>
              <a:t>організмів</a:t>
            </a:r>
            <a:r>
              <a:rPr lang="ru-RU" sz="2400" dirty="0" smtClean="0"/>
              <a:t>, </a:t>
            </a:r>
            <a:r>
              <a:rPr lang="ru-RU" sz="2400" dirty="0" err="1" smtClean="0"/>
              <a:t>зокрема</a:t>
            </a:r>
            <a:r>
              <a:rPr lang="ru-RU" sz="2400" dirty="0" smtClean="0"/>
              <a:t> </a:t>
            </a:r>
            <a:r>
              <a:rPr lang="ru-RU" sz="2400" dirty="0" err="1" smtClean="0"/>
              <a:t>рослин</a:t>
            </a:r>
            <a:r>
              <a:rPr lang="ru-RU" sz="2400" dirty="0" smtClean="0"/>
              <a:t>, </a:t>
            </a:r>
            <a:r>
              <a:rPr lang="ru-RU" sz="2400" dirty="0" err="1" smtClean="0"/>
              <a:t>зумовило</a:t>
            </a:r>
            <a:r>
              <a:rPr lang="ru-RU" sz="2400" dirty="0" smtClean="0"/>
              <a:t> </a:t>
            </a:r>
            <a:r>
              <a:rPr lang="ru-RU" sz="2400" dirty="0" err="1" smtClean="0"/>
              <a:t>створення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Міжнародним</a:t>
            </a:r>
            <a:r>
              <a:rPr lang="ru-RU" sz="2400" dirty="0" smtClean="0"/>
              <a:t> союзом </a:t>
            </a:r>
            <a:r>
              <a:rPr lang="ru-RU" sz="2400" dirty="0" err="1" smtClean="0"/>
              <a:t>охорони</a:t>
            </a:r>
            <a:r>
              <a:rPr lang="ru-RU" sz="2400" dirty="0" smtClean="0"/>
              <a:t> </a:t>
            </a:r>
            <a:r>
              <a:rPr lang="ru-RU" sz="2400" dirty="0" err="1" smtClean="0"/>
              <a:t>природи</a:t>
            </a:r>
            <a:r>
              <a:rPr lang="ru-RU" sz="2400" dirty="0" smtClean="0"/>
              <a:t> й </a:t>
            </a:r>
            <a:r>
              <a:rPr lang="ru-RU" sz="2400" dirty="0" err="1" smtClean="0"/>
              <a:t>природних</a:t>
            </a:r>
            <a:r>
              <a:rPr lang="ru-RU" sz="2400" dirty="0" smtClean="0"/>
              <a:t> </a:t>
            </a:r>
            <a:r>
              <a:rPr lang="ru-RU" sz="2400" dirty="0" err="1" smtClean="0"/>
              <a:t>ресурсів</a:t>
            </a:r>
            <a:r>
              <a:rPr lang="ru-RU" sz="2400" dirty="0" smtClean="0"/>
              <a:t> </a:t>
            </a:r>
            <a:r>
              <a:rPr lang="ru-RU" sz="2400" dirty="0" err="1" smtClean="0"/>
              <a:t>Міжнародної</a:t>
            </a:r>
            <a:r>
              <a:rPr lang="ru-RU" sz="2400" dirty="0" smtClean="0"/>
              <a:t> </a:t>
            </a:r>
            <a:r>
              <a:rPr lang="ru-RU" sz="2400" dirty="0" err="1" smtClean="0"/>
              <a:t>Червоної</a:t>
            </a:r>
            <a:r>
              <a:rPr lang="ru-RU" sz="2400" dirty="0" smtClean="0"/>
              <a:t> книги, </a:t>
            </a:r>
            <a:r>
              <a:rPr lang="ru-RU" sz="2400" dirty="0" err="1" smtClean="0"/>
              <a:t>окремі</a:t>
            </a:r>
            <a:r>
              <a:rPr lang="ru-RU" sz="2400" dirty="0" smtClean="0"/>
              <a:t> </a:t>
            </a:r>
            <a:r>
              <a:rPr lang="ru-RU" sz="2400" dirty="0" err="1" smtClean="0"/>
              <a:t>випуски</a:t>
            </a:r>
            <a:r>
              <a:rPr lang="ru-RU" sz="2400" dirty="0" smtClean="0"/>
              <a:t> </a:t>
            </a:r>
            <a:r>
              <a:rPr lang="ru-RU" sz="2400" dirty="0" err="1" smtClean="0"/>
              <a:t>якої</a:t>
            </a:r>
            <a:r>
              <a:rPr lang="ru-RU" sz="2400" dirty="0" smtClean="0"/>
              <a:t> почали </a:t>
            </a:r>
            <a:r>
              <a:rPr lang="ru-RU" sz="2400" dirty="0" err="1" smtClean="0"/>
              <a:t>видавати</a:t>
            </a:r>
            <a:r>
              <a:rPr lang="ru-RU" sz="2400" dirty="0" smtClean="0"/>
              <a:t> з 1966 року. </a:t>
            </a:r>
            <a:r>
              <a:rPr lang="ru-RU" sz="2400" dirty="0" err="1" smtClean="0"/>
              <a:t>Види</a:t>
            </a:r>
            <a:r>
              <a:rPr lang="ru-RU" sz="2400" dirty="0" smtClean="0"/>
              <a:t>, </a:t>
            </a:r>
            <a:r>
              <a:rPr lang="ru-RU" sz="2400" dirty="0" err="1" smtClean="0"/>
              <a:t>занесені</a:t>
            </a:r>
            <a:r>
              <a:rPr lang="ru-RU" sz="2400" dirty="0" smtClean="0"/>
              <a:t> до </a:t>
            </a:r>
            <a:r>
              <a:rPr lang="ru-RU" sz="2400" dirty="0" err="1" smtClean="0"/>
              <a:t>Міжнародної</a:t>
            </a:r>
            <a:r>
              <a:rPr lang="ru-RU" sz="2400" dirty="0" smtClean="0"/>
              <a:t> </a:t>
            </a:r>
            <a:r>
              <a:rPr lang="ru-RU" sz="2400" dirty="0" err="1" smtClean="0"/>
              <a:t>Червоної</a:t>
            </a:r>
            <a:r>
              <a:rPr lang="ru-RU" sz="2400" dirty="0" smtClean="0"/>
              <a:t> книги, </a:t>
            </a:r>
            <a:r>
              <a:rPr lang="ru-RU" sz="2400" dirty="0" err="1" smtClean="0"/>
              <a:t>мають</a:t>
            </a:r>
            <a:r>
              <a:rPr lang="ru-RU" sz="2400" dirty="0" smtClean="0"/>
              <a:t> </a:t>
            </a:r>
            <a:r>
              <a:rPr lang="ru-RU" sz="2400" dirty="0" err="1" smtClean="0"/>
              <a:t>охороняти</a:t>
            </a:r>
            <a:r>
              <a:rPr lang="ru-RU" sz="2400" dirty="0" smtClean="0"/>
              <a:t> на </a:t>
            </a:r>
            <a:r>
              <a:rPr lang="ru-RU" sz="2400" dirty="0" err="1" smtClean="0"/>
              <a:t>терені</a:t>
            </a:r>
            <a:r>
              <a:rPr lang="ru-RU" sz="2400" dirty="0" smtClean="0"/>
              <a:t> </a:t>
            </a:r>
            <a:r>
              <a:rPr lang="ru-RU" sz="2400" dirty="0" err="1" smtClean="0"/>
              <a:t>всіх</a:t>
            </a:r>
            <a:r>
              <a:rPr lang="ru-RU" sz="2400" dirty="0" smtClean="0"/>
              <a:t> </a:t>
            </a:r>
            <a:r>
              <a:rPr lang="ru-RU" sz="2400" dirty="0" err="1" smtClean="0"/>
              <a:t>країн</a:t>
            </a:r>
            <a:r>
              <a:rPr lang="ru-RU" sz="2400" dirty="0" smtClean="0"/>
              <a:t>, де вони </a:t>
            </a:r>
            <a:r>
              <a:rPr lang="ru-RU" sz="2400" dirty="0" err="1" smtClean="0"/>
              <a:t>поширені</a:t>
            </a:r>
            <a:r>
              <a:rPr lang="ru-RU" sz="2400" dirty="0" smtClean="0"/>
              <a:t>.</a:t>
            </a:r>
          </a:p>
          <a:p>
            <a:r>
              <a:rPr lang="ru-RU" sz="2400" dirty="0" err="1" smtClean="0"/>
              <a:t>Види</a:t>
            </a:r>
            <a:r>
              <a:rPr lang="ru-RU" sz="2400" dirty="0" smtClean="0"/>
              <a:t>, </a:t>
            </a:r>
            <a:r>
              <a:rPr lang="ru-RU" sz="2400" dirty="0" err="1" smtClean="0"/>
              <a:t>які</a:t>
            </a:r>
            <a:r>
              <a:rPr lang="ru-RU" sz="2400" dirty="0" smtClean="0"/>
              <a:t> </a:t>
            </a:r>
            <a:r>
              <a:rPr lang="ru-RU" sz="2400" dirty="0" err="1" smtClean="0"/>
              <a:t>потребують</a:t>
            </a:r>
            <a:r>
              <a:rPr lang="ru-RU" sz="2400" dirty="0" smtClean="0"/>
              <a:t> </a:t>
            </a:r>
            <a:r>
              <a:rPr lang="ru-RU" sz="2400" dirty="0" err="1" smtClean="0"/>
              <a:t>охорони</a:t>
            </a:r>
            <a:r>
              <a:rPr lang="ru-RU" sz="2400" dirty="0" smtClean="0"/>
              <a:t> в межах </a:t>
            </a:r>
            <a:r>
              <a:rPr lang="ru-RU" sz="2400" dirty="0" err="1" smtClean="0"/>
              <a:t>певної</a:t>
            </a:r>
            <a:r>
              <a:rPr lang="ru-RU" sz="2400" dirty="0" smtClean="0"/>
              <a:t> </a:t>
            </a:r>
            <a:r>
              <a:rPr lang="ru-RU" sz="2400" dirty="0" err="1" smtClean="0"/>
              <a:t>країни</a:t>
            </a:r>
            <a:r>
              <a:rPr lang="ru-RU" sz="2400" dirty="0" smtClean="0"/>
              <a:t>, </a:t>
            </a:r>
            <a:r>
              <a:rPr lang="ru-RU" sz="2400" dirty="0" err="1" smtClean="0"/>
              <a:t>занесені</a:t>
            </a:r>
            <a:r>
              <a:rPr lang="ru-RU" sz="2400" dirty="0" smtClean="0"/>
              <a:t> до </a:t>
            </a:r>
            <a:r>
              <a:rPr lang="ru-RU" sz="2400" dirty="0" err="1" smtClean="0"/>
              <a:t>національних</a:t>
            </a:r>
            <a:r>
              <a:rPr lang="ru-RU" sz="2400" dirty="0" smtClean="0"/>
              <a:t> </a:t>
            </a:r>
            <a:r>
              <a:rPr lang="ru-RU" sz="2400" dirty="0" err="1" smtClean="0"/>
              <a:t>Червоних</a:t>
            </a:r>
            <a:r>
              <a:rPr lang="ru-RU" sz="2400" dirty="0" smtClean="0"/>
              <a:t> книг </a:t>
            </a:r>
            <a:r>
              <a:rPr lang="ru-RU" sz="2400" dirty="0" err="1" smtClean="0"/>
              <a:t>окремих</a:t>
            </a:r>
            <a:r>
              <a:rPr lang="ru-RU" sz="2400" dirty="0" smtClean="0"/>
              <a:t> держав. </a:t>
            </a:r>
            <a:r>
              <a:rPr lang="ru-RU" sz="2400" dirty="0" err="1" smtClean="0"/>
              <a:t>Крім</a:t>
            </a:r>
            <a:r>
              <a:rPr lang="ru-RU" sz="2400" dirty="0" smtClean="0"/>
              <a:t> </a:t>
            </a:r>
            <a:r>
              <a:rPr lang="ru-RU" sz="2400" dirty="0" err="1" smtClean="0"/>
              <a:t>видів</a:t>
            </a:r>
            <a:r>
              <a:rPr lang="ru-RU" sz="2400" dirty="0" smtClean="0"/>
              <a:t>, </a:t>
            </a:r>
            <a:r>
              <a:rPr lang="ru-RU" sz="2400" dirty="0" err="1" smtClean="0"/>
              <a:t>занесених</a:t>
            </a:r>
            <a:r>
              <a:rPr lang="ru-RU" sz="2400" dirty="0" smtClean="0"/>
              <a:t> до </a:t>
            </a:r>
            <a:r>
              <a:rPr lang="ru-RU" sz="2400" dirty="0" err="1" smtClean="0"/>
              <a:t>Міжнародної</a:t>
            </a:r>
            <a:r>
              <a:rPr lang="ru-RU" sz="2400" dirty="0" smtClean="0"/>
              <a:t> </a:t>
            </a:r>
            <a:r>
              <a:rPr lang="ru-RU" sz="2400" dirty="0" err="1" smtClean="0"/>
              <a:t>Червоної</a:t>
            </a:r>
            <a:r>
              <a:rPr lang="ru-RU" sz="2400" dirty="0" smtClean="0"/>
              <a:t> книги, </a:t>
            </a:r>
            <a:r>
              <a:rPr lang="ru-RU" sz="2400" dirty="0" err="1" smtClean="0"/>
              <a:t>туди</a:t>
            </a:r>
            <a:r>
              <a:rPr lang="ru-RU" sz="2400" dirty="0" smtClean="0"/>
              <a:t> </a:t>
            </a:r>
            <a:r>
              <a:rPr lang="ru-RU" sz="2400" dirty="0" err="1" smtClean="0"/>
              <a:t>включені</a:t>
            </a:r>
            <a:r>
              <a:rPr lang="ru-RU" sz="2400" dirty="0" smtClean="0"/>
              <a:t> й </a:t>
            </a:r>
            <a:r>
              <a:rPr lang="ru-RU" sz="2400" dirty="0" err="1" smtClean="0"/>
              <a:t>ті</a:t>
            </a:r>
            <a:r>
              <a:rPr lang="ru-RU" sz="2400" dirty="0" smtClean="0"/>
              <a:t>, </a:t>
            </a:r>
            <a:r>
              <a:rPr lang="ru-RU" sz="2400" dirty="0" err="1" smtClean="0"/>
              <a:t>що</a:t>
            </a:r>
            <a:r>
              <a:rPr lang="ru-RU" sz="2400" dirty="0" smtClean="0"/>
              <a:t> є </a:t>
            </a:r>
            <a:r>
              <a:rPr lang="ru-RU" sz="2400" dirty="0" err="1" smtClean="0"/>
              <a:t>рідкісними</a:t>
            </a:r>
            <a:r>
              <a:rPr lang="ru-RU" sz="2400" dirty="0" smtClean="0"/>
              <a:t> </a:t>
            </a:r>
            <a:r>
              <a:rPr lang="ru-RU" sz="2400" dirty="0" err="1" smtClean="0"/>
              <a:t>або</a:t>
            </a:r>
            <a:r>
              <a:rPr lang="ru-RU" sz="2400" dirty="0" smtClean="0"/>
              <a:t> </a:t>
            </a:r>
            <a:r>
              <a:rPr lang="ru-RU" sz="2400" dirty="0" err="1" smtClean="0"/>
              <a:t>зникаючими</a:t>
            </a:r>
            <a:r>
              <a:rPr lang="ru-RU" sz="2400" dirty="0" smtClean="0"/>
              <a:t> на </a:t>
            </a:r>
            <a:r>
              <a:rPr lang="ru-RU" sz="2400" dirty="0" err="1" smtClean="0"/>
              <a:t>території</a:t>
            </a:r>
            <a:r>
              <a:rPr lang="ru-RU" sz="2400" dirty="0" smtClean="0"/>
              <a:t> </a:t>
            </a:r>
            <a:r>
              <a:rPr lang="ru-RU" sz="2400" dirty="0" err="1" smtClean="0"/>
              <a:t>певної</a:t>
            </a:r>
            <a:r>
              <a:rPr lang="ru-RU" sz="2400" dirty="0" smtClean="0"/>
              <a:t> </a:t>
            </a:r>
            <a:r>
              <a:rPr lang="ru-RU" sz="2400" dirty="0" err="1" smtClean="0"/>
              <a:t>країни</a:t>
            </a:r>
            <a:r>
              <a:rPr lang="ru-RU" sz="2400" dirty="0" smtClean="0"/>
              <a:t>. В </a:t>
            </a:r>
            <a:r>
              <a:rPr lang="ru-RU" sz="2400" dirty="0" err="1" smtClean="0"/>
              <a:t>Україні</a:t>
            </a:r>
            <a:r>
              <a:rPr lang="ru-RU" sz="2400" dirty="0" smtClean="0"/>
              <a:t> перше </a:t>
            </a:r>
            <a:r>
              <a:rPr lang="ru-RU" sz="2400" dirty="0" err="1" smtClean="0"/>
              <a:t>видання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Червоної</a:t>
            </a:r>
            <a:r>
              <a:rPr lang="ru-RU" sz="2400" dirty="0" smtClean="0"/>
              <a:t> книги </a:t>
            </a:r>
            <a:r>
              <a:rPr lang="ru-RU" sz="2400" dirty="0" err="1" smtClean="0"/>
              <a:t>здійснене</a:t>
            </a:r>
            <a:r>
              <a:rPr lang="ru-RU" sz="2400" dirty="0" smtClean="0"/>
              <a:t> 1980 року. </a:t>
            </a:r>
            <a:r>
              <a:rPr lang="ru-RU" sz="2400" dirty="0" err="1" smtClean="0"/>
              <a:t>Випуск</a:t>
            </a:r>
            <a:r>
              <a:rPr lang="ru-RU" sz="2400" dirty="0" smtClean="0"/>
              <a:t> другого </a:t>
            </a:r>
            <a:r>
              <a:rPr lang="ru-RU" sz="2400" dirty="0" err="1" smtClean="0"/>
              <a:t>видання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Червоної</a:t>
            </a:r>
            <a:r>
              <a:rPr lang="ru-RU" sz="2400" dirty="0" smtClean="0"/>
              <a:t> книги </a:t>
            </a:r>
            <a:r>
              <a:rPr lang="ru-RU" sz="2400" dirty="0" err="1" smtClean="0"/>
              <a:t>України</a:t>
            </a:r>
            <a:r>
              <a:rPr lang="ru-RU" sz="2400" dirty="0" smtClean="0"/>
              <a:t>, </a:t>
            </a:r>
            <a:r>
              <a:rPr lang="ru-RU" sz="2400" dirty="0" err="1" smtClean="0"/>
              <a:t>присвячений</a:t>
            </a:r>
            <a:r>
              <a:rPr lang="ru-RU" sz="2400" dirty="0" smtClean="0"/>
              <a:t> </a:t>
            </a:r>
            <a:r>
              <a:rPr lang="ru-RU" sz="2400" dirty="0" err="1" smtClean="0"/>
              <a:t>рідкісним</a:t>
            </a:r>
            <a:r>
              <a:rPr lang="ru-RU" sz="2400" dirty="0" smtClean="0"/>
              <a:t> та </a:t>
            </a:r>
            <a:r>
              <a:rPr lang="ru-RU" sz="2400" dirty="0" err="1" smtClean="0"/>
              <a:t>зникаючим</a:t>
            </a:r>
            <a:r>
              <a:rPr lang="ru-RU" sz="2400" dirty="0" smtClean="0"/>
              <a:t> видам </a:t>
            </a:r>
            <a:r>
              <a:rPr lang="ru-RU" sz="2400" dirty="0" err="1" smtClean="0"/>
              <a:t>тварин</a:t>
            </a:r>
            <a:r>
              <a:rPr lang="ru-RU" sz="2400" dirty="0" smtClean="0"/>
              <a:t>, видано 1994 року, а </a:t>
            </a:r>
            <a:r>
              <a:rPr lang="ru-RU" sz="2400" dirty="0" err="1" smtClean="0"/>
              <a:t>рослинам</a:t>
            </a:r>
            <a:r>
              <a:rPr lang="ru-RU" sz="2400" dirty="0" smtClean="0"/>
              <a:t> і грибам - 1996 року.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185921356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15616" y="397566"/>
            <a:ext cx="4784036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До </a:t>
            </a:r>
            <a:r>
              <a:rPr lang="ru-RU" sz="2400" dirty="0" err="1" smtClean="0"/>
              <a:t>Червоної</a:t>
            </a:r>
            <a:r>
              <a:rPr lang="ru-RU" sz="2400" dirty="0" smtClean="0"/>
              <a:t> книги </a:t>
            </a:r>
            <a:r>
              <a:rPr lang="ru-RU" sz="2400" dirty="0" err="1" smtClean="0"/>
              <a:t>України</a:t>
            </a:r>
            <a:r>
              <a:rPr lang="ru-RU" sz="2400" dirty="0" smtClean="0"/>
              <a:t> занесено </a:t>
            </a:r>
            <a:r>
              <a:rPr lang="ru-RU" sz="2400" dirty="0" err="1" smtClean="0"/>
              <a:t>ті</a:t>
            </a:r>
            <a:r>
              <a:rPr lang="ru-RU" sz="2400" dirty="0" smtClean="0"/>
              <a:t> </a:t>
            </a:r>
            <a:r>
              <a:rPr lang="ru-RU" sz="2400" dirty="0" err="1" smtClean="0"/>
              <a:t>зникаючі</a:t>
            </a:r>
            <a:r>
              <a:rPr lang="ru-RU" sz="2400" dirty="0" smtClean="0"/>
              <a:t> </a:t>
            </a:r>
            <a:r>
              <a:rPr lang="ru-RU" sz="2400" dirty="0" err="1" smtClean="0"/>
              <a:t>або</a:t>
            </a:r>
            <a:r>
              <a:rPr lang="ru-RU" sz="2400" dirty="0" smtClean="0"/>
              <a:t> </a:t>
            </a:r>
            <a:r>
              <a:rPr lang="ru-RU" sz="2400" dirty="0" err="1" smtClean="0"/>
              <a:t>рідкісні</a:t>
            </a:r>
            <a:r>
              <a:rPr lang="ru-RU" sz="2400" dirty="0" smtClean="0"/>
              <a:t> </a:t>
            </a:r>
            <a:r>
              <a:rPr lang="ru-RU" sz="2400" dirty="0" err="1" smtClean="0"/>
              <a:t>види</a:t>
            </a:r>
            <a:r>
              <a:rPr lang="ru-RU" sz="2400" dirty="0" smtClean="0"/>
              <a:t> </a:t>
            </a:r>
            <a:r>
              <a:rPr lang="ru-RU" sz="2400" dirty="0" err="1" smtClean="0"/>
              <a:t>організмів</a:t>
            </a:r>
            <a:r>
              <a:rPr lang="ru-RU" sz="2400" dirty="0" smtClean="0"/>
              <a:t>, </a:t>
            </a:r>
            <a:r>
              <a:rPr lang="ru-RU" sz="2400" dirty="0" err="1" smtClean="0"/>
              <a:t>які</a:t>
            </a:r>
            <a:r>
              <a:rPr lang="ru-RU" sz="2400" dirty="0" smtClean="0"/>
              <a:t> </a:t>
            </a:r>
            <a:r>
              <a:rPr lang="ru-RU" sz="2400" dirty="0" err="1" smtClean="0"/>
              <a:t>постійно</a:t>
            </a:r>
            <a:r>
              <a:rPr lang="ru-RU" sz="2400" dirty="0" smtClean="0"/>
              <a:t> </a:t>
            </a:r>
            <a:r>
              <a:rPr lang="ru-RU" sz="2400" dirty="0" err="1" smtClean="0"/>
              <a:t>чи</a:t>
            </a:r>
            <a:r>
              <a:rPr lang="ru-RU" sz="2400" dirty="0" smtClean="0"/>
              <a:t> </a:t>
            </a:r>
            <a:r>
              <a:rPr lang="ru-RU" sz="2400" dirty="0" err="1" smtClean="0"/>
              <a:t>тимчасово</a:t>
            </a:r>
            <a:r>
              <a:rPr lang="ru-RU" sz="2400" dirty="0" smtClean="0"/>
              <a:t> </a:t>
            </a:r>
            <a:r>
              <a:rPr lang="ru-RU" sz="2400" dirty="0" err="1" smtClean="0"/>
              <a:t>мешкають</a:t>
            </a:r>
            <a:r>
              <a:rPr lang="ru-RU" sz="2400" dirty="0" smtClean="0"/>
              <a:t> у </a:t>
            </a:r>
            <a:r>
              <a:rPr lang="ru-RU" sz="2400" dirty="0" err="1" smtClean="0"/>
              <a:t>природних</a:t>
            </a:r>
            <a:r>
              <a:rPr lang="ru-RU" sz="2400" dirty="0" smtClean="0"/>
              <a:t> </a:t>
            </a:r>
            <a:r>
              <a:rPr lang="ru-RU" sz="2400" dirty="0" err="1" smtClean="0"/>
              <a:t>умовах</a:t>
            </a:r>
            <a:r>
              <a:rPr lang="ru-RU" sz="2400" dirty="0" smtClean="0"/>
              <a:t> на </a:t>
            </a:r>
            <a:r>
              <a:rPr lang="ru-RU" sz="2400" dirty="0" err="1" smtClean="0"/>
              <a:t>території</a:t>
            </a:r>
            <a:r>
              <a:rPr lang="ru-RU" sz="2400" dirty="0" smtClean="0"/>
              <a:t> </a:t>
            </a:r>
            <a:r>
              <a:rPr lang="ru-RU" sz="2400" dirty="0" err="1" smtClean="0"/>
              <a:t>України</a:t>
            </a:r>
            <a:r>
              <a:rPr lang="ru-RU" sz="2400" dirty="0" smtClean="0"/>
              <a:t> </a:t>
            </a:r>
            <a:r>
              <a:rPr lang="ru-RU" sz="2400" dirty="0" err="1" smtClean="0"/>
              <a:t>або</a:t>
            </a:r>
            <a:r>
              <a:rPr lang="ru-RU" sz="2400" dirty="0" smtClean="0"/>
              <a:t> в межах </a:t>
            </a:r>
            <a:r>
              <a:rPr lang="ru-RU" sz="2400" dirty="0" err="1" smtClean="0"/>
              <a:t>її</a:t>
            </a:r>
            <a:r>
              <a:rPr lang="ru-RU" sz="2400" dirty="0" smtClean="0"/>
              <a:t> </a:t>
            </a:r>
            <a:r>
              <a:rPr lang="ru-RU" sz="2400" dirty="0" err="1" smtClean="0"/>
              <a:t>територіальних</a:t>
            </a:r>
            <a:r>
              <a:rPr lang="ru-RU" sz="2400" dirty="0" smtClean="0"/>
              <a:t> вод.</a:t>
            </a:r>
          </a:p>
          <a:p>
            <a:r>
              <a:rPr lang="ru-RU" sz="2400" dirty="0" smtClean="0"/>
              <a:t>Про </a:t>
            </a:r>
            <a:r>
              <a:rPr lang="ru-RU" sz="2400" dirty="0" err="1" smtClean="0"/>
              <a:t>кожний</a:t>
            </a:r>
            <a:r>
              <a:rPr lang="ru-RU" sz="2400" dirty="0" smtClean="0"/>
              <a:t> вид </a:t>
            </a:r>
            <a:r>
              <a:rPr lang="ru-RU" sz="2400" dirty="0" err="1" smtClean="0"/>
              <a:t>рослин</a:t>
            </a:r>
            <a:r>
              <a:rPr lang="ru-RU" sz="2400" dirty="0" smtClean="0"/>
              <a:t> і </a:t>
            </a:r>
            <a:r>
              <a:rPr lang="ru-RU" sz="2400" dirty="0" err="1" smtClean="0"/>
              <a:t>грибів</a:t>
            </a:r>
            <a:r>
              <a:rPr lang="ru-RU" sz="2400" dirty="0" smtClean="0"/>
              <a:t>, занесений до </a:t>
            </a:r>
            <a:r>
              <a:rPr lang="ru-RU" sz="2400" dirty="0" err="1" smtClean="0"/>
              <a:t>Червоної</a:t>
            </a:r>
            <a:r>
              <a:rPr lang="ru-RU" sz="2400" dirty="0" smtClean="0"/>
              <a:t> книги </a:t>
            </a:r>
            <a:r>
              <a:rPr lang="ru-RU" sz="2400" dirty="0" err="1" smtClean="0"/>
              <a:t>України</a:t>
            </a:r>
            <a:r>
              <a:rPr lang="ru-RU" sz="2400" dirty="0" smtClean="0"/>
              <a:t> (а </a:t>
            </a:r>
            <a:r>
              <a:rPr lang="ru-RU" sz="2400" dirty="0" err="1" smtClean="0"/>
              <a:t>їх</a:t>
            </a:r>
            <a:r>
              <a:rPr lang="ru-RU" sz="2400" dirty="0" smtClean="0"/>
              <a:t> </a:t>
            </a:r>
            <a:r>
              <a:rPr lang="ru-RU" sz="2400" dirty="0" err="1" smtClean="0"/>
              <a:t>понад</a:t>
            </a:r>
            <a:r>
              <a:rPr lang="ru-RU" sz="2400" dirty="0" smtClean="0"/>
              <a:t> 540), </a:t>
            </a:r>
            <a:r>
              <a:rPr lang="ru-RU" sz="2400" dirty="0" err="1" smtClean="0"/>
              <a:t>наведені</a:t>
            </a:r>
            <a:r>
              <a:rPr lang="ru-RU" sz="2400" dirty="0" smtClean="0"/>
              <a:t> </a:t>
            </a:r>
            <a:r>
              <a:rPr lang="ru-RU" sz="2400" dirty="0" err="1" smtClean="0"/>
              <a:t>дані</a:t>
            </a:r>
            <a:r>
              <a:rPr lang="ru-RU" sz="2400" dirty="0" smtClean="0"/>
              <a:t> про </a:t>
            </a:r>
            <a:r>
              <a:rPr lang="ru-RU" sz="2400" dirty="0" err="1" smtClean="0"/>
              <a:t>характерні</a:t>
            </a:r>
            <a:r>
              <a:rPr lang="ru-RU" sz="2400" dirty="0" smtClean="0"/>
              <a:t> </a:t>
            </a:r>
            <a:r>
              <a:rPr lang="ru-RU" sz="2400" dirty="0" err="1" smtClean="0"/>
              <a:t>риси</a:t>
            </a:r>
            <a:r>
              <a:rPr lang="ru-RU" sz="2400" dirty="0" smtClean="0"/>
              <a:t> </a:t>
            </a:r>
            <a:r>
              <a:rPr lang="ru-RU" sz="2400" dirty="0" err="1" smtClean="0"/>
              <a:t>зовнішньої</a:t>
            </a:r>
            <a:r>
              <a:rPr lang="ru-RU" sz="2400" dirty="0" smtClean="0"/>
              <a:t> </a:t>
            </a:r>
            <a:r>
              <a:rPr lang="ru-RU" sz="2400" dirty="0" err="1" smtClean="0"/>
              <a:t>будови</a:t>
            </a:r>
            <a:r>
              <a:rPr lang="ru-RU" sz="2400" dirty="0" smtClean="0"/>
              <a:t>, </a:t>
            </a:r>
            <a:r>
              <a:rPr lang="ru-RU" sz="2400" dirty="0" err="1" smtClean="0"/>
              <a:t>поширення</a:t>
            </a:r>
            <a:r>
              <a:rPr lang="ru-RU" sz="2400" dirty="0" smtClean="0"/>
              <a:t>, </a:t>
            </a:r>
            <a:r>
              <a:rPr lang="ru-RU" sz="2400" dirty="0" err="1" smtClean="0"/>
              <a:t>екологічні</a:t>
            </a:r>
            <a:r>
              <a:rPr lang="ru-RU" sz="2400" dirty="0" smtClean="0"/>
              <a:t> </a:t>
            </a:r>
            <a:r>
              <a:rPr lang="ru-RU" sz="2400" dirty="0" err="1" smtClean="0"/>
              <a:t>особливості</a:t>
            </a:r>
            <a:r>
              <a:rPr lang="ru-RU" sz="2400" dirty="0" smtClean="0"/>
              <a:t>, </a:t>
            </a:r>
            <a:r>
              <a:rPr lang="ru-RU" sz="2400" dirty="0" err="1" smtClean="0"/>
              <a:t>чисельність</a:t>
            </a:r>
            <a:r>
              <a:rPr lang="ru-RU" sz="2400" dirty="0" smtClean="0"/>
              <a:t>, </a:t>
            </a:r>
            <a:r>
              <a:rPr lang="ru-RU" sz="2400" dirty="0" err="1" smtClean="0"/>
              <a:t>ужиті</a:t>
            </a:r>
            <a:r>
              <a:rPr lang="ru-RU" sz="2400" dirty="0" smtClean="0"/>
              <a:t> </a:t>
            </a:r>
            <a:r>
              <a:rPr lang="ru-RU" sz="2400" dirty="0" err="1" smtClean="0"/>
              <a:t>або</a:t>
            </a:r>
            <a:r>
              <a:rPr lang="ru-RU" sz="2400" dirty="0" smtClean="0"/>
              <a:t> </a:t>
            </a:r>
            <a:r>
              <a:rPr lang="ru-RU" sz="2400" dirty="0" err="1" smtClean="0"/>
              <a:t>заплановані</a:t>
            </a:r>
            <a:r>
              <a:rPr lang="ru-RU" sz="2400" dirty="0" smtClean="0"/>
              <a:t> заходи </a:t>
            </a:r>
            <a:r>
              <a:rPr lang="ru-RU" sz="2400" dirty="0" err="1" smtClean="0"/>
              <a:t>охорони</a:t>
            </a:r>
            <a:r>
              <a:rPr lang="ru-RU" sz="2400" dirty="0" smtClean="0"/>
              <a:t> </a:t>
            </a:r>
            <a:r>
              <a:rPr lang="ru-RU" sz="2400" dirty="0" err="1" smtClean="0"/>
              <a:t>тощо</a:t>
            </a:r>
            <a:endParaRPr lang="ru-RU" sz="24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5842" y="397566"/>
            <a:ext cx="4426227" cy="6108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158863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9950" y="238897"/>
            <a:ext cx="8596668" cy="1320800"/>
          </a:xfrm>
        </p:spPr>
        <p:txBody>
          <a:bodyPr/>
          <a:lstStyle/>
          <a:p>
            <a:r>
              <a:rPr lang="ru-RU" dirty="0" err="1" smtClean="0"/>
              <a:t>Рослини</a:t>
            </a:r>
            <a:r>
              <a:rPr lang="ru-RU" dirty="0" smtClean="0"/>
              <a:t> </a:t>
            </a:r>
            <a:r>
              <a:rPr lang="ru-RU" dirty="0" err="1" smtClean="0"/>
              <a:t>Червоної</a:t>
            </a:r>
            <a:r>
              <a:rPr lang="ru-RU" dirty="0" smtClean="0"/>
              <a:t> книги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4826" y="1272746"/>
            <a:ext cx="5359160" cy="403008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80768" y="1497913"/>
            <a:ext cx="505391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Лі́лія</a:t>
            </a:r>
            <a:r>
              <a:rPr lang="ru-RU" dirty="0" smtClean="0"/>
              <a:t> </a:t>
            </a:r>
            <a:r>
              <a:rPr lang="ru-RU" dirty="0" err="1" smtClean="0"/>
              <a:t>лісова</a:t>
            </a:r>
            <a:r>
              <a:rPr lang="ru-RU" dirty="0" smtClean="0"/>
              <a:t>́ (</a:t>
            </a:r>
            <a:r>
              <a:rPr lang="en-GB" dirty="0" err="1" smtClean="0"/>
              <a:t>Lilium</a:t>
            </a:r>
            <a:r>
              <a:rPr lang="en-GB" dirty="0" smtClean="0"/>
              <a:t> </a:t>
            </a:r>
            <a:r>
              <a:rPr lang="en-GB" dirty="0" err="1" smtClean="0"/>
              <a:t>martagon</a:t>
            </a:r>
            <a:r>
              <a:rPr lang="en-GB" dirty="0" smtClean="0"/>
              <a:t>) — </a:t>
            </a:r>
            <a:r>
              <a:rPr lang="ru-RU" dirty="0" err="1" smtClean="0"/>
              <a:t>багаторічна</a:t>
            </a:r>
            <a:r>
              <a:rPr lang="ru-RU" dirty="0" smtClean="0"/>
              <a:t> </a:t>
            </a:r>
            <a:r>
              <a:rPr lang="ru-RU" dirty="0" err="1" smtClean="0"/>
              <a:t>цибулинна</a:t>
            </a:r>
            <a:r>
              <a:rPr lang="ru-RU" dirty="0" smtClean="0"/>
              <a:t> </a:t>
            </a:r>
            <a:r>
              <a:rPr lang="ru-RU" dirty="0" err="1" smtClean="0"/>
              <a:t>рослина</a:t>
            </a:r>
            <a:r>
              <a:rPr lang="ru-RU" dirty="0" smtClean="0"/>
              <a:t>, один з </a:t>
            </a:r>
            <a:r>
              <a:rPr lang="ru-RU" dirty="0" err="1" smtClean="0"/>
              <a:t>видів</a:t>
            </a:r>
            <a:r>
              <a:rPr lang="ru-RU" dirty="0" smtClean="0"/>
              <a:t> роду </a:t>
            </a:r>
            <a:r>
              <a:rPr lang="ru-RU" dirty="0" err="1" smtClean="0"/>
              <a:t>Лілія</a:t>
            </a:r>
            <a:r>
              <a:rPr lang="ru-RU" dirty="0" smtClean="0"/>
              <a:t> (</a:t>
            </a:r>
            <a:r>
              <a:rPr lang="en-GB" dirty="0" err="1" smtClean="0"/>
              <a:t>Lilium</a:t>
            </a:r>
            <a:r>
              <a:rPr lang="en-GB" dirty="0" smtClean="0"/>
              <a:t>) </a:t>
            </a:r>
            <a:r>
              <a:rPr lang="ru-RU" dirty="0" err="1" smtClean="0"/>
              <a:t>родини</a:t>
            </a:r>
            <a:r>
              <a:rPr lang="ru-RU" dirty="0" smtClean="0"/>
              <a:t> </a:t>
            </a:r>
            <a:r>
              <a:rPr lang="ru-RU" dirty="0" err="1" smtClean="0"/>
              <a:t>лілійних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err="1" smtClean="0"/>
              <a:t>Лілія</a:t>
            </a:r>
            <a:r>
              <a:rPr lang="ru-RU" dirty="0" smtClean="0"/>
              <a:t> </a:t>
            </a:r>
            <a:r>
              <a:rPr lang="ru-RU" dirty="0" err="1" smtClean="0"/>
              <a:t>лісова</a:t>
            </a:r>
            <a:r>
              <a:rPr lang="ru-RU" dirty="0" smtClean="0"/>
              <a:t> — </a:t>
            </a:r>
            <a:r>
              <a:rPr lang="ru-RU" dirty="0" err="1" smtClean="0"/>
              <a:t>єдиний</a:t>
            </a:r>
            <a:r>
              <a:rPr lang="ru-RU" dirty="0" smtClean="0"/>
              <a:t> вид </a:t>
            </a:r>
            <a:r>
              <a:rPr lang="ru-RU" dirty="0" err="1" smtClean="0"/>
              <a:t>лілій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росте в </a:t>
            </a:r>
            <a:r>
              <a:rPr lang="ru-RU" dirty="0" err="1" smtClean="0"/>
              <a:t>Україні</a:t>
            </a:r>
            <a:r>
              <a:rPr lang="ru-RU" dirty="0" smtClean="0"/>
              <a:t> в </a:t>
            </a:r>
            <a:r>
              <a:rPr lang="ru-RU" dirty="0" err="1" smtClean="0"/>
              <a:t>дикорослому</a:t>
            </a:r>
            <a:r>
              <a:rPr lang="ru-RU" dirty="0" smtClean="0"/>
              <a:t> </a:t>
            </a:r>
            <a:r>
              <a:rPr lang="ru-RU" dirty="0" err="1" smtClean="0"/>
              <a:t>стані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err="1" smtClean="0"/>
              <a:t>Українська</a:t>
            </a:r>
            <a:r>
              <a:rPr lang="ru-RU" dirty="0" smtClean="0"/>
              <a:t> народна </a:t>
            </a:r>
            <a:r>
              <a:rPr lang="ru-RU" dirty="0" err="1" smtClean="0"/>
              <a:t>назва</a:t>
            </a:r>
            <a:r>
              <a:rPr lang="ru-RU" dirty="0" smtClean="0"/>
              <a:t> — </a:t>
            </a:r>
            <a:r>
              <a:rPr lang="ru-RU" dirty="0" err="1" smtClean="0"/>
              <a:t>сара́нка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err="1" smtClean="0"/>
              <a:t>Зростає</a:t>
            </a:r>
            <a:r>
              <a:rPr lang="ru-RU" dirty="0" smtClean="0"/>
              <a:t> в </a:t>
            </a:r>
            <a:r>
              <a:rPr lang="ru-RU" dirty="0" err="1" smtClean="0"/>
              <a:t>лісах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 — на </a:t>
            </a:r>
            <a:r>
              <a:rPr lang="ru-RU" dirty="0" err="1" smtClean="0"/>
              <a:t>Закарпатті</a:t>
            </a:r>
            <a:r>
              <a:rPr lang="ru-RU" dirty="0" smtClean="0"/>
              <a:t>, </a:t>
            </a:r>
            <a:r>
              <a:rPr lang="ru-RU" dirty="0" err="1" smtClean="0"/>
              <a:t>Буковині</a:t>
            </a:r>
            <a:r>
              <a:rPr lang="ru-RU" dirty="0" smtClean="0"/>
              <a:t>, </a:t>
            </a:r>
            <a:r>
              <a:rPr lang="ru-RU" dirty="0" err="1" smtClean="0"/>
              <a:t>Прикарпатті</a:t>
            </a:r>
            <a:r>
              <a:rPr lang="ru-RU" dirty="0" smtClean="0"/>
              <a:t> (</a:t>
            </a:r>
            <a:r>
              <a:rPr lang="ru-RU" dirty="0" err="1" smtClean="0"/>
              <a:t>зокрема</a:t>
            </a:r>
            <a:r>
              <a:rPr lang="ru-RU" dirty="0" smtClean="0"/>
              <a:t>, у Прут-</a:t>
            </a:r>
            <a:r>
              <a:rPr lang="ru-RU" dirty="0" err="1" smtClean="0"/>
              <a:t>Дністровського</a:t>
            </a:r>
            <a:r>
              <a:rPr lang="ru-RU" dirty="0" smtClean="0"/>
              <a:t> </a:t>
            </a:r>
            <a:r>
              <a:rPr lang="ru-RU" dirty="0" err="1" smtClean="0"/>
              <a:t>межиріччі</a:t>
            </a:r>
            <a:r>
              <a:rPr lang="ru-RU" dirty="0" smtClean="0"/>
              <a:t> та на </a:t>
            </a:r>
            <a:r>
              <a:rPr lang="ru-RU" dirty="0" err="1" smtClean="0"/>
              <a:t>Опіллі</a:t>
            </a:r>
            <a:r>
              <a:rPr lang="ru-RU" dirty="0" smtClean="0"/>
              <a:t>), на </a:t>
            </a:r>
            <a:r>
              <a:rPr lang="ru-RU" dirty="0" err="1" smtClean="0"/>
              <a:t>Поліссі</a:t>
            </a:r>
            <a:r>
              <a:rPr lang="ru-RU" dirty="0" smtClean="0"/>
              <a:t> і в </a:t>
            </a:r>
            <a:r>
              <a:rPr lang="ru-RU" dirty="0" err="1" smtClean="0"/>
              <a:t>Лісостепу</a:t>
            </a:r>
            <a:r>
              <a:rPr lang="ru-RU" dirty="0" smtClean="0"/>
              <a:t>.</a:t>
            </a:r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7225363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6955" y="300681"/>
            <a:ext cx="8596668" cy="1320800"/>
          </a:xfrm>
        </p:spPr>
        <p:txBody>
          <a:bodyPr/>
          <a:lstStyle/>
          <a:p>
            <a:r>
              <a:rPr lang="ru-RU" dirty="0" err="1" smtClean="0"/>
              <a:t>Рослини</a:t>
            </a:r>
            <a:r>
              <a:rPr lang="ru-RU" dirty="0" smtClean="0"/>
              <a:t> </a:t>
            </a:r>
            <a:r>
              <a:rPr lang="ru-RU" dirty="0" err="1" smtClean="0"/>
              <a:t>Червоної</a:t>
            </a:r>
            <a:r>
              <a:rPr lang="ru-RU" dirty="0" smtClean="0"/>
              <a:t> книги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771" y="1485350"/>
            <a:ext cx="4610357" cy="332374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43698" y="1485350"/>
            <a:ext cx="575824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Бузок</a:t>
            </a:r>
            <a:r>
              <a:rPr lang="ru-RU" dirty="0" smtClean="0"/>
              <a:t> </a:t>
            </a:r>
            <a:r>
              <a:rPr lang="ru-RU" dirty="0" err="1" smtClean="0"/>
              <a:t>карпатський</a:t>
            </a:r>
            <a:r>
              <a:rPr lang="ru-RU" dirty="0" smtClean="0"/>
              <a:t> (</a:t>
            </a:r>
            <a:r>
              <a:rPr lang="en-GB" dirty="0" err="1" smtClean="0"/>
              <a:t>Syringa</a:t>
            </a:r>
            <a:r>
              <a:rPr lang="en-GB" dirty="0" smtClean="0"/>
              <a:t> </a:t>
            </a:r>
            <a:r>
              <a:rPr lang="en-GB" dirty="0" err="1" smtClean="0"/>
              <a:t>josikaea</a:t>
            </a:r>
            <a:r>
              <a:rPr lang="en-GB" dirty="0" smtClean="0"/>
              <a:t> </a:t>
            </a:r>
            <a:r>
              <a:rPr lang="en-GB" dirty="0" err="1" smtClean="0"/>
              <a:t>J.Jacq</a:t>
            </a:r>
            <a:r>
              <a:rPr lang="en-GB" dirty="0" smtClean="0"/>
              <a:t>. ex </a:t>
            </a:r>
            <a:r>
              <a:rPr lang="en-GB" dirty="0" err="1" smtClean="0"/>
              <a:t>Rchb</a:t>
            </a:r>
            <a:r>
              <a:rPr lang="en-GB" dirty="0" smtClean="0"/>
              <a:t>.) — </a:t>
            </a:r>
            <a:r>
              <a:rPr lang="ru-RU" dirty="0" err="1" smtClean="0"/>
              <a:t>реліктовий</a:t>
            </a:r>
            <a:r>
              <a:rPr lang="ru-RU" dirty="0" smtClean="0"/>
              <a:t> вид з </a:t>
            </a:r>
            <a:r>
              <a:rPr lang="ru-RU" dirty="0" err="1" smtClean="0"/>
              <a:t>родини</a:t>
            </a:r>
            <a:r>
              <a:rPr lang="ru-RU" dirty="0" smtClean="0"/>
              <a:t> </a:t>
            </a:r>
            <a:r>
              <a:rPr lang="ru-RU" dirty="0" err="1" smtClean="0"/>
              <a:t>маслинових</a:t>
            </a:r>
            <a:r>
              <a:rPr lang="ru-RU" dirty="0" smtClean="0"/>
              <a:t> (</a:t>
            </a:r>
            <a:r>
              <a:rPr lang="en-GB" dirty="0" err="1" smtClean="0"/>
              <a:t>Oleaceae</a:t>
            </a:r>
            <a:r>
              <a:rPr lang="en-GB" dirty="0" smtClean="0"/>
              <a:t>). </a:t>
            </a:r>
            <a:r>
              <a:rPr lang="ru-RU" dirty="0" err="1" smtClean="0"/>
              <a:t>Інші</a:t>
            </a:r>
            <a:r>
              <a:rPr lang="ru-RU" dirty="0" smtClean="0"/>
              <a:t> </a:t>
            </a:r>
            <a:r>
              <a:rPr lang="ru-RU" dirty="0" err="1" smtClean="0"/>
              <a:t>назви</a:t>
            </a:r>
            <a:r>
              <a:rPr lang="ru-RU" dirty="0" smtClean="0"/>
              <a:t> — </a:t>
            </a:r>
            <a:r>
              <a:rPr lang="ru-RU" dirty="0" err="1" smtClean="0"/>
              <a:t>бузок</a:t>
            </a:r>
            <a:r>
              <a:rPr lang="ru-RU" dirty="0" smtClean="0"/>
              <a:t> </a:t>
            </a:r>
            <a:r>
              <a:rPr lang="ru-RU" dirty="0" err="1" smtClean="0"/>
              <a:t>угорський</a:t>
            </a:r>
            <a:r>
              <a:rPr lang="ru-RU" dirty="0" smtClean="0"/>
              <a:t>, </a:t>
            </a:r>
            <a:r>
              <a:rPr lang="ru-RU" dirty="0" err="1" smtClean="0"/>
              <a:t>бузок</a:t>
            </a:r>
            <a:r>
              <a:rPr lang="ru-RU" dirty="0" smtClean="0"/>
              <a:t> </a:t>
            </a:r>
            <a:r>
              <a:rPr lang="ru-RU" dirty="0" err="1" smtClean="0"/>
              <a:t>східно-карпатський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smtClean="0"/>
              <a:t>В </a:t>
            </a:r>
            <a:r>
              <a:rPr lang="ru-RU" dirty="0" err="1" smtClean="0"/>
              <a:t>Україні</a:t>
            </a:r>
            <a:r>
              <a:rPr lang="ru-RU" dirty="0" smtClean="0"/>
              <a:t> вид </a:t>
            </a:r>
            <a:r>
              <a:rPr lang="ru-RU" dirty="0" err="1" smtClean="0"/>
              <a:t>поширений</a:t>
            </a:r>
            <a:r>
              <a:rPr lang="ru-RU" dirty="0" smtClean="0"/>
              <a:t> на </a:t>
            </a:r>
            <a:r>
              <a:rPr lang="ru-RU" dirty="0" err="1" smtClean="0"/>
              <a:t>території</a:t>
            </a:r>
            <a:r>
              <a:rPr lang="ru-RU" dirty="0" smtClean="0"/>
              <a:t> </a:t>
            </a:r>
            <a:r>
              <a:rPr lang="ru-RU" dirty="0" err="1" smtClean="0"/>
              <a:t>західної</a:t>
            </a:r>
            <a:r>
              <a:rPr lang="ru-RU" dirty="0" smtClean="0"/>
              <a:t> </a:t>
            </a:r>
            <a:r>
              <a:rPr lang="ru-RU" dirty="0" err="1" smtClean="0"/>
              <a:t>частини</a:t>
            </a:r>
            <a:r>
              <a:rPr lang="ru-RU" dirty="0" smtClean="0"/>
              <a:t> </a:t>
            </a:r>
            <a:r>
              <a:rPr lang="ru-RU" dirty="0" err="1" smtClean="0"/>
              <a:t>Українських</a:t>
            </a:r>
            <a:r>
              <a:rPr lang="ru-RU" dirty="0" smtClean="0"/>
              <a:t> Карпат: у </a:t>
            </a:r>
            <a:r>
              <a:rPr lang="ru-RU" dirty="0" err="1" smtClean="0"/>
              <a:t>верхніх</a:t>
            </a:r>
            <a:r>
              <a:rPr lang="ru-RU" dirty="0" smtClean="0"/>
              <a:t> </a:t>
            </a:r>
            <a:r>
              <a:rPr lang="ru-RU" dirty="0" err="1" smtClean="0"/>
              <a:t>частинах</a:t>
            </a:r>
            <a:r>
              <a:rPr lang="ru-RU" dirty="0" smtClean="0"/>
              <a:t> </a:t>
            </a:r>
            <a:r>
              <a:rPr lang="ru-RU" dirty="0" err="1" smtClean="0"/>
              <a:t>басейнів</a:t>
            </a:r>
            <a:r>
              <a:rPr lang="ru-RU" dirty="0" smtClean="0"/>
              <a:t> </a:t>
            </a:r>
            <a:r>
              <a:rPr lang="ru-RU" dirty="0" err="1" smtClean="0"/>
              <a:t>річок</a:t>
            </a:r>
            <a:r>
              <a:rPr lang="ru-RU" dirty="0" smtClean="0"/>
              <a:t> Уж, </a:t>
            </a:r>
            <a:r>
              <a:rPr lang="ru-RU" dirty="0" err="1" smtClean="0"/>
              <a:t>Латориця</a:t>
            </a:r>
            <a:r>
              <a:rPr lang="ru-RU" dirty="0" smtClean="0"/>
              <a:t>, </a:t>
            </a:r>
            <a:r>
              <a:rPr lang="ru-RU" dirty="0" err="1" smtClean="0"/>
              <a:t>Ріка</a:t>
            </a:r>
            <a:r>
              <a:rPr lang="ru-RU" dirty="0" smtClean="0"/>
              <a:t>, </a:t>
            </a:r>
            <a:r>
              <a:rPr lang="ru-RU" dirty="0" err="1" smtClean="0"/>
              <a:t>Стрий</a:t>
            </a:r>
            <a:r>
              <a:rPr lang="ru-RU" dirty="0" smtClean="0"/>
              <a:t> на </a:t>
            </a:r>
            <a:r>
              <a:rPr lang="ru-RU" dirty="0" err="1" smtClean="0"/>
              <a:t>висотах</a:t>
            </a:r>
            <a:r>
              <a:rPr lang="ru-RU" dirty="0" smtClean="0"/>
              <a:t> 400—750 м над р. м.</a:t>
            </a:r>
          </a:p>
          <a:p>
            <a:endParaRPr lang="ru-RU" dirty="0" smtClean="0"/>
          </a:p>
          <a:p>
            <a:r>
              <a:rPr lang="ru-RU" dirty="0" smtClean="0"/>
              <a:t>Кущ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невелике</a:t>
            </a:r>
            <a:r>
              <a:rPr lang="ru-RU" dirty="0" smtClean="0"/>
              <a:t> дерево </a:t>
            </a:r>
            <a:r>
              <a:rPr lang="ru-RU" dirty="0" err="1" smtClean="0"/>
              <a:t>заввишки</a:t>
            </a:r>
            <a:r>
              <a:rPr lang="ru-RU" dirty="0" smtClean="0"/>
              <a:t> 3—5 м. Листки широко-</a:t>
            </a:r>
            <a:r>
              <a:rPr lang="ru-RU" dirty="0" err="1" smtClean="0"/>
              <a:t>еліптичні</a:t>
            </a:r>
            <a:r>
              <a:rPr lang="ru-RU" dirty="0" smtClean="0"/>
              <a:t>, </a:t>
            </a:r>
            <a:r>
              <a:rPr lang="ru-RU" dirty="0" err="1" smtClean="0"/>
              <a:t>завдовжки</a:t>
            </a:r>
            <a:r>
              <a:rPr lang="ru-RU" dirty="0" smtClean="0"/>
              <a:t> 5—12 см, </a:t>
            </a:r>
            <a:r>
              <a:rPr lang="ru-RU" dirty="0" err="1" smtClean="0"/>
              <a:t>більш-менш</a:t>
            </a:r>
            <a:r>
              <a:rPr lang="ru-RU" dirty="0" smtClean="0"/>
              <a:t> </a:t>
            </a:r>
            <a:r>
              <a:rPr lang="ru-RU" dirty="0" err="1" smtClean="0"/>
              <a:t>повстисті</a:t>
            </a:r>
            <a:r>
              <a:rPr lang="ru-RU" dirty="0" smtClean="0"/>
              <a:t> (</a:t>
            </a:r>
            <a:r>
              <a:rPr lang="ru-RU" dirty="0" err="1" smtClean="0"/>
              <a:t>зрідка</a:t>
            </a:r>
            <a:r>
              <a:rPr lang="ru-RU" dirty="0" smtClean="0"/>
              <a:t> </a:t>
            </a:r>
            <a:r>
              <a:rPr lang="ru-RU" dirty="0" err="1" smtClean="0"/>
              <a:t>голі</a:t>
            </a:r>
            <a:r>
              <a:rPr lang="ru-RU" dirty="0" smtClean="0"/>
              <a:t>), темно-</a:t>
            </a:r>
            <a:r>
              <a:rPr lang="ru-RU" dirty="0" err="1" smtClean="0"/>
              <a:t>зелені</a:t>
            </a:r>
            <a:r>
              <a:rPr lang="ru-RU" dirty="0" smtClean="0"/>
              <a:t> </a:t>
            </a:r>
            <a:r>
              <a:rPr lang="ru-RU" dirty="0" err="1" smtClean="0"/>
              <a:t>зверху</a:t>
            </a:r>
            <a:r>
              <a:rPr lang="ru-RU" dirty="0" smtClean="0"/>
              <a:t> та </a:t>
            </a:r>
            <a:r>
              <a:rPr lang="ru-RU" dirty="0" err="1" smtClean="0"/>
              <a:t>сіро-зелені</a:t>
            </a:r>
            <a:r>
              <a:rPr lang="ru-RU" dirty="0" smtClean="0"/>
              <a:t> </a:t>
            </a:r>
            <a:r>
              <a:rPr lang="ru-RU" dirty="0" err="1" smtClean="0"/>
              <a:t>зісподу</a:t>
            </a:r>
            <a:r>
              <a:rPr lang="ru-RU" dirty="0" smtClean="0"/>
              <a:t>. </a:t>
            </a:r>
            <a:r>
              <a:rPr lang="ru-RU" dirty="0" err="1" smtClean="0"/>
              <a:t>Квітки</a:t>
            </a:r>
            <a:r>
              <a:rPr lang="ru-RU" dirty="0" smtClean="0"/>
              <a:t> </a:t>
            </a:r>
            <a:r>
              <a:rPr lang="ru-RU" dirty="0" err="1" smtClean="0"/>
              <a:t>світло-фіалкові</a:t>
            </a:r>
            <a:r>
              <a:rPr lang="ru-RU" dirty="0" smtClean="0"/>
              <a:t>, </a:t>
            </a:r>
            <a:r>
              <a:rPr lang="ru-RU" dirty="0" err="1" smtClean="0"/>
              <a:t>пахучі</a:t>
            </a:r>
            <a:r>
              <a:rPr lang="ru-RU" dirty="0" smtClean="0"/>
              <a:t>, </a:t>
            </a:r>
            <a:r>
              <a:rPr lang="ru-RU" dirty="0" err="1" smtClean="0"/>
              <a:t>зібрані</a:t>
            </a:r>
            <a:r>
              <a:rPr lang="ru-RU" dirty="0" smtClean="0"/>
              <a:t> в </a:t>
            </a:r>
            <a:r>
              <a:rPr lang="ru-RU" dirty="0" err="1" smtClean="0"/>
              <a:t>невелику</a:t>
            </a:r>
            <a:r>
              <a:rPr lang="ru-RU" dirty="0" smtClean="0"/>
              <a:t> </a:t>
            </a:r>
            <a:r>
              <a:rPr lang="ru-RU" dirty="0" err="1" smtClean="0"/>
              <a:t>негусту</a:t>
            </a:r>
            <a:r>
              <a:rPr lang="ru-RU" dirty="0" smtClean="0"/>
              <a:t> </a:t>
            </a:r>
            <a:r>
              <a:rPr lang="ru-RU" dirty="0" err="1" smtClean="0"/>
              <a:t>прямостоячу</a:t>
            </a:r>
            <a:r>
              <a:rPr lang="ru-RU" dirty="0" smtClean="0"/>
              <a:t> </a:t>
            </a:r>
            <a:r>
              <a:rPr lang="ru-RU" dirty="0" err="1" smtClean="0"/>
              <a:t>волоть</a:t>
            </a:r>
            <a:r>
              <a:rPr lang="ru-RU" dirty="0" smtClean="0"/>
              <a:t>, </a:t>
            </a:r>
            <a:r>
              <a:rPr lang="ru-RU" dirty="0" err="1" smtClean="0"/>
              <a:t>котра</a:t>
            </a:r>
            <a:r>
              <a:rPr lang="ru-RU" dirty="0" smtClean="0"/>
              <a:t> </a:t>
            </a:r>
            <a:r>
              <a:rPr lang="ru-RU" dirty="0" err="1" smtClean="0"/>
              <a:t>розвивається</a:t>
            </a:r>
            <a:r>
              <a:rPr lang="ru-RU" dirty="0" smtClean="0"/>
              <a:t> з </a:t>
            </a:r>
            <a:r>
              <a:rPr lang="ru-RU" dirty="0" err="1" smtClean="0"/>
              <a:t>верхівкової</a:t>
            </a:r>
            <a:r>
              <a:rPr lang="ru-RU" dirty="0" smtClean="0"/>
              <a:t> </a:t>
            </a:r>
            <a:r>
              <a:rPr lang="ru-RU" dirty="0" err="1" smtClean="0"/>
              <a:t>бруньки</a:t>
            </a:r>
            <a:r>
              <a:rPr lang="ru-RU" dirty="0" smtClean="0"/>
              <a:t>. </a:t>
            </a:r>
            <a:r>
              <a:rPr lang="ru-RU" dirty="0" err="1" smtClean="0"/>
              <a:t>Цвіте</a:t>
            </a:r>
            <a:r>
              <a:rPr lang="ru-RU" dirty="0" smtClean="0"/>
              <a:t> у </a:t>
            </a:r>
            <a:r>
              <a:rPr lang="ru-RU" dirty="0" err="1" smtClean="0"/>
              <a:t>травні-червні</a:t>
            </a:r>
            <a:r>
              <a:rPr lang="ru-RU" dirty="0" smtClean="0"/>
              <a:t>. Плодоносить у </a:t>
            </a:r>
            <a:r>
              <a:rPr lang="ru-RU" dirty="0" err="1" smtClean="0"/>
              <a:t>вересні-жовтні</a:t>
            </a:r>
            <a:r>
              <a:rPr lang="ru-RU" dirty="0" smtClean="0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8581737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38898"/>
            <a:ext cx="8596668" cy="1320800"/>
          </a:xfrm>
        </p:spPr>
        <p:txBody>
          <a:bodyPr/>
          <a:lstStyle/>
          <a:p>
            <a:r>
              <a:rPr lang="uk-UA" dirty="0" smtClean="0"/>
              <a:t>Тварини Червоної книги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4354" y="1559698"/>
            <a:ext cx="5139296" cy="34330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91982" y="1250779"/>
            <a:ext cx="576053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Лебідь</a:t>
            </a:r>
            <a:r>
              <a:rPr lang="ru-RU" dirty="0" smtClean="0"/>
              <a:t> </a:t>
            </a:r>
            <a:r>
              <a:rPr lang="ru-RU" dirty="0" err="1" smtClean="0"/>
              <a:t>малий</a:t>
            </a:r>
            <a:r>
              <a:rPr lang="ru-RU" dirty="0" smtClean="0"/>
              <a:t>, </a:t>
            </a:r>
            <a:r>
              <a:rPr lang="ru-RU" dirty="0" err="1" smtClean="0"/>
              <a:t>лебідь</a:t>
            </a:r>
            <a:r>
              <a:rPr lang="ru-RU" dirty="0" smtClean="0"/>
              <a:t> </a:t>
            </a:r>
            <a:r>
              <a:rPr lang="ru-RU" dirty="0" err="1" smtClean="0"/>
              <a:t>тундровий</a:t>
            </a:r>
            <a:r>
              <a:rPr lang="ru-RU" dirty="0" smtClean="0"/>
              <a:t> (</a:t>
            </a:r>
            <a:r>
              <a:rPr lang="en-GB" dirty="0" smtClean="0"/>
              <a:t>Cygnus </a:t>
            </a:r>
            <a:r>
              <a:rPr lang="en-GB" dirty="0" err="1" smtClean="0"/>
              <a:t>bewickii</a:t>
            </a:r>
            <a:r>
              <a:rPr lang="en-GB" dirty="0" smtClean="0"/>
              <a:t>) — </a:t>
            </a:r>
            <a:r>
              <a:rPr lang="ru-RU" dirty="0" err="1" smtClean="0"/>
              <a:t>водоплавний</a:t>
            </a:r>
            <a:r>
              <a:rPr lang="ru-RU" dirty="0" smtClean="0"/>
              <a:t> птах </a:t>
            </a:r>
            <a:r>
              <a:rPr lang="ru-RU" dirty="0" err="1" smtClean="0"/>
              <a:t>родини</a:t>
            </a:r>
            <a:r>
              <a:rPr lang="ru-RU" dirty="0" smtClean="0"/>
              <a:t> </a:t>
            </a:r>
            <a:r>
              <a:rPr lang="ru-RU" dirty="0" err="1" smtClean="0"/>
              <a:t>качкових</a:t>
            </a:r>
            <a:r>
              <a:rPr lang="ru-RU" dirty="0" smtClean="0"/>
              <a:t>. Один з 7-ми (за </a:t>
            </a:r>
            <a:r>
              <a:rPr lang="ru-RU" dirty="0" err="1" smtClean="0"/>
              <a:t>іншими</a:t>
            </a:r>
            <a:r>
              <a:rPr lang="ru-RU" dirty="0" smtClean="0"/>
              <a:t> </a:t>
            </a:r>
            <a:r>
              <a:rPr lang="ru-RU" dirty="0" err="1" smtClean="0"/>
              <a:t>джерелами</a:t>
            </a:r>
            <a:r>
              <a:rPr lang="ru-RU" dirty="0" smtClean="0"/>
              <a:t>, 6-ти) </a:t>
            </a:r>
            <a:r>
              <a:rPr lang="ru-RU" dirty="0" err="1" smtClean="0"/>
              <a:t>видів</a:t>
            </a:r>
            <a:r>
              <a:rPr lang="ru-RU" dirty="0" smtClean="0"/>
              <a:t> роду; один з 3-х </a:t>
            </a:r>
            <a:r>
              <a:rPr lang="ru-RU" dirty="0" err="1" smtClean="0"/>
              <a:t>видів</a:t>
            </a:r>
            <a:r>
              <a:rPr lang="ru-RU" dirty="0" smtClean="0"/>
              <a:t> роду у </a:t>
            </a:r>
            <a:r>
              <a:rPr lang="ru-RU" dirty="0" err="1" smtClean="0"/>
              <a:t>фауні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. </a:t>
            </a:r>
            <a:r>
              <a:rPr lang="ru-RU" dirty="0" err="1" smtClean="0"/>
              <a:t>Інколи</a:t>
            </a:r>
            <a:r>
              <a:rPr lang="ru-RU" dirty="0" smtClean="0"/>
              <a:t> лебедя малого </a:t>
            </a:r>
            <a:r>
              <a:rPr lang="ru-RU" dirty="0" err="1" smtClean="0"/>
              <a:t>розглядають</a:t>
            </a:r>
            <a:r>
              <a:rPr lang="ru-RU" dirty="0" smtClean="0"/>
              <a:t> як </a:t>
            </a:r>
            <a:r>
              <a:rPr lang="ru-RU" dirty="0" err="1" smtClean="0"/>
              <a:t>підвид</a:t>
            </a:r>
            <a:r>
              <a:rPr lang="ru-RU" dirty="0" smtClean="0"/>
              <a:t> </a:t>
            </a:r>
            <a:r>
              <a:rPr lang="ru-RU" dirty="0" err="1" smtClean="0"/>
              <a:t>американського</a:t>
            </a:r>
            <a:r>
              <a:rPr lang="ru-RU" dirty="0" smtClean="0"/>
              <a:t> лебедя.</a:t>
            </a:r>
          </a:p>
          <a:p>
            <a:endParaRPr lang="ru-RU" dirty="0" smtClean="0"/>
          </a:p>
          <a:p>
            <a:r>
              <a:rPr lang="ru-RU" dirty="0" err="1" smtClean="0"/>
              <a:t>Відмінною</a:t>
            </a:r>
            <a:r>
              <a:rPr lang="ru-RU" dirty="0" smtClean="0"/>
              <a:t> </a:t>
            </a:r>
            <a:r>
              <a:rPr lang="ru-RU" dirty="0" err="1" smtClean="0"/>
              <a:t>рисою</a:t>
            </a:r>
            <a:r>
              <a:rPr lang="ru-RU" dirty="0" smtClean="0"/>
              <a:t> є </a:t>
            </a:r>
            <a:r>
              <a:rPr lang="ru-RU" dirty="0" err="1" smtClean="0"/>
              <a:t>забарвлення</a:t>
            </a:r>
            <a:r>
              <a:rPr lang="ru-RU" dirty="0" smtClean="0"/>
              <a:t> </a:t>
            </a:r>
            <a:r>
              <a:rPr lang="ru-RU" dirty="0" err="1" smtClean="0"/>
              <a:t>дзьоба</a:t>
            </a:r>
            <a:endParaRPr lang="ru-RU" dirty="0" smtClean="0"/>
          </a:p>
          <a:p>
            <a:r>
              <a:rPr lang="ru-RU" dirty="0" err="1" smtClean="0"/>
              <a:t>Маса</a:t>
            </a:r>
            <a:r>
              <a:rPr lang="ru-RU" dirty="0" smtClean="0"/>
              <a:t> — 4,9–6,5 кг, </a:t>
            </a:r>
            <a:r>
              <a:rPr lang="ru-RU" dirty="0" err="1" smtClean="0"/>
              <a:t>довжина</a:t>
            </a:r>
            <a:r>
              <a:rPr lang="ru-RU" dirty="0" smtClean="0"/>
              <a:t> </a:t>
            </a:r>
            <a:r>
              <a:rPr lang="ru-RU" dirty="0" err="1" smtClean="0"/>
              <a:t>тіла</a:t>
            </a:r>
            <a:r>
              <a:rPr lang="ru-RU" dirty="0" smtClean="0"/>
              <a:t> — 107−132 см, </a:t>
            </a:r>
            <a:r>
              <a:rPr lang="ru-RU" dirty="0" err="1" smtClean="0"/>
              <a:t>розмах</a:t>
            </a:r>
            <a:r>
              <a:rPr lang="ru-RU" dirty="0" smtClean="0"/>
              <a:t> </a:t>
            </a:r>
            <a:r>
              <a:rPr lang="ru-RU" dirty="0" err="1" smtClean="0"/>
              <a:t>крил</a:t>
            </a:r>
            <a:r>
              <a:rPr lang="ru-RU" dirty="0" smtClean="0"/>
              <a:t> — 173–200 см. </a:t>
            </a:r>
            <a:r>
              <a:rPr lang="ru-RU" dirty="0" err="1" smtClean="0"/>
              <a:t>Дорослий</a:t>
            </a:r>
            <a:r>
              <a:rPr lang="ru-RU" dirty="0" smtClean="0"/>
              <a:t> птах </a:t>
            </a:r>
            <a:r>
              <a:rPr lang="ru-RU" dirty="0" err="1" smtClean="0"/>
              <a:t>білий</a:t>
            </a:r>
            <a:r>
              <a:rPr lang="ru-RU" dirty="0" smtClean="0"/>
              <a:t> з </a:t>
            </a:r>
            <a:r>
              <a:rPr lang="ru-RU" dirty="0" err="1" smtClean="0"/>
              <a:t>чорними</a:t>
            </a:r>
            <a:r>
              <a:rPr lang="ru-RU" dirty="0" smtClean="0"/>
              <a:t> лапами та </a:t>
            </a:r>
            <a:r>
              <a:rPr lang="ru-RU" dirty="0" err="1" smtClean="0"/>
              <a:t>двоколірним</a:t>
            </a:r>
            <a:r>
              <a:rPr lang="ru-RU" dirty="0" smtClean="0"/>
              <a:t> </a:t>
            </a:r>
            <a:r>
              <a:rPr lang="ru-RU" dirty="0" err="1" smtClean="0"/>
              <a:t>дзьобом</a:t>
            </a:r>
            <a:r>
              <a:rPr lang="ru-RU" dirty="0" smtClean="0"/>
              <a:t> (основа </a:t>
            </a:r>
            <a:r>
              <a:rPr lang="ru-RU" dirty="0" err="1" smtClean="0"/>
              <a:t>жовта</a:t>
            </a:r>
            <a:r>
              <a:rPr lang="ru-RU" dirty="0" smtClean="0"/>
              <a:t>,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ніздрів</a:t>
            </a:r>
            <a:r>
              <a:rPr lang="ru-RU" dirty="0" smtClean="0"/>
              <a:t> до </a:t>
            </a:r>
            <a:r>
              <a:rPr lang="ru-RU" dirty="0" err="1" smtClean="0"/>
              <a:t>кінця</a:t>
            </a:r>
            <a:r>
              <a:rPr lang="ru-RU" dirty="0" smtClean="0"/>
              <a:t> — </a:t>
            </a:r>
            <a:r>
              <a:rPr lang="ru-RU" dirty="0" err="1" smtClean="0"/>
              <a:t>чорний</a:t>
            </a:r>
            <a:r>
              <a:rPr lang="ru-RU" dirty="0" smtClean="0"/>
              <a:t>, межа </a:t>
            </a:r>
            <a:r>
              <a:rPr lang="ru-RU" dirty="0" err="1" smtClean="0"/>
              <a:t>між</a:t>
            </a:r>
            <a:r>
              <a:rPr lang="ru-RU" dirty="0" smtClean="0"/>
              <a:t> </a:t>
            </a:r>
            <a:r>
              <a:rPr lang="ru-RU" dirty="0" err="1" smtClean="0"/>
              <a:t>кольорами</a:t>
            </a:r>
            <a:r>
              <a:rPr lang="ru-RU" dirty="0" smtClean="0"/>
              <a:t> проходить </a:t>
            </a:r>
            <a:r>
              <a:rPr lang="ru-RU" dirty="0" err="1" smtClean="0"/>
              <a:t>під</a:t>
            </a:r>
            <a:r>
              <a:rPr lang="ru-RU" dirty="0" smtClean="0"/>
              <a:t> прямим кутом). </a:t>
            </a:r>
          </a:p>
          <a:p>
            <a:r>
              <a:rPr lang="ru-RU" dirty="0" err="1" smtClean="0"/>
              <a:t>Гніздиться</a:t>
            </a:r>
            <a:r>
              <a:rPr lang="ru-RU" dirty="0" smtClean="0"/>
              <a:t> в </a:t>
            </a:r>
            <a:r>
              <a:rPr lang="ru-RU" dirty="0" err="1" smtClean="0"/>
              <a:t>тундровій</a:t>
            </a:r>
            <a:r>
              <a:rPr lang="ru-RU" dirty="0" smtClean="0"/>
              <a:t> </a:t>
            </a:r>
            <a:r>
              <a:rPr lang="ru-RU" dirty="0" err="1" smtClean="0"/>
              <a:t>смузі</a:t>
            </a:r>
            <a:r>
              <a:rPr lang="ru-RU" dirty="0" smtClean="0"/>
              <a:t> </a:t>
            </a:r>
            <a:r>
              <a:rPr lang="ru-RU" dirty="0" err="1" smtClean="0"/>
              <a:t>Євразії</a:t>
            </a:r>
            <a:r>
              <a:rPr lang="ru-RU" dirty="0" smtClean="0"/>
              <a:t>, на островах </a:t>
            </a:r>
            <a:r>
              <a:rPr lang="ru-RU" dirty="0" err="1" smtClean="0"/>
              <a:t>Колгуєв</a:t>
            </a:r>
            <a:r>
              <a:rPr lang="ru-RU" dirty="0" smtClean="0"/>
              <a:t>, Вайгач, </a:t>
            </a:r>
            <a:r>
              <a:rPr lang="ru-RU" dirty="0" err="1" smtClean="0"/>
              <a:t>Південна</a:t>
            </a:r>
            <a:r>
              <a:rPr lang="ru-RU" dirty="0" smtClean="0"/>
              <a:t> (Нова Земля). В </a:t>
            </a:r>
            <a:r>
              <a:rPr lang="ru-RU" dirty="0" err="1" smtClean="0"/>
              <a:t>Україні</a:t>
            </a:r>
            <a:r>
              <a:rPr lang="ru-RU" dirty="0" smtClean="0"/>
              <a:t> не </a:t>
            </a:r>
            <a:r>
              <a:rPr lang="ru-RU" dirty="0" err="1" smtClean="0"/>
              <a:t>гніздиться</a:t>
            </a:r>
            <a:r>
              <a:rPr lang="ru-RU" dirty="0" smtClean="0"/>
              <a:t>. </a:t>
            </a:r>
            <a:r>
              <a:rPr lang="ru-RU" dirty="0" err="1" smtClean="0"/>
              <a:t>Окремі</a:t>
            </a:r>
            <a:r>
              <a:rPr lang="ru-RU" dirty="0" smtClean="0"/>
              <a:t> </a:t>
            </a:r>
            <a:r>
              <a:rPr lang="ru-RU" dirty="0" err="1" smtClean="0"/>
              <a:t>особини</a:t>
            </a:r>
            <a:r>
              <a:rPr lang="ru-RU" dirty="0" smtClean="0"/>
              <a:t> </a:t>
            </a:r>
            <a:r>
              <a:rPr lang="ru-RU" dirty="0" err="1" smtClean="0"/>
              <a:t>зимують</a:t>
            </a:r>
            <a:r>
              <a:rPr lang="ru-RU" dirty="0" smtClean="0"/>
              <a:t> на </a:t>
            </a:r>
            <a:r>
              <a:rPr lang="ru-RU" dirty="0" err="1" smtClean="0"/>
              <a:t>північному</a:t>
            </a:r>
            <a:r>
              <a:rPr lang="ru-RU" dirty="0" smtClean="0"/>
              <a:t> </a:t>
            </a:r>
            <a:r>
              <a:rPr lang="ru-RU" dirty="0" err="1" smtClean="0"/>
              <a:t>узбережжі</a:t>
            </a:r>
            <a:r>
              <a:rPr lang="ru-RU" dirty="0" smtClean="0"/>
              <a:t> </a:t>
            </a:r>
            <a:r>
              <a:rPr lang="ru-RU" dirty="0" err="1" smtClean="0"/>
              <a:t>Азовського</a:t>
            </a:r>
            <a:r>
              <a:rPr lang="ru-RU" dirty="0" smtClean="0"/>
              <a:t> моря (</a:t>
            </a:r>
            <a:r>
              <a:rPr lang="ru-RU" dirty="0" err="1" smtClean="0"/>
              <a:t>Молочний</a:t>
            </a:r>
            <a:r>
              <a:rPr lang="ru-RU" dirty="0" smtClean="0"/>
              <a:t> лиман, </a:t>
            </a:r>
            <a:r>
              <a:rPr lang="ru-RU" dirty="0" err="1" smtClean="0"/>
              <a:t>Обитічна</a:t>
            </a:r>
            <a:r>
              <a:rPr lang="ru-RU" dirty="0" smtClean="0"/>
              <a:t> затока). </a:t>
            </a:r>
            <a:r>
              <a:rPr lang="ru-RU" dirty="0" err="1" smtClean="0"/>
              <a:t>Відомі</a:t>
            </a:r>
            <a:r>
              <a:rPr lang="ru-RU" dirty="0" smtClean="0"/>
              <a:t> </a:t>
            </a:r>
            <a:r>
              <a:rPr lang="ru-RU" dirty="0" err="1" smtClean="0"/>
              <a:t>зальоти</a:t>
            </a:r>
            <a:r>
              <a:rPr lang="ru-RU" dirty="0" smtClean="0"/>
              <a:t> у </a:t>
            </a:r>
            <a:r>
              <a:rPr lang="ru-RU" dirty="0" err="1" smtClean="0"/>
              <a:t>Полтавську</a:t>
            </a:r>
            <a:r>
              <a:rPr lang="ru-RU" dirty="0" smtClean="0"/>
              <a:t>, </a:t>
            </a:r>
            <a:r>
              <a:rPr lang="ru-RU" dirty="0" err="1" smtClean="0"/>
              <a:t>Волинську</a:t>
            </a:r>
            <a:r>
              <a:rPr lang="ru-RU" dirty="0" smtClean="0"/>
              <a:t> та </a:t>
            </a:r>
            <a:r>
              <a:rPr lang="ru-RU" dirty="0" err="1" smtClean="0"/>
              <a:t>інші</a:t>
            </a:r>
            <a:r>
              <a:rPr lang="ru-RU" dirty="0" smtClean="0"/>
              <a:t> </a:t>
            </a:r>
            <a:r>
              <a:rPr lang="ru-RU" dirty="0" err="1" smtClean="0"/>
              <a:t>області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30109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14183"/>
            <a:ext cx="8596668" cy="1320800"/>
          </a:xfrm>
        </p:spPr>
        <p:txBody>
          <a:bodyPr/>
          <a:lstStyle/>
          <a:p>
            <a:r>
              <a:rPr lang="uk-UA" dirty="0" smtClean="0"/>
              <a:t>Тварини Червоної книги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2237" y="1534983"/>
            <a:ext cx="4763530" cy="314393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91983" y="1124465"/>
            <a:ext cx="564932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Журавель </a:t>
            </a:r>
            <a:r>
              <a:rPr lang="ru-RU" dirty="0" err="1" smtClean="0"/>
              <a:t>сірий</a:t>
            </a:r>
            <a:r>
              <a:rPr lang="ru-RU" dirty="0" smtClean="0"/>
              <a:t> (</a:t>
            </a:r>
            <a:r>
              <a:rPr lang="en-GB" dirty="0" err="1" smtClean="0"/>
              <a:t>Grus</a:t>
            </a:r>
            <a:r>
              <a:rPr lang="en-GB" dirty="0" smtClean="0"/>
              <a:t> </a:t>
            </a:r>
            <a:r>
              <a:rPr lang="en-GB" dirty="0" err="1" smtClean="0"/>
              <a:t>grus</a:t>
            </a:r>
            <a:r>
              <a:rPr lang="en-GB" dirty="0" smtClean="0"/>
              <a:t>) — </a:t>
            </a:r>
            <a:r>
              <a:rPr lang="ru-RU" dirty="0" smtClean="0"/>
              <a:t>великий птах,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мешкає</a:t>
            </a:r>
            <a:r>
              <a:rPr lang="ru-RU" dirty="0" smtClean="0"/>
              <a:t> в </a:t>
            </a:r>
            <a:r>
              <a:rPr lang="ru-RU" dirty="0" err="1" smtClean="0"/>
              <a:t>Європі</a:t>
            </a:r>
            <a:r>
              <a:rPr lang="ru-RU" dirty="0" smtClean="0"/>
              <a:t> і </a:t>
            </a:r>
            <a:r>
              <a:rPr lang="ru-RU" dirty="0" err="1" smtClean="0"/>
              <a:t>Азії</a:t>
            </a:r>
            <a:r>
              <a:rPr lang="ru-RU" dirty="0" smtClean="0"/>
              <a:t>, </a:t>
            </a:r>
            <a:r>
              <a:rPr lang="ru-RU" dirty="0" err="1" smtClean="0"/>
              <a:t>третій</a:t>
            </a:r>
            <a:r>
              <a:rPr lang="ru-RU" dirty="0" smtClean="0"/>
              <a:t> за </a:t>
            </a:r>
            <a:r>
              <a:rPr lang="ru-RU" dirty="0" err="1" smtClean="0"/>
              <a:t>чисельністю</a:t>
            </a:r>
            <a:r>
              <a:rPr lang="ru-RU" dirty="0" smtClean="0"/>
              <a:t> вид </a:t>
            </a:r>
            <a:r>
              <a:rPr lang="ru-RU" dirty="0" err="1" smtClean="0"/>
              <a:t>родини</a:t>
            </a:r>
            <a:r>
              <a:rPr lang="ru-RU" dirty="0" smtClean="0"/>
              <a:t> </a:t>
            </a:r>
            <a:r>
              <a:rPr lang="ru-RU" dirty="0" err="1" smtClean="0"/>
              <a:t>журавлиних</a:t>
            </a:r>
            <a:r>
              <a:rPr lang="ru-RU" dirty="0" smtClean="0"/>
              <a:t>. Один з 10 </a:t>
            </a:r>
            <a:r>
              <a:rPr lang="ru-RU" dirty="0" err="1" smtClean="0"/>
              <a:t>видів</a:t>
            </a:r>
            <a:r>
              <a:rPr lang="ru-RU" dirty="0" smtClean="0"/>
              <a:t> роду, один з 2 </a:t>
            </a:r>
            <a:r>
              <a:rPr lang="ru-RU" dirty="0" err="1" smtClean="0"/>
              <a:t>видів</a:t>
            </a:r>
            <a:r>
              <a:rPr lang="ru-RU" dirty="0" smtClean="0"/>
              <a:t> роду у </a:t>
            </a:r>
            <a:r>
              <a:rPr lang="ru-RU" dirty="0" err="1" smtClean="0"/>
              <a:t>фауні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, представлений </a:t>
            </a:r>
            <a:r>
              <a:rPr lang="ru-RU" dirty="0" err="1" smtClean="0"/>
              <a:t>номінативним</a:t>
            </a:r>
            <a:r>
              <a:rPr lang="ru-RU" dirty="0" smtClean="0"/>
              <a:t> </a:t>
            </a:r>
            <a:r>
              <a:rPr lang="ru-RU" dirty="0" err="1" smtClean="0"/>
              <a:t>підвидом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smtClean="0"/>
              <a:t>На </a:t>
            </a:r>
            <a:r>
              <a:rPr lang="ru-RU" dirty="0" err="1" smtClean="0"/>
              <a:t>території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 </a:t>
            </a:r>
            <a:r>
              <a:rPr lang="ru-RU" dirty="0" err="1" smtClean="0"/>
              <a:t>гніздиться</a:t>
            </a:r>
            <a:r>
              <a:rPr lang="ru-RU" dirty="0" smtClean="0"/>
              <a:t> на </a:t>
            </a:r>
            <a:r>
              <a:rPr lang="ru-RU" dirty="0" err="1" smtClean="0"/>
              <a:t>Поліссі</a:t>
            </a:r>
            <a:r>
              <a:rPr lang="ru-RU" dirty="0" smtClean="0"/>
              <a:t>, </a:t>
            </a:r>
            <a:r>
              <a:rPr lang="ru-RU" dirty="0" err="1" smtClean="0"/>
              <a:t>іноді</a:t>
            </a:r>
            <a:r>
              <a:rPr lang="ru-RU" dirty="0" smtClean="0"/>
              <a:t> в </a:t>
            </a:r>
            <a:r>
              <a:rPr lang="ru-RU" dirty="0" err="1" smtClean="0"/>
              <a:t>заболочених</a:t>
            </a:r>
            <a:r>
              <a:rPr lang="ru-RU" dirty="0" smtClean="0"/>
              <a:t> долинах </a:t>
            </a:r>
            <a:r>
              <a:rPr lang="ru-RU" dirty="0" err="1" smtClean="0"/>
              <a:t>річок</a:t>
            </a:r>
            <a:r>
              <a:rPr lang="ru-RU" dirty="0" smtClean="0"/>
              <a:t> </a:t>
            </a:r>
            <a:r>
              <a:rPr lang="ru-RU" dirty="0" err="1" smtClean="0"/>
              <a:t>Лівобережного</a:t>
            </a:r>
            <a:r>
              <a:rPr lang="ru-RU" dirty="0" smtClean="0"/>
              <a:t> </a:t>
            </a:r>
            <a:r>
              <a:rPr lang="ru-RU" dirty="0" err="1" smtClean="0"/>
              <a:t>Лісостепу</a:t>
            </a:r>
            <a:r>
              <a:rPr lang="ru-RU" dirty="0" smtClean="0"/>
              <a:t>. </a:t>
            </a:r>
            <a:r>
              <a:rPr lang="ru-RU" dirty="0" err="1" smtClean="0"/>
              <a:t>Під</a:t>
            </a:r>
            <a:r>
              <a:rPr lang="ru-RU" dirty="0" smtClean="0"/>
              <a:t> час </a:t>
            </a:r>
            <a:r>
              <a:rPr lang="ru-RU" dirty="0" err="1" smtClean="0"/>
              <a:t>сезонних</a:t>
            </a:r>
            <a:r>
              <a:rPr lang="ru-RU" dirty="0" smtClean="0"/>
              <a:t> </a:t>
            </a:r>
            <a:r>
              <a:rPr lang="ru-RU" dirty="0" err="1" smtClean="0"/>
              <a:t>міграцій</a:t>
            </a:r>
            <a:r>
              <a:rPr lang="ru-RU" dirty="0" smtClean="0"/>
              <a:t> </a:t>
            </a:r>
            <a:r>
              <a:rPr lang="ru-RU" dirty="0" err="1" smtClean="0"/>
              <a:t>зустрічається</a:t>
            </a:r>
            <a:r>
              <a:rPr lang="ru-RU" dirty="0" smtClean="0"/>
              <a:t> по </a:t>
            </a:r>
            <a:r>
              <a:rPr lang="ru-RU" dirty="0" err="1" smtClean="0"/>
              <a:t>всій</a:t>
            </a:r>
            <a:r>
              <a:rPr lang="ru-RU" dirty="0" smtClean="0"/>
              <a:t> </a:t>
            </a:r>
            <a:r>
              <a:rPr lang="ru-RU" dirty="0" err="1" smtClean="0"/>
              <a:t>території</a:t>
            </a:r>
            <a:r>
              <a:rPr lang="ru-RU" dirty="0" smtClean="0"/>
              <a:t>, </a:t>
            </a:r>
            <a:r>
              <a:rPr lang="ru-RU" dirty="0" err="1" smtClean="0"/>
              <a:t>концентрується</a:t>
            </a:r>
            <a:r>
              <a:rPr lang="ru-RU" dirty="0" smtClean="0"/>
              <a:t> у </a:t>
            </a:r>
            <a:r>
              <a:rPr lang="ru-RU" dirty="0" err="1" smtClean="0"/>
              <a:t>Присивашші</a:t>
            </a:r>
            <a:r>
              <a:rPr lang="ru-RU" dirty="0" smtClean="0"/>
              <a:t>, де </a:t>
            </a:r>
            <a:r>
              <a:rPr lang="ru-RU" dirty="0" err="1" smtClean="0"/>
              <a:t>зареєстровано</a:t>
            </a:r>
            <a:r>
              <a:rPr lang="ru-RU" dirty="0" smtClean="0"/>
              <a:t> </a:t>
            </a:r>
            <a:r>
              <a:rPr lang="ru-RU" dirty="0" err="1" smtClean="0"/>
              <a:t>поодинокі</a:t>
            </a:r>
            <a:r>
              <a:rPr lang="ru-RU" dirty="0" smtClean="0"/>
              <a:t> </a:t>
            </a:r>
            <a:r>
              <a:rPr lang="ru-RU" dirty="0" err="1" smtClean="0"/>
              <a:t>гнізда</a:t>
            </a:r>
            <a:r>
              <a:rPr lang="ru-RU" dirty="0" smtClean="0"/>
              <a:t>. В </a:t>
            </a:r>
            <a:r>
              <a:rPr lang="ru-RU" dirty="0" err="1" smtClean="0"/>
              <a:t>минулому</a:t>
            </a:r>
            <a:r>
              <a:rPr lang="ru-RU" dirty="0" smtClean="0"/>
              <a:t> ареал виду </a:t>
            </a:r>
            <a:r>
              <a:rPr lang="ru-RU" dirty="0" err="1" smtClean="0"/>
              <a:t>охоплював</a:t>
            </a:r>
            <a:r>
              <a:rPr lang="ru-RU" dirty="0" smtClean="0"/>
              <a:t> весь </a:t>
            </a:r>
            <a:r>
              <a:rPr lang="ru-RU" dirty="0" err="1" smtClean="0"/>
              <a:t>помірний</a:t>
            </a:r>
            <a:r>
              <a:rPr lang="ru-RU" dirty="0" smtClean="0"/>
              <a:t> пояс </a:t>
            </a:r>
            <a:r>
              <a:rPr lang="ru-RU" dirty="0" err="1" smtClean="0"/>
              <a:t>Євразії</a:t>
            </a:r>
            <a:r>
              <a:rPr lang="ru-RU" dirty="0" smtClean="0"/>
              <a:t>. </a:t>
            </a:r>
            <a:r>
              <a:rPr lang="ru-RU" dirty="0" err="1" smtClean="0"/>
              <a:t>Тепер</a:t>
            </a:r>
            <a:r>
              <a:rPr lang="ru-RU" dirty="0" smtClean="0"/>
              <a:t> </a:t>
            </a:r>
            <a:r>
              <a:rPr lang="ru-RU" dirty="0" err="1" smtClean="0"/>
              <a:t>європейська</a:t>
            </a:r>
            <a:r>
              <a:rPr lang="ru-RU" dirty="0" smtClean="0"/>
              <a:t> </a:t>
            </a:r>
            <a:r>
              <a:rPr lang="ru-RU" dirty="0" err="1" smtClean="0"/>
              <a:t>частина</a:t>
            </a:r>
            <a:r>
              <a:rPr lang="ru-RU" dirty="0" smtClean="0"/>
              <a:t> ареалу </a:t>
            </a:r>
            <a:r>
              <a:rPr lang="ru-RU" dirty="0" err="1" smtClean="0"/>
              <a:t>дуже</a:t>
            </a:r>
            <a:r>
              <a:rPr lang="ru-RU" dirty="0" smtClean="0"/>
              <a:t> </a:t>
            </a:r>
            <a:r>
              <a:rPr lang="ru-RU" dirty="0" err="1" smtClean="0"/>
              <a:t>скоротилася</a:t>
            </a:r>
            <a:r>
              <a:rPr lang="ru-RU" dirty="0" smtClean="0"/>
              <a:t> (</a:t>
            </a:r>
            <a:r>
              <a:rPr lang="ru-RU" dirty="0" err="1" smtClean="0"/>
              <a:t>поширений</a:t>
            </a:r>
            <a:r>
              <a:rPr lang="ru-RU" dirty="0" smtClean="0"/>
              <a:t> </a:t>
            </a:r>
            <a:r>
              <a:rPr lang="ru-RU" dirty="0" err="1" smtClean="0"/>
              <a:t>головним</a:t>
            </a:r>
            <a:r>
              <a:rPr lang="ru-RU" dirty="0" smtClean="0"/>
              <a:t> чином на </a:t>
            </a:r>
            <a:r>
              <a:rPr lang="ru-RU" dirty="0" err="1" smtClean="0"/>
              <a:t>Скандинавському</a:t>
            </a:r>
            <a:r>
              <a:rPr lang="ru-RU" dirty="0" smtClean="0"/>
              <a:t> </a:t>
            </a:r>
            <a:r>
              <a:rPr lang="ru-RU" dirty="0" err="1" smtClean="0"/>
              <a:t>півострові</a:t>
            </a:r>
            <a:r>
              <a:rPr lang="ru-RU" dirty="0" smtClean="0"/>
              <a:t>). </a:t>
            </a:r>
            <a:r>
              <a:rPr lang="ru-RU" dirty="0" err="1" smtClean="0"/>
              <a:t>Зимує</a:t>
            </a:r>
            <a:r>
              <a:rPr lang="ru-RU" dirty="0" smtClean="0"/>
              <a:t> у </a:t>
            </a:r>
            <a:r>
              <a:rPr lang="ru-RU" dirty="0" err="1" smtClean="0"/>
              <a:t>Північній</a:t>
            </a:r>
            <a:r>
              <a:rPr lang="ru-RU" dirty="0" smtClean="0"/>
              <a:t> </a:t>
            </a:r>
            <a:r>
              <a:rPr lang="ru-RU" dirty="0" err="1" smtClean="0"/>
              <a:t>Африці</a:t>
            </a:r>
            <a:r>
              <a:rPr lang="ru-RU" dirty="0" smtClean="0"/>
              <a:t>, </a:t>
            </a:r>
            <a:r>
              <a:rPr lang="ru-RU" dirty="0" err="1" smtClean="0"/>
              <a:t>Західній</a:t>
            </a:r>
            <a:r>
              <a:rPr lang="ru-RU" dirty="0" smtClean="0"/>
              <a:t> та </a:t>
            </a:r>
            <a:r>
              <a:rPr lang="ru-RU" dirty="0" err="1" smtClean="0"/>
              <a:t>Південній</a:t>
            </a:r>
            <a:r>
              <a:rPr lang="ru-RU" dirty="0" smtClean="0"/>
              <a:t> </a:t>
            </a:r>
            <a:r>
              <a:rPr lang="ru-RU" dirty="0" err="1" smtClean="0"/>
              <a:t>Азії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644880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Зеленый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37</TotalTime>
  <Words>792</Words>
  <Application>Microsoft Office PowerPoint</Application>
  <PresentationFormat>Широкоэкранный</PresentationFormat>
  <Paragraphs>35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Trebuchet MS</vt:lpstr>
      <vt:lpstr>Wingdings 3</vt:lpstr>
      <vt:lpstr>Грань</vt:lpstr>
      <vt:lpstr>Червона книга України</vt:lpstr>
      <vt:lpstr>Презентация PowerPoint</vt:lpstr>
      <vt:lpstr>Презентация PowerPoint</vt:lpstr>
      <vt:lpstr>Презентация PowerPoint</vt:lpstr>
      <vt:lpstr>Презентация PowerPoint</vt:lpstr>
      <vt:lpstr>Рослини Червоної книги</vt:lpstr>
      <vt:lpstr>Рослини Червоної книги</vt:lpstr>
      <vt:lpstr>Тварини Червоної книги</vt:lpstr>
      <vt:lpstr>Тварини Червоної книги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Червона </dc:title>
  <dc:creator>Оксана Дубінська</dc:creator>
  <cp:lastModifiedBy>Оксана Дубінська</cp:lastModifiedBy>
  <cp:revision>4</cp:revision>
  <dcterms:created xsi:type="dcterms:W3CDTF">2014-02-15T16:05:10Z</dcterms:created>
  <dcterms:modified xsi:type="dcterms:W3CDTF">2014-02-15T16:42:24Z</dcterms:modified>
</cp:coreProperties>
</file>