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9" r:id="rId22"/>
    <p:sldId id="280" r:id="rId23"/>
    <p:sldId id="281" r:id="rId24"/>
    <p:sldId id="277" r:id="rId25"/>
    <p:sldId id="278" r:id="rId26"/>
    <p:sldId id="282" r:id="rId27"/>
    <p:sldId id="283" r:id="rId28"/>
    <p:sldId id="27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189"/>
    <a:srgbClr val="FF3399"/>
    <a:srgbClr val="F587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0" autoAdjust="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28FB4E-6399-41AD-9853-28EC1CF76753}" type="datetimeFigureOut">
              <a:rPr lang="ru-RU" smtClean="0"/>
              <a:pPr/>
              <a:t>20.11.2013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1089EA2-5516-404C-AC3F-821AC1170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858180" cy="2786082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Проект на тему:</a:t>
            </a:r>
            <a:br>
              <a:rPr lang="uk-UA" sz="5400" dirty="0" smtClean="0"/>
            </a:br>
            <a:r>
              <a:rPr lang="uk-UA" sz="5400" dirty="0" err="1" smtClean="0"/>
              <a:t>“Наземно</a:t>
            </a:r>
            <a:r>
              <a:rPr lang="uk-UA" sz="5400" dirty="0" smtClean="0"/>
              <a:t> – повітряне </a:t>
            </a:r>
            <a:r>
              <a:rPr lang="uk-UA" sz="5400" dirty="0" err="1" smtClean="0"/>
              <a:t>середовище”</a:t>
            </a:r>
            <a:r>
              <a:rPr lang="uk-UA" sz="5400" dirty="0" smtClean="0"/>
              <a:t>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15110" cy="22098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Підготували 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Учениці 11 – Б класу </a:t>
            </a:r>
          </a:p>
          <a:p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Коноваленко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Юлія ,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Махмуд Єва 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Тіньолюбні  рослини</a:t>
            </a:r>
            <a:endParaRPr lang="ru-RU" sz="5400" dirty="0"/>
          </a:p>
        </p:txBody>
      </p:sp>
      <p:pic>
        <p:nvPicPr>
          <p:cNvPr id="6" name="Содержимое 5" descr="Pla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42910" y="2000240"/>
            <a:ext cx="3848899" cy="3071834"/>
          </a:xfrm>
        </p:spPr>
      </p:pic>
      <p:pic>
        <p:nvPicPr>
          <p:cNvPr id="7" name="Содержимое 6" descr="Common_wood_sorrel_(aka)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928802"/>
            <a:ext cx="4038600" cy="3171647"/>
          </a:xfr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/>
              <a:t>Тіньовитривалі рослини ,які можуть  зростати як  на відкритих , добре освітлених місцях , так і витримувати певний ступінь затінку</a:t>
            </a:r>
            <a:endParaRPr lang="ru-RU" sz="2400" dirty="0"/>
          </a:p>
        </p:txBody>
      </p:sp>
      <p:pic>
        <p:nvPicPr>
          <p:cNvPr id="15" name="Содержимое 14" descr="b_1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0166" y="1500174"/>
            <a:ext cx="6286544" cy="4719098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714348" y="500042"/>
            <a:ext cx="8229600" cy="5600700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Відповідно до потреб  в освітленості </a:t>
            </a:r>
          </a:p>
          <a:p>
            <a:pPr>
              <a:buNone/>
            </a:pPr>
            <a:r>
              <a:rPr lang="uk-UA" dirty="0" smtClean="0"/>
              <a:t>тварини поділяють на дві групи: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FFFF00"/>
                </a:solidFill>
              </a:rPr>
              <a:t>Нічну</a:t>
            </a:r>
            <a:r>
              <a:rPr lang="uk-UA" dirty="0" smtClean="0"/>
              <a:t>(колірний зір не розвинений ,очі можуть мати  великі  розміри ,що дає змогу  вловлювати  навіть незначну кількість світла ).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rgbClr val="F587C8"/>
                </a:solidFill>
              </a:rPr>
              <a:t>Денну</a:t>
            </a:r>
            <a:r>
              <a:rPr lang="uk-UA" dirty="0" smtClean="0"/>
              <a:t>(добре розвинений зір,вони здатні розрізняти кольори ,часто мають яскраве забарвлення).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Температура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8329642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Відіграє  важливу роль  у житті  організмів , бо </a:t>
            </a:r>
          </a:p>
          <a:p>
            <a:pPr>
              <a:buNone/>
            </a:pPr>
            <a:r>
              <a:rPr lang="uk-UA" dirty="0" smtClean="0"/>
              <a:t>впливає  на температуру  їхнього тіла .  У свою </a:t>
            </a:r>
          </a:p>
          <a:p>
            <a:pPr>
              <a:buNone/>
            </a:pPr>
            <a:r>
              <a:rPr lang="uk-UA" dirty="0" smtClean="0"/>
              <a:t>чергу  ,температура  визначає швидкість реакцій </a:t>
            </a:r>
          </a:p>
          <a:p>
            <a:pPr>
              <a:buNone/>
            </a:pPr>
            <a:r>
              <a:rPr lang="uk-UA" dirty="0" smtClean="0"/>
              <a:t>обміну  речовин: низькі температури їх </a:t>
            </a:r>
          </a:p>
          <a:p>
            <a:pPr>
              <a:buNone/>
            </a:pPr>
            <a:r>
              <a:rPr lang="uk-UA" dirty="0" smtClean="0"/>
              <a:t>гальмують , але надто  високі  можуть </a:t>
            </a:r>
          </a:p>
          <a:p>
            <a:pPr>
              <a:buNone/>
            </a:pPr>
            <a:r>
              <a:rPr lang="uk-UA" dirty="0" smtClean="0"/>
              <a:t>спричинити  порушення структури і денатурації</a:t>
            </a:r>
          </a:p>
          <a:p>
            <a:pPr>
              <a:buNone/>
            </a:pPr>
            <a:r>
              <a:rPr lang="uk-UA" dirty="0" smtClean="0"/>
              <a:t> білків , у тому числі й ферментів. </a:t>
            </a:r>
          </a:p>
          <a:p>
            <a:pPr>
              <a:buNone/>
            </a:pPr>
            <a:r>
              <a:rPr lang="uk-UA" dirty="0" smtClean="0"/>
              <a:t>Для більшості організмів  оптимальні  значення  </a:t>
            </a:r>
          </a:p>
          <a:p>
            <a:pPr>
              <a:buNone/>
            </a:pPr>
            <a:r>
              <a:rPr lang="uk-UA" dirty="0" smtClean="0"/>
              <a:t>температури  знаходяться  у досить вузьких </a:t>
            </a:r>
          </a:p>
          <a:p>
            <a:pPr>
              <a:buNone/>
            </a:pPr>
            <a:r>
              <a:rPr lang="uk-UA" dirty="0" smtClean="0"/>
              <a:t> межах - +10˚С…+30˚С .  Але в  </a:t>
            </a:r>
            <a:r>
              <a:rPr lang="uk-UA" dirty="0" err="1" smtClean="0"/>
              <a:t>неативному</a:t>
            </a:r>
            <a:r>
              <a:rPr lang="uk-UA" dirty="0" smtClean="0"/>
              <a:t>  стані</a:t>
            </a:r>
          </a:p>
          <a:p>
            <a:pPr>
              <a:buNone/>
            </a:pPr>
            <a:r>
              <a:rPr lang="uk-UA" dirty="0" smtClean="0"/>
              <a:t>(анабіозі тощо)  живі  істоти здатні  витримувати  </a:t>
            </a:r>
          </a:p>
          <a:p>
            <a:pPr>
              <a:buNone/>
            </a:pPr>
            <a:r>
              <a:rPr lang="uk-UA" dirty="0" smtClean="0"/>
              <a:t>значно  ширший діапазон температур (від-200˚ до </a:t>
            </a:r>
          </a:p>
          <a:p>
            <a:pPr>
              <a:buNone/>
            </a:pPr>
            <a:r>
              <a:rPr lang="uk-UA" dirty="0" smtClean="0"/>
              <a:t>+100˚)  </a:t>
            </a:r>
          </a:p>
          <a:p>
            <a:pPr>
              <a:buNone/>
            </a:pPr>
            <a:r>
              <a:rPr lang="uk-UA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00034" y="428604"/>
            <a:ext cx="8229600" cy="62865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Види , для існування яких оптимальною  є </a:t>
            </a:r>
          </a:p>
          <a:p>
            <a:pPr>
              <a:buNone/>
            </a:pPr>
            <a:r>
              <a:rPr lang="uk-UA" dirty="0" smtClean="0"/>
              <a:t>низька  температура , називають </a:t>
            </a:r>
          </a:p>
          <a:p>
            <a:pPr>
              <a:buNone/>
            </a:pPr>
            <a:r>
              <a:rPr lang="uk-UA" b="1" dirty="0" err="1" smtClean="0">
                <a:solidFill>
                  <a:srgbClr val="00B0F0"/>
                </a:solidFill>
              </a:rPr>
              <a:t>холодностійкими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. До них належать деякі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бактерії , лишайники , мохи , членистоногі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тощо. Вони мають певні пристосування до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існування в умовах низьких температур  .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У рослин – мешканців тундри ,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високогір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я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тощо низьке стебло , яке часто стелиться 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по землі. В їхньому клітинному соку 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накопичуються </a:t>
            </a:r>
            <a:r>
              <a:rPr lang="uk-UA" dirty="0" err="1" smtClean="0">
                <a:solidFill>
                  <a:srgbClr val="92D050"/>
                </a:solidFill>
              </a:rPr>
              <a:t>цукри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, що знижують точку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замерзання цитоплазми .  У комах  це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забезпечується наявністю в гемолімфі  </a:t>
            </a:r>
          </a:p>
          <a:p>
            <a:pPr>
              <a:buNone/>
            </a:pPr>
            <a:r>
              <a:rPr lang="uk-UA" dirty="0" smtClean="0">
                <a:solidFill>
                  <a:srgbClr val="92D050"/>
                </a:solidFill>
              </a:rPr>
              <a:t>гліцерину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.  У теплокровних хребетних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тварин добре розвинений волосяний чи 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пір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яний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покрив або жировий прошарок , що </a:t>
            </a:r>
          </a:p>
          <a:p>
            <a:pPr>
              <a:buNone/>
            </a:pP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зумовлює теплоізоляцію.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789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</a:rPr>
              <a:t>Теплолюбні види </a:t>
            </a:r>
            <a:r>
              <a:rPr lang="uk-UA" dirty="0" smtClean="0"/>
              <a:t>(</a:t>
            </a:r>
            <a:r>
              <a:rPr lang="uk-UA" dirty="0" smtClean="0">
                <a:solidFill>
                  <a:srgbClr val="FFC000"/>
                </a:solidFill>
              </a:rPr>
              <a:t>термофіли</a:t>
            </a:r>
            <a:r>
              <a:rPr lang="uk-UA" dirty="0" smtClean="0"/>
              <a:t>) мешкають </a:t>
            </a:r>
          </a:p>
          <a:p>
            <a:pPr>
              <a:buNone/>
            </a:pPr>
            <a:r>
              <a:rPr lang="uk-UA" dirty="0" smtClean="0"/>
              <a:t>при високих  температурах (до+80˚С,</a:t>
            </a:r>
          </a:p>
          <a:p>
            <a:pPr>
              <a:buNone/>
            </a:pPr>
            <a:r>
              <a:rPr lang="uk-UA" dirty="0" smtClean="0"/>
              <a:t>іноді вище)(деякі бактерії , ціанобактерії, </a:t>
            </a:r>
          </a:p>
          <a:p>
            <a:pPr>
              <a:buNone/>
            </a:pPr>
            <a:r>
              <a:rPr lang="uk-UA" dirty="0" smtClean="0"/>
              <a:t>членистоногі гарячих джерел тощо).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Температурні адаптації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язані</a:t>
            </a:r>
            <a:r>
              <a:rPr lang="uk-UA" dirty="0" smtClean="0"/>
              <a:t> з особливостями будови білків , </a:t>
            </a:r>
          </a:p>
          <a:p>
            <a:pPr>
              <a:buNone/>
            </a:pPr>
            <a:r>
              <a:rPr lang="uk-UA" dirty="0" smtClean="0"/>
              <a:t>стійких до цього чинника , хімічною або </a:t>
            </a:r>
          </a:p>
          <a:p>
            <a:pPr>
              <a:buNone/>
            </a:pPr>
            <a:r>
              <a:rPr lang="uk-UA" dirty="0" smtClean="0"/>
              <a:t>фізичною  терморегуляцією ,</a:t>
            </a:r>
          </a:p>
          <a:p>
            <a:pPr>
              <a:buNone/>
            </a:pPr>
            <a:r>
              <a:rPr lang="uk-UA" dirty="0" smtClean="0"/>
              <a:t>особливостями  поведінки.</a:t>
            </a:r>
          </a:p>
          <a:p>
            <a:pPr>
              <a:buNone/>
            </a:pPr>
            <a:r>
              <a:rPr lang="uk-UA" dirty="0" smtClean="0">
                <a:solidFill>
                  <a:srgbClr val="FFC000"/>
                </a:solidFill>
              </a:rPr>
              <a:t>Терморегуляція</a:t>
            </a:r>
            <a:r>
              <a:rPr lang="uk-UA" dirty="0" smtClean="0"/>
              <a:t> – здатність підтримувати  </a:t>
            </a:r>
          </a:p>
          <a:p>
            <a:pPr>
              <a:buNone/>
            </a:pPr>
            <a:r>
              <a:rPr lang="uk-UA" dirty="0" smtClean="0"/>
              <a:t>стале  співвідношення між виробленням </a:t>
            </a:r>
          </a:p>
          <a:p>
            <a:pPr>
              <a:buNone/>
            </a:pPr>
            <a:r>
              <a:rPr lang="uk-UA" dirty="0" smtClean="0"/>
              <a:t>тепла (теплопродукції)  в організмі або </a:t>
            </a:r>
          </a:p>
          <a:p>
            <a:pPr>
              <a:buNone/>
            </a:pPr>
            <a:r>
              <a:rPr lang="uk-UA" dirty="0" smtClean="0"/>
              <a:t>його поглинанням із довкілля та втратами </a:t>
            </a:r>
          </a:p>
          <a:p>
            <a:pPr>
              <a:buNone/>
            </a:pPr>
            <a:r>
              <a:rPr lang="uk-UA" dirty="0" smtClean="0"/>
              <a:t>теплової  енергії.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500042"/>
            <a:ext cx="8229600" cy="5743575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Хімічна терморегуляція </a:t>
            </a:r>
            <a:r>
              <a:rPr lang="uk-UA" dirty="0" smtClean="0"/>
              <a:t>забезпечується </a:t>
            </a:r>
          </a:p>
          <a:p>
            <a:pPr>
              <a:buNone/>
            </a:pPr>
            <a:r>
              <a:rPr lang="uk-UA" dirty="0" smtClean="0"/>
              <a:t>збільшенням  виробленням  тепла у </a:t>
            </a:r>
          </a:p>
          <a:p>
            <a:pPr>
              <a:buNone/>
            </a:pPr>
            <a:r>
              <a:rPr lang="uk-UA" dirty="0" smtClean="0"/>
              <a:t>відповідь на зниження температури </a:t>
            </a:r>
          </a:p>
          <a:p>
            <a:pPr>
              <a:buNone/>
            </a:pPr>
            <a:r>
              <a:rPr lang="uk-UA" dirty="0" smtClean="0"/>
              <a:t>довкілля (скорочення м</a:t>
            </a:r>
            <a:r>
              <a:rPr lang="en-US" dirty="0" smtClean="0"/>
              <a:t>’</a:t>
            </a:r>
            <a:r>
              <a:rPr lang="uk-UA" dirty="0" smtClean="0"/>
              <a:t>язів).</a:t>
            </a:r>
          </a:p>
          <a:p>
            <a:pPr>
              <a:buNone/>
            </a:pPr>
            <a:r>
              <a:rPr lang="uk-UA" dirty="0" smtClean="0">
                <a:solidFill>
                  <a:srgbClr val="FB9189"/>
                </a:solidFill>
              </a:rPr>
              <a:t>Фізична терморегуляція </a:t>
            </a:r>
            <a:r>
              <a:rPr lang="uk-UA" dirty="0" smtClean="0"/>
              <a:t>зумовлена </a:t>
            </a:r>
          </a:p>
          <a:p>
            <a:pPr>
              <a:buNone/>
            </a:pPr>
            <a:r>
              <a:rPr lang="uk-UA" dirty="0" smtClean="0"/>
              <a:t>змінами рівня  тепловіддачі (регуляція </a:t>
            </a:r>
          </a:p>
          <a:p>
            <a:pPr>
              <a:buNone/>
            </a:pPr>
            <a:r>
              <a:rPr lang="uk-UA" dirty="0" smtClean="0"/>
              <a:t>положення волосяного чи пір</a:t>
            </a:r>
            <a:r>
              <a:rPr lang="en-US" dirty="0" smtClean="0"/>
              <a:t>’</a:t>
            </a:r>
            <a:r>
              <a:rPr lang="uk-UA" dirty="0" err="1" smtClean="0"/>
              <a:t>яного</a:t>
            </a:r>
            <a:r>
              <a:rPr lang="uk-UA" dirty="0" smtClean="0"/>
              <a:t> </a:t>
            </a:r>
          </a:p>
          <a:p>
            <a:pPr>
              <a:buNone/>
            </a:pPr>
            <a:r>
              <a:rPr lang="uk-UA" dirty="0" smtClean="0"/>
              <a:t>покриву, діаметра капілярів  </a:t>
            </a:r>
          </a:p>
          <a:p>
            <a:pPr>
              <a:buNone/>
            </a:pPr>
            <a:r>
              <a:rPr lang="uk-UA" dirty="0" smtClean="0"/>
              <a:t>шкіри,потовиділення , транспірації у </a:t>
            </a:r>
          </a:p>
          <a:p>
            <a:pPr>
              <a:buNone/>
            </a:pPr>
            <a:r>
              <a:rPr lang="uk-UA" dirty="0" smtClean="0"/>
              <a:t>рослин тощо ).  Фізична терморегуляція  </a:t>
            </a:r>
          </a:p>
          <a:p>
            <a:pPr>
              <a:buNone/>
            </a:pPr>
            <a:r>
              <a:rPr lang="uk-UA" dirty="0" smtClean="0"/>
              <a:t>можлива і завдяки  змінам  у поведінці  </a:t>
            </a:r>
          </a:p>
          <a:p>
            <a:pPr>
              <a:buNone/>
            </a:pPr>
            <a:r>
              <a:rPr lang="uk-UA" dirty="0" smtClean="0"/>
              <a:t>тварин , які збираються докупи , ховаються у </a:t>
            </a:r>
          </a:p>
          <a:p>
            <a:pPr>
              <a:buNone/>
            </a:pPr>
            <a:r>
              <a:rPr lang="uk-UA" dirty="0" smtClean="0"/>
              <a:t>місцях з незначним коливанням  температур </a:t>
            </a:r>
          </a:p>
          <a:p>
            <a:pPr>
              <a:buNone/>
            </a:pPr>
            <a:r>
              <a:rPr lang="uk-UA" dirty="0" smtClean="0"/>
              <a:t>(нори,печери) .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42950" y="285728"/>
            <a:ext cx="8401050" cy="59578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Залежно від рівня теплопродукції  тварин </a:t>
            </a:r>
          </a:p>
          <a:p>
            <a:pPr>
              <a:buNone/>
            </a:pPr>
            <a:r>
              <a:rPr lang="uk-UA" dirty="0" smtClean="0"/>
              <a:t>поділяють на  </a:t>
            </a:r>
            <a:r>
              <a:rPr lang="uk-UA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теплокровних</a:t>
            </a:r>
            <a:r>
              <a:rPr lang="uk-UA" dirty="0" smtClean="0"/>
              <a:t> і </a:t>
            </a:r>
          </a:p>
          <a:p>
            <a:pPr>
              <a:buNone/>
            </a:pPr>
            <a:r>
              <a:rPr lang="uk-UA" dirty="0" smtClean="0">
                <a:solidFill>
                  <a:srgbClr val="00B0F0"/>
                </a:solidFill>
              </a:rPr>
              <a:t>холоднокровних</a:t>
            </a:r>
            <a:r>
              <a:rPr lang="uk-UA" dirty="0" smtClean="0"/>
              <a:t>. У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теплокровних </a:t>
            </a:r>
          </a:p>
          <a:p>
            <a:pPr>
              <a:buNone/>
            </a:pPr>
            <a:r>
              <a:rPr lang="uk-UA" dirty="0" smtClean="0"/>
              <a:t>тварин(ссавці,птахи) він високий , а </a:t>
            </a:r>
          </a:p>
          <a:p>
            <a:pPr>
              <a:buNone/>
            </a:pPr>
            <a:r>
              <a:rPr lang="uk-UA" dirty="0" smtClean="0"/>
              <a:t>механізми  терморегуляції добре розвинені ,</a:t>
            </a:r>
          </a:p>
          <a:p>
            <a:pPr>
              <a:buNone/>
            </a:pPr>
            <a:r>
              <a:rPr lang="uk-UA" dirty="0" smtClean="0"/>
              <a:t>що дає змогу  підтримувати температуру</a:t>
            </a:r>
          </a:p>
          <a:p>
            <a:pPr>
              <a:buNone/>
            </a:pPr>
            <a:r>
              <a:rPr lang="uk-UA" dirty="0" smtClean="0"/>
              <a:t>свого тіла  на відносно сталому рівні  </a:t>
            </a:r>
          </a:p>
          <a:p>
            <a:pPr>
              <a:buNone/>
            </a:pPr>
            <a:r>
              <a:rPr lang="uk-UA" dirty="0" smtClean="0"/>
              <a:t>незалежно від її  значних  коливань у </a:t>
            </a:r>
          </a:p>
          <a:p>
            <a:pPr>
              <a:buNone/>
            </a:pPr>
            <a:r>
              <a:rPr lang="uk-UA" dirty="0" smtClean="0"/>
              <a:t>навколишньому середовищі. У </a:t>
            </a:r>
          </a:p>
          <a:p>
            <a:pPr>
              <a:buNone/>
            </a:pPr>
            <a:r>
              <a:rPr lang="uk-UA" dirty="0" smtClean="0">
                <a:solidFill>
                  <a:srgbClr val="00B0F0"/>
                </a:solidFill>
              </a:rPr>
              <a:t>холоднокровних</a:t>
            </a:r>
            <a:r>
              <a:rPr lang="uk-UA" dirty="0" smtClean="0"/>
              <a:t> (безхребетні , риби , </a:t>
            </a:r>
          </a:p>
          <a:p>
            <a:pPr>
              <a:buNone/>
            </a:pPr>
            <a:r>
              <a:rPr lang="uk-UA" dirty="0" smtClean="0"/>
              <a:t>земноводні , плазуни ) рівень процесів обміну </a:t>
            </a:r>
          </a:p>
          <a:p>
            <a:pPr>
              <a:buNone/>
            </a:pPr>
            <a:r>
              <a:rPr lang="uk-UA" dirty="0" smtClean="0"/>
              <a:t>речовин значно нижчий , тому температура </a:t>
            </a:r>
          </a:p>
          <a:p>
            <a:pPr>
              <a:buNone/>
            </a:pPr>
            <a:r>
              <a:rPr lang="uk-UA" dirty="0" smtClean="0"/>
              <a:t>тіла  залежить від температури довкілля , що </a:t>
            </a:r>
          </a:p>
          <a:p>
            <a:pPr>
              <a:buNone/>
            </a:pPr>
            <a:r>
              <a:rPr lang="uk-UA" dirty="0" smtClean="0"/>
              <a:t>позначається  на їхній  активності.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Вологість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пристосування</a:t>
            </a:r>
            <a:r>
              <a:rPr lang="ru-RU" dirty="0" smtClean="0"/>
              <a:t> до </a:t>
            </a:r>
            <a:r>
              <a:rPr lang="ru-RU" dirty="0" err="1" smtClean="0"/>
              <a:t>існування</a:t>
            </a:r>
            <a:r>
              <a:rPr lang="ru-RU" dirty="0" smtClean="0"/>
              <a:t> в </a:t>
            </a:r>
            <a:r>
              <a:rPr lang="ru-RU" dirty="0" err="1" smtClean="0"/>
              <a:t>наземно-повітряному</a:t>
            </a:r>
            <a:r>
              <a:rPr lang="ru-RU" dirty="0" smtClean="0"/>
              <a:t>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виробилися</a:t>
            </a:r>
            <a:r>
              <a:rPr lang="ru-RU" dirty="0" smtClean="0"/>
              <a:t> </a:t>
            </a:r>
            <a:r>
              <a:rPr lang="ru-RU" dirty="0" err="1" smtClean="0"/>
              <a:t>адаптації</a:t>
            </a:r>
            <a:r>
              <a:rPr lang="ru-RU" dirty="0" smtClean="0"/>
              <a:t> до </a:t>
            </a:r>
            <a:r>
              <a:rPr lang="ru-RU" dirty="0" err="1" smtClean="0"/>
              <a:t>економного</a:t>
            </a:r>
            <a:r>
              <a:rPr lang="ru-RU" dirty="0" smtClean="0"/>
              <a:t>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вологи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вмісту</a:t>
            </a:r>
            <a:r>
              <a:rPr lang="ru-RU" dirty="0" smtClean="0"/>
              <a:t> на </a:t>
            </a:r>
            <a:r>
              <a:rPr lang="ru-RU" dirty="0" err="1" smtClean="0"/>
              <a:t>сталому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План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Характеристика абіотичних факторів</a:t>
            </a:r>
          </a:p>
          <a:p>
            <a:r>
              <a:rPr lang="uk-UA" dirty="0" smtClean="0"/>
              <a:t>Пристосування живих організмів </a:t>
            </a:r>
            <a:r>
              <a:rPr lang="ru-RU" dirty="0" smtClean="0"/>
              <a:t>до </a:t>
            </a:r>
            <a:r>
              <a:rPr lang="ru-RU" dirty="0" err="1" smtClean="0"/>
              <a:t>середовища</a:t>
            </a:r>
            <a:r>
              <a:rPr lang="ru-RU" dirty="0" smtClean="0"/>
              <a:t>.</a:t>
            </a:r>
          </a:p>
          <a:p>
            <a:r>
              <a:rPr lang="uk-UA" dirty="0" smtClean="0"/>
              <a:t>Приклади організмів  , що живуть в наземно-повітряному середовищі.</a:t>
            </a:r>
          </a:p>
          <a:p>
            <a:r>
              <a:rPr lang="uk-UA" dirty="0" smtClean="0"/>
              <a:t>Запитання для підсумку 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uk-UA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214290"/>
            <a:ext cx="8658228" cy="642942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Так,у</a:t>
            </a:r>
            <a:r>
              <a:rPr lang="ru-RU" sz="1600" dirty="0" smtClean="0"/>
              <a:t> </a:t>
            </a:r>
            <a:r>
              <a:rPr lang="ru-RU" sz="1600" dirty="0" err="1" smtClean="0"/>
              <a:t>вищих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посушливих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місцезростань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коренева</a:t>
            </a:r>
            <a:r>
              <a:rPr lang="ru-RU" sz="1600" dirty="0" smtClean="0"/>
              <a:t> система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здатна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проникати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на </a:t>
            </a:r>
            <a:r>
              <a:rPr lang="ru-RU" sz="1600" dirty="0" err="1" smtClean="0"/>
              <a:t>значну</a:t>
            </a:r>
            <a:r>
              <a:rPr lang="ru-RU" sz="1600" dirty="0" smtClean="0"/>
              <a:t> </a:t>
            </a:r>
            <a:r>
              <a:rPr lang="ru-RU" sz="1600" dirty="0" err="1" smtClean="0"/>
              <a:t>глибину</a:t>
            </a:r>
            <a:r>
              <a:rPr lang="ru-RU" sz="1600" dirty="0" smtClean="0"/>
              <a:t> (сосна </a:t>
            </a:r>
            <a:r>
              <a:rPr lang="ru-RU" sz="1600" dirty="0" err="1" smtClean="0"/>
              <a:t>звичайна</a:t>
            </a:r>
            <a:r>
              <a:rPr lang="ru-RU" sz="1600" dirty="0" smtClean="0"/>
              <a:t> ,верблюда колючка),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змогу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використовувати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підгрунтові</a:t>
            </a:r>
            <a:r>
              <a:rPr lang="ru-RU" sz="1600" dirty="0" smtClean="0"/>
              <a:t> </a:t>
            </a:r>
            <a:r>
              <a:rPr lang="ru-RU" sz="1600" dirty="0" smtClean="0"/>
              <a:t>води ,</a:t>
            </a:r>
            <a:r>
              <a:rPr lang="ru-RU" sz="1600" dirty="0" err="1" smtClean="0"/>
              <a:t>або</a:t>
            </a:r>
            <a:r>
              <a:rPr lang="ru-RU" sz="1600" dirty="0" smtClean="0"/>
              <a:t> ж добре </a:t>
            </a:r>
            <a:r>
              <a:rPr lang="ru-RU" sz="1600" dirty="0" err="1" smtClean="0"/>
              <a:t>розгалужена</a:t>
            </a:r>
            <a:r>
              <a:rPr lang="ru-RU" sz="1600" dirty="0" smtClean="0"/>
              <a:t> у </a:t>
            </a:r>
            <a:r>
              <a:rPr lang="ru-RU" sz="1600" dirty="0" err="1" smtClean="0"/>
              <a:t>поверхневих</a:t>
            </a:r>
            <a:r>
              <a:rPr lang="ru-RU" sz="1600" dirty="0" smtClean="0"/>
              <a:t> шарах </a:t>
            </a:r>
            <a:r>
              <a:rPr lang="ru-RU" sz="1600" dirty="0" err="1" smtClean="0"/>
              <a:t>ґрунту</a:t>
            </a:r>
            <a:r>
              <a:rPr lang="ru-RU" sz="1600" dirty="0" smtClean="0"/>
              <a:t> (</a:t>
            </a:r>
            <a:r>
              <a:rPr lang="ru-RU" sz="1600" dirty="0" err="1" smtClean="0"/>
              <a:t>кактуси</a:t>
            </a:r>
            <a:r>
              <a:rPr lang="ru-RU" sz="1600" dirty="0" smtClean="0"/>
              <a:t>),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забезпечує</a:t>
            </a:r>
            <a:r>
              <a:rPr lang="ru-RU" sz="1600" dirty="0" smtClean="0"/>
              <a:t> </a:t>
            </a:r>
            <a:r>
              <a:rPr lang="ru-RU" sz="1600" dirty="0" err="1" smtClean="0"/>
              <a:t>ефективне</a:t>
            </a:r>
            <a:r>
              <a:rPr lang="ru-RU" sz="1600" dirty="0" smtClean="0"/>
              <a:t> </a:t>
            </a:r>
            <a:r>
              <a:rPr lang="ru-RU" sz="1600" dirty="0" err="1" smtClean="0"/>
              <a:t>вбирання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вологи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площі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короткочасних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дощів</a:t>
            </a:r>
            <a:r>
              <a:rPr lang="ru-RU" sz="1600" dirty="0" smtClean="0"/>
              <a:t>. У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них </a:t>
            </a:r>
            <a:r>
              <a:rPr lang="ru-RU" sz="1600" dirty="0" err="1" smtClean="0"/>
              <a:t>зменшується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продихів</a:t>
            </a:r>
            <a:r>
              <a:rPr lang="ru-RU" sz="1600" dirty="0" smtClean="0"/>
              <a:t>, часто листки </a:t>
            </a:r>
            <a:r>
              <a:rPr lang="ru-RU" sz="1600" dirty="0" err="1" smtClean="0"/>
              <a:t>видозмінюються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голки</a:t>
            </a:r>
            <a:r>
              <a:rPr lang="ru-RU" sz="1600" dirty="0" smtClean="0"/>
              <a:t> ,</a:t>
            </a:r>
            <a:r>
              <a:rPr lang="ru-RU" sz="1600" dirty="0" err="1" smtClean="0"/>
              <a:t>лусочки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тощо</a:t>
            </a:r>
            <a:r>
              <a:rPr lang="ru-RU" sz="1600" dirty="0" smtClean="0"/>
              <a:t> </a:t>
            </a:r>
            <a:r>
              <a:rPr lang="ru-RU" sz="1600" dirty="0" smtClean="0"/>
              <a:t>,а </a:t>
            </a:r>
            <a:r>
              <a:rPr lang="ru-RU" sz="1600" dirty="0" err="1" smtClean="0"/>
              <a:t>функцію</a:t>
            </a:r>
            <a:r>
              <a:rPr lang="ru-RU" sz="1600" dirty="0" smtClean="0"/>
              <a:t> фотосинтезу </a:t>
            </a:r>
            <a:r>
              <a:rPr lang="ru-RU" sz="1600" dirty="0" err="1" smtClean="0"/>
              <a:t>бере</a:t>
            </a:r>
            <a:r>
              <a:rPr lang="ru-RU" sz="1600" dirty="0" smtClean="0"/>
              <a:t> на себе </a:t>
            </a:r>
            <a:r>
              <a:rPr lang="ru-RU" sz="1600" dirty="0" err="1" smtClean="0"/>
              <a:t>зелене</a:t>
            </a:r>
            <a:r>
              <a:rPr lang="ru-RU" sz="1600" dirty="0" smtClean="0"/>
              <a:t> стебло(</a:t>
            </a:r>
            <a:r>
              <a:rPr lang="ru-RU" sz="1600" dirty="0" err="1" smtClean="0"/>
              <a:t>кактуси,верблюжа</a:t>
            </a:r>
            <a:r>
              <a:rPr lang="ru-RU" sz="1600" dirty="0" smtClean="0"/>
              <a:t> колючка).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Деякі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багаторічні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накопичувати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вологу</a:t>
            </a:r>
            <a:r>
              <a:rPr lang="ru-RU" sz="1600" dirty="0" smtClean="0"/>
              <a:t> у листках(</a:t>
            </a:r>
            <a:r>
              <a:rPr lang="ru-RU" sz="1600" dirty="0" err="1" smtClean="0"/>
              <a:t>алое,молодило</a:t>
            </a:r>
            <a:r>
              <a:rPr lang="ru-RU" sz="1600" dirty="0" smtClean="0"/>
              <a:t>)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стеблах(</a:t>
            </a:r>
            <a:r>
              <a:rPr lang="ru-RU" sz="1600" dirty="0" err="1" smtClean="0"/>
              <a:t>кактуси</a:t>
            </a:r>
            <a:r>
              <a:rPr lang="ru-RU" sz="1600" dirty="0" smtClean="0"/>
              <a:t> </a:t>
            </a:r>
            <a:r>
              <a:rPr lang="ru-RU" sz="1600" dirty="0" smtClean="0"/>
              <a:t>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економно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витрачати</a:t>
            </a:r>
            <a:r>
              <a:rPr lang="ru-RU" sz="1600" dirty="0" smtClean="0"/>
              <a:t> (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кактуси,здатні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запасати</a:t>
            </a:r>
            <a:r>
              <a:rPr lang="ru-RU" sz="1600" dirty="0" smtClean="0"/>
              <a:t> до 3 т води ).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Багаторічні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трав'яні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переживають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посушливий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у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підземних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видозмінених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пагонів</a:t>
            </a:r>
            <a:r>
              <a:rPr lang="ru-RU" sz="1600" dirty="0" smtClean="0"/>
              <a:t>(</a:t>
            </a:r>
            <a:r>
              <a:rPr lang="ru-RU" sz="1600" dirty="0" err="1" smtClean="0"/>
              <a:t>кореневищ,цибулин</a:t>
            </a:r>
            <a:r>
              <a:rPr lang="ru-RU" sz="1600" dirty="0" smtClean="0"/>
              <a:t>), </a:t>
            </a:r>
            <a:r>
              <a:rPr lang="ru-RU" sz="1600" dirty="0" err="1" smtClean="0"/>
              <a:t>тоді</a:t>
            </a:r>
            <a:r>
              <a:rPr lang="ru-RU" sz="1600" dirty="0" smtClean="0"/>
              <a:t> як </a:t>
            </a:r>
            <a:r>
              <a:rPr lang="ru-RU" sz="1600" dirty="0" err="1" smtClean="0"/>
              <a:t>їхня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надземна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частина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відмирає</a:t>
            </a:r>
            <a:r>
              <a:rPr lang="ru-RU" sz="1600" dirty="0" smtClean="0"/>
              <a:t>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Дерева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кущі</a:t>
            </a:r>
            <a:r>
              <a:rPr lang="ru-RU" sz="1600" dirty="0" smtClean="0"/>
              <a:t> </a:t>
            </a:r>
            <a:r>
              <a:rPr lang="ru-RU" sz="1600" dirty="0" err="1" smtClean="0"/>
              <a:t>зменшують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випаровування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посушливий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період,скидаючи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листя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 </a:t>
            </a:r>
            <a:r>
              <a:rPr lang="ru-RU" sz="1600" dirty="0" err="1" smtClean="0"/>
              <a:t>відношенню</a:t>
            </a:r>
            <a:r>
              <a:rPr lang="ru-RU" sz="1600" dirty="0" smtClean="0"/>
              <a:t> до </a:t>
            </a:r>
            <a:r>
              <a:rPr lang="ru-RU" sz="1600" dirty="0" err="1" smtClean="0"/>
              <a:t>вологи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такі</a:t>
            </a:r>
            <a:r>
              <a:rPr lang="ru-RU" sz="1600" dirty="0" smtClean="0"/>
              <a:t> </a:t>
            </a:r>
            <a:r>
              <a:rPr lang="ru-RU" sz="1600" dirty="0" err="1" smtClean="0"/>
              <a:t>групи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вищих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</a:t>
            </a:r>
            <a:r>
              <a:rPr lang="ru-RU" sz="1600" dirty="0" smtClean="0"/>
              <a:t> : </a:t>
            </a:r>
            <a:r>
              <a:rPr lang="ru-RU" sz="1600" b="1" dirty="0" err="1" smtClean="0">
                <a:solidFill>
                  <a:srgbClr val="00B0F0"/>
                </a:solidFill>
              </a:rPr>
              <a:t>вища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</a:rPr>
              <a:t>водяна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endParaRPr lang="ru-RU" sz="1600" b="1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1600" b="1" dirty="0" err="1" smtClean="0">
                <a:solidFill>
                  <a:srgbClr val="00B0F0"/>
                </a:solidFill>
              </a:rPr>
              <a:t>рослинність-</a:t>
            </a:r>
            <a:r>
              <a:rPr lang="ru-RU" sz="1600" dirty="0" err="1" smtClean="0"/>
              <a:t>рослини</a:t>
            </a:r>
            <a:r>
              <a:rPr lang="ru-RU" sz="1600" dirty="0" smtClean="0"/>
              <a:t> </a:t>
            </a:r>
            <a:r>
              <a:rPr lang="ru-RU" sz="1600" dirty="0" smtClean="0"/>
              <a:t>,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повністю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частково</a:t>
            </a:r>
            <a:r>
              <a:rPr lang="ru-RU" sz="1600" dirty="0" smtClean="0"/>
              <a:t> </a:t>
            </a:r>
            <a:r>
              <a:rPr lang="ru-RU" sz="1600" dirty="0" err="1" smtClean="0"/>
              <a:t>ростуть</a:t>
            </a:r>
            <a:r>
              <a:rPr lang="ru-RU" sz="1600" dirty="0" smtClean="0"/>
              <a:t> у </a:t>
            </a:r>
            <a:r>
              <a:rPr lang="ru-RU" sz="1600" dirty="0" err="1" smtClean="0"/>
              <a:t>воді</a:t>
            </a:r>
            <a:r>
              <a:rPr lang="ru-RU" sz="1600" dirty="0" smtClean="0"/>
              <a:t>(</a:t>
            </a:r>
            <a:r>
              <a:rPr lang="ru-RU" sz="1600" dirty="0" err="1" smtClean="0"/>
              <a:t>елодея,ряска,латаття</a:t>
            </a:r>
            <a:r>
              <a:rPr lang="ru-RU" sz="1600" dirty="0" smtClean="0"/>
              <a:t>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поза </a:t>
            </a:r>
            <a:r>
              <a:rPr lang="ru-RU" sz="1600" dirty="0" err="1" smtClean="0"/>
              <a:t>водним</a:t>
            </a:r>
            <a:r>
              <a:rPr lang="ru-RU" sz="1600" dirty="0" smtClean="0"/>
              <a:t>  </a:t>
            </a:r>
            <a:r>
              <a:rPr lang="ru-RU" sz="1600" dirty="0" err="1" smtClean="0"/>
              <a:t>середовищем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нездатні</a:t>
            </a:r>
            <a:r>
              <a:rPr lang="ru-RU" sz="1600" dirty="0" smtClean="0"/>
              <a:t>. </a:t>
            </a:r>
            <a:r>
              <a:rPr lang="ru-RU" sz="1600" b="1" dirty="0" err="1" smtClean="0">
                <a:solidFill>
                  <a:srgbClr val="00B0F0"/>
                </a:solidFill>
              </a:rPr>
              <a:t>Вологолюбні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b="1" dirty="0" err="1" smtClean="0">
                <a:solidFill>
                  <a:srgbClr val="00B0F0"/>
                </a:solidFill>
              </a:rPr>
              <a:t>рослини</a:t>
            </a:r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/>
              <a:t>існують</a:t>
            </a:r>
            <a:r>
              <a:rPr lang="ru-RU" sz="1600" dirty="0" smtClean="0"/>
              <a:t> в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підвищеної</a:t>
            </a:r>
            <a:r>
              <a:rPr lang="ru-RU" sz="1600" dirty="0" smtClean="0"/>
              <a:t>  </a:t>
            </a:r>
            <a:r>
              <a:rPr lang="ru-RU" sz="1600" dirty="0" err="1" smtClean="0"/>
              <a:t>вологості</a:t>
            </a:r>
            <a:r>
              <a:rPr lang="ru-RU" sz="1600" dirty="0" smtClean="0"/>
              <a:t> </a:t>
            </a:r>
            <a:r>
              <a:rPr lang="ru-RU" sz="1600" dirty="0" smtClean="0"/>
              <a:t>-на </a:t>
            </a:r>
            <a:r>
              <a:rPr lang="ru-RU" sz="1600" dirty="0" err="1" smtClean="0"/>
              <a:t>болотах,вологих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ґрунтах</a:t>
            </a:r>
            <a:r>
              <a:rPr lang="ru-RU" sz="1600" dirty="0" smtClean="0"/>
              <a:t> </a:t>
            </a:r>
            <a:r>
              <a:rPr lang="ru-RU" sz="1600" dirty="0" err="1" smtClean="0"/>
              <a:t>тінистих</a:t>
            </a:r>
            <a:r>
              <a:rPr lang="ru-RU" sz="1600" dirty="0" smtClean="0"/>
              <a:t> </a:t>
            </a:r>
            <a:r>
              <a:rPr lang="ru-RU" sz="1600" dirty="0" err="1" smtClean="0"/>
              <a:t>лісів</a:t>
            </a:r>
            <a:r>
              <a:rPr lang="ru-RU" sz="1600" dirty="0" smtClean="0"/>
              <a:t>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 (</a:t>
            </a:r>
            <a:r>
              <a:rPr lang="ru-RU" sz="1600" dirty="0" err="1" smtClean="0"/>
              <a:t>росичка,зозулин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льон</a:t>
            </a:r>
            <a:r>
              <a:rPr lang="ru-RU" sz="1600" dirty="0" smtClean="0"/>
              <a:t>  ,</a:t>
            </a:r>
            <a:r>
              <a:rPr lang="ru-RU" sz="1600" dirty="0" err="1" smtClean="0"/>
              <a:t>бальзамін</a:t>
            </a:r>
            <a:r>
              <a:rPr lang="ru-RU" sz="1600" dirty="0" smtClean="0"/>
              <a:t>). </a:t>
            </a:r>
            <a:r>
              <a:rPr lang="ru-RU" sz="1600" b="1" dirty="0" err="1" smtClean="0">
                <a:solidFill>
                  <a:srgbClr val="FFC000"/>
                </a:solidFill>
              </a:rPr>
              <a:t>Посухостійкі</a:t>
            </a:r>
            <a:r>
              <a:rPr lang="ru-RU" sz="1600" b="1" dirty="0" smtClean="0">
                <a:solidFill>
                  <a:srgbClr val="FFC000"/>
                </a:solidFill>
              </a:rPr>
              <a:t> </a:t>
            </a:r>
            <a:r>
              <a:rPr lang="ru-RU" sz="1600" b="1" dirty="0" err="1" smtClean="0">
                <a:solidFill>
                  <a:srgbClr val="FFC000"/>
                </a:solidFill>
              </a:rPr>
              <a:t>рослини</a:t>
            </a:r>
            <a:r>
              <a:rPr lang="ru-RU" sz="1600" b="1" dirty="0" smtClean="0">
                <a:solidFill>
                  <a:srgbClr val="FFC000"/>
                </a:solidFill>
              </a:rPr>
              <a:t> </a:t>
            </a:r>
            <a:r>
              <a:rPr lang="ru-RU" sz="1600" dirty="0" err="1" smtClean="0"/>
              <a:t>населяють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посушливі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здатні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переживати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сухі</a:t>
            </a:r>
            <a:r>
              <a:rPr lang="ru-RU" sz="1600" dirty="0" smtClean="0"/>
              <a:t> </a:t>
            </a:r>
            <a:r>
              <a:rPr lang="ru-RU" sz="1600" dirty="0" err="1" smtClean="0"/>
              <a:t>періоди</a:t>
            </a:r>
            <a:r>
              <a:rPr lang="ru-RU" sz="1600" dirty="0" smtClean="0"/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ковила,типчак,кактуси</a:t>
            </a:r>
            <a:r>
              <a:rPr lang="ru-RU" sz="1600" dirty="0" smtClean="0"/>
              <a:t>). </a:t>
            </a:r>
            <a:r>
              <a:rPr lang="ru-RU" sz="1600" dirty="0" err="1" smtClean="0"/>
              <a:t>Проміжне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вологолюбними</a:t>
            </a:r>
            <a:r>
              <a:rPr lang="ru-RU" sz="1600" dirty="0" smtClean="0"/>
              <a:t> та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посухостійкими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належить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рослинам,які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зростають</a:t>
            </a:r>
            <a:r>
              <a:rPr lang="ru-RU" sz="1600" dirty="0" smtClean="0"/>
              <a:t> в </a:t>
            </a:r>
            <a:r>
              <a:rPr lang="ru-RU" sz="1600" dirty="0" err="1" smtClean="0"/>
              <a:t>умовах</a:t>
            </a:r>
            <a:r>
              <a:rPr lang="ru-RU" sz="1600" dirty="0" smtClean="0"/>
              <a:t> </a:t>
            </a:r>
            <a:r>
              <a:rPr lang="ru-RU" sz="1600" dirty="0" err="1" smtClean="0"/>
              <a:t>достатньої,але</a:t>
            </a:r>
            <a:r>
              <a:rPr lang="ru-RU" sz="1600" dirty="0" smtClean="0"/>
              <a:t> не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надлишкової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зволоженості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ґрунтів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можуть</a:t>
            </a:r>
            <a:r>
              <a:rPr lang="ru-RU" sz="1600" dirty="0" smtClean="0"/>
              <a:t> </a:t>
            </a:r>
            <a:r>
              <a:rPr lang="ru-RU" sz="1600" dirty="0" err="1" smtClean="0"/>
              <a:t>витримувати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нетривалу</a:t>
            </a:r>
            <a:r>
              <a:rPr lang="ru-RU" sz="1600" dirty="0" smtClean="0"/>
              <a:t> посуху</a:t>
            </a:r>
            <a:r>
              <a:rPr lang="ru-RU" sz="1600" dirty="0" smtClean="0"/>
              <a:t>:  ясен, клен, </a:t>
            </a:r>
          </a:p>
          <a:p>
            <a:pPr>
              <a:buNone/>
            </a:pPr>
            <a:r>
              <a:rPr lang="ru-RU" sz="1600" dirty="0" smtClean="0"/>
              <a:t>дуб  </a:t>
            </a:r>
            <a:r>
              <a:rPr lang="ru-RU" sz="1600" dirty="0" err="1" smtClean="0"/>
              <a:t>тощо</a:t>
            </a:r>
            <a:r>
              <a:rPr lang="ru-RU" sz="1600" dirty="0" smtClean="0"/>
              <a:t>. </a:t>
            </a:r>
            <a:endParaRPr lang="ru-RU" sz="16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loe_aristata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2844" y="357166"/>
            <a:ext cx="4038600" cy="3028950"/>
          </a:xfrm>
        </p:spPr>
      </p:pic>
      <p:pic>
        <p:nvPicPr>
          <p:cNvPr id="5" name="Содержимое 4" descr="a995f1a6a3aff3e300d51a05443d2561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357686" y="2357430"/>
            <a:ext cx="4467254" cy="2792412"/>
          </a:xfrm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929190" y="714356"/>
            <a:ext cx="3829050" cy="1182687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rgbClr val="FFC000"/>
                </a:solidFill>
              </a:rPr>
              <a:t>Посухостійкі</a:t>
            </a:r>
            <a:r>
              <a:rPr lang="ru-RU" sz="4800" b="1" dirty="0" smtClean="0">
                <a:solidFill>
                  <a:srgbClr val="FFC000"/>
                </a:solidFill>
              </a:rPr>
              <a:t> </a:t>
            </a:r>
            <a:r>
              <a:rPr lang="ru-RU" sz="4800" b="1" dirty="0" err="1" smtClean="0">
                <a:solidFill>
                  <a:srgbClr val="FFC000"/>
                </a:solidFill>
              </a:rPr>
              <a:t>рослини</a:t>
            </a:r>
            <a:endParaRPr lang="ru-RU" dirty="0"/>
          </a:p>
        </p:txBody>
      </p:sp>
      <p:pic>
        <p:nvPicPr>
          <p:cNvPr id="1026" name="Picture 2" descr="C:\Documents and Settings\User\Рабочий стол\юля\verbluji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643314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F0"/>
                </a:solidFill>
              </a:rPr>
              <a:t/>
            </a:r>
            <a:br>
              <a:rPr lang="ru-RU" sz="4800" b="1" dirty="0" smtClean="0">
                <a:solidFill>
                  <a:srgbClr val="00B0F0"/>
                </a:solidFill>
              </a:rPr>
            </a:br>
            <a:r>
              <a:rPr lang="ru-RU" sz="4800" b="1" dirty="0" smtClean="0">
                <a:solidFill>
                  <a:srgbClr val="00B0F0"/>
                </a:solidFill>
              </a:rPr>
              <a:t/>
            </a:r>
            <a:br>
              <a:rPr lang="ru-RU" sz="4800" b="1" dirty="0" smtClean="0">
                <a:solidFill>
                  <a:srgbClr val="00B0F0"/>
                </a:solidFill>
              </a:rPr>
            </a:br>
            <a:r>
              <a:rPr lang="ru-RU" sz="4800" b="1" dirty="0" smtClean="0">
                <a:solidFill>
                  <a:srgbClr val="00B0F0"/>
                </a:solidFill>
              </a:rPr>
              <a:t/>
            </a:r>
            <a:br>
              <a:rPr lang="ru-RU" sz="4800" b="1" dirty="0" smtClean="0">
                <a:solidFill>
                  <a:srgbClr val="00B0F0"/>
                </a:solidFill>
              </a:rPr>
            </a:br>
            <a:r>
              <a:rPr lang="ru-RU" sz="4800" b="1" dirty="0" err="1" smtClean="0">
                <a:solidFill>
                  <a:srgbClr val="00B0F0"/>
                </a:solidFill>
              </a:rPr>
              <a:t>Вища</a:t>
            </a:r>
            <a:r>
              <a:rPr lang="ru-RU" sz="4800" b="1" dirty="0" smtClean="0">
                <a:solidFill>
                  <a:srgbClr val="00B0F0"/>
                </a:solidFill>
              </a:rPr>
              <a:t>  </a:t>
            </a:r>
            <a:r>
              <a:rPr lang="ru-RU" sz="4800" b="1" dirty="0" err="1" smtClean="0">
                <a:solidFill>
                  <a:srgbClr val="00B0F0"/>
                </a:solidFill>
              </a:rPr>
              <a:t>водяна</a:t>
            </a:r>
            <a:r>
              <a:rPr lang="ru-RU" sz="4800" b="1" dirty="0" smtClean="0">
                <a:solidFill>
                  <a:srgbClr val="00B0F0"/>
                </a:solidFill>
              </a:rPr>
              <a:t>  </a:t>
            </a:r>
            <a:r>
              <a:rPr lang="ru-RU" sz="4800" b="1" dirty="0" err="1" smtClean="0">
                <a:solidFill>
                  <a:srgbClr val="00B0F0"/>
                </a:solidFill>
              </a:rPr>
              <a:t>рослинність</a:t>
            </a:r>
            <a:endParaRPr lang="ru-RU" dirty="0"/>
          </a:p>
        </p:txBody>
      </p:sp>
      <p:pic>
        <p:nvPicPr>
          <p:cNvPr id="7" name="Содержимое 6" descr="латаття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571612"/>
            <a:ext cx="4467196" cy="3085118"/>
          </a:xfrm>
        </p:spPr>
      </p:pic>
      <p:pic>
        <p:nvPicPr>
          <p:cNvPr id="11" name="Содержимое 10" descr="елодея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86314" y="3500438"/>
            <a:ext cx="4038600" cy="30289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 smtClean="0">
                <a:solidFill>
                  <a:srgbClr val="00B0F0"/>
                </a:solidFill>
              </a:rPr>
              <a:t>Вологолюбні</a:t>
            </a:r>
            <a:r>
              <a:rPr lang="ru-RU" sz="4800" b="1" dirty="0" smtClean="0">
                <a:solidFill>
                  <a:srgbClr val="00B0F0"/>
                </a:solidFill>
              </a:rPr>
              <a:t> </a:t>
            </a:r>
            <a:r>
              <a:rPr lang="ru-RU" sz="4800" b="1" dirty="0" err="1" smtClean="0">
                <a:solidFill>
                  <a:srgbClr val="00B0F0"/>
                </a:solidFill>
              </a:rPr>
              <a:t>рослини</a:t>
            </a:r>
            <a:endParaRPr lang="ru-RU" dirty="0"/>
          </a:p>
        </p:txBody>
      </p:sp>
      <p:pic>
        <p:nvPicPr>
          <p:cNvPr id="7" name="Содержимое 6" descr="5049321_fb4a1aae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7" y="1428736"/>
            <a:ext cx="4667283" cy="3500462"/>
          </a:xfrm>
        </p:spPr>
      </p:pic>
      <p:pic>
        <p:nvPicPr>
          <p:cNvPr id="8" name="Содержимое 7" descr="rosuchku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300507" y="3286124"/>
            <a:ext cx="4381531" cy="328614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2153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вологолюбних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мокриці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,</a:t>
            </a:r>
            <a:r>
              <a:rPr lang="ru-RU" dirty="0" err="1" smtClean="0"/>
              <a:t>земноводні</a:t>
            </a:r>
            <a:r>
              <a:rPr lang="ru-RU" dirty="0" smtClean="0"/>
              <a:t>), 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сухолюбних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пустельні</a:t>
            </a:r>
            <a:r>
              <a:rPr lang="ru-RU" dirty="0" smtClean="0"/>
              <a:t> </a:t>
            </a:r>
            <a:r>
              <a:rPr lang="ru-RU" dirty="0" err="1" smtClean="0"/>
              <a:t>комахи,павукоподібні,плазуни</a:t>
            </a:r>
            <a:r>
              <a:rPr lang="ru-RU" dirty="0" smtClean="0"/>
              <a:t>) та </a:t>
            </a:r>
            <a:r>
              <a:rPr lang="ru-RU" b="1" dirty="0" err="1" smtClean="0">
                <a:solidFill>
                  <a:srgbClr val="92D050"/>
                </a:solidFill>
              </a:rPr>
              <a:t>посухостійких</a:t>
            </a:r>
            <a:r>
              <a:rPr lang="ru-RU" dirty="0" smtClean="0"/>
              <a:t>(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). 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дістають</a:t>
            </a:r>
            <a:r>
              <a:rPr lang="ru-RU" dirty="0" smtClean="0"/>
              <a:t> </a:t>
            </a:r>
            <a:r>
              <a:rPr lang="ru-RU" dirty="0" err="1" smtClean="0"/>
              <a:t>вологу</a:t>
            </a:r>
            <a:r>
              <a:rPr lang="ru-RU" dirty="0" smtClean="0"/>
              <a:t> </a:t>
            </a:r>
            <a:r>
              <a:rPr lang="ru-RU" dirty="0" err="1" smtClean="0"/>
              <a:t>трьома</a:t>
            </a:r>
            <a:r>
              <a:rPr lang="ru-RU" dirty="0" smtClean="0"/>
              <a:t> </a:t>
            </a:r>
            <a:r>
              <a:rPr lang="ru-RU" dirty="0" err="1" smtClean="0"/>
              <a:t>основними</a:t>
            </a:r>
            <a:r>
              <a:rPr lang="ru-RU" dirty="0" smtClean="0"/>
              <a:t> шляхами</a:t>
            </a:r>
            <a:r>
              <a:rPr lang="ru-RU" dirty="0" smtClean="0"/>
              <a:t>: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smtClean="0"/>
              <a:t>час </a:t>
            </a:r>
            <a:r>
              <a:rPr lang="ru-RU" dirty="0" err="1" smtClean="0"/>
              <a:t>пиття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 </a:t>
            </a:r>
            <a:r>
              <a:rPr lang="ru-RU" dirty="0" err="1" smtClean="0"/>
              <a:t>їжею</a:t>
            </a:r>
            <a:r>
              <a:rPr lang="ru-RU" dirty="0" smtClean="0"/>
              <a:t> та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розщеплення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 ,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жирів</a:t>
            </a:r>
            <a:r>
              <a:rPr lang="ru-RU" dirty="0" smtClean="0"/>
              <a:t>.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вологи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посушливого</a:t>
            </a:r>
            <a:r>
              <a:rPr lang="ru-RU" dirty="0" smtClean="0"/>
              <a:t> </a:t>
            </a:r>
            <a:r>
              <a:rPr lang="ru-RU" dirty="0" err="1" smtClean="0"/>
              <a:t>клімату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покриви,що</a:t>
            </a:r>
            <a:r>
              <a:rPr lang="ru-RU" dirty="0" smtClean="0"/>
              <a:t> </a:t>
            </a:r>
            <a:r>
              <a:rPr lang="ru-RU" dirty="0" err="1" smtClean="0"/>
              <a:t>запобігають</a:t>
            </a:r>
            <a:r>
              <a:rPr lang="ru-RU" dirty="0" smtClean="0"/>
              <a:t> </a:t>
            </a:r>
            <a:r>
              <a:rPr lang="ru-RU" dirty="0" err="1" smtClean="0"/>
              <a:t>випаровуванню</a:t>
            </a:r>
            <a:r>
              <a:rPr lang="ru-RU" dirty="0" smtClean="0"/>
              <a:t> води(кутикула </a:t>
            </a:r>
            <a:r>
              <a:rPr lang="ru-RU" dirty="0" err="1" smtClean="0"/>
              <a:t>комах,лусочки</a:t>
            </a:r>
            <a:r>
              <a:rPr lang="ru-RU" dirty="0" smtClean="0"/>
              <a:t> </a:t>
            </a:r>
            <a:r>
              <a:rPr lang="ru-RU" dirty="0" err="1" smtClean="0"/>
              <a:t>плазунів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). У комах </a:t>
            </a:r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залози</a:t>
            </a:r>
            <a:r>
              <a:rPr lang="ru-RU" dirty="0" smtClean="0"/>
              <a:t> </a:t>
            </a:r>
            <a:r>
              <a:rPr lang="ru-RU" dirty="0" err="1" smtClean="0"/>
              <a:t>стінки</a:t>
            </a:r>
            <a:r>
              <a:rPr lang="ru-RU" dirty="0" smtClean="0"/>
              <a:t> </a:t>
            </a:r>
            <a:r>
              <a:rPr lang="ru-RU" dirty="0" err="1" smtClean="0"/>
              <a:t>задньої</a:t>
            </a:r>
            <a:r>
              <a:rPr lang="ru-RU" dirty="0" smtClean="0"/>
              <a:t> кишки </a:t>
            </a:r>
            <a:r>
              <a:rPr lang="ru-RU" dirty="0" err="1" smtClean="0"/>
              <a:t>вбирають</a:t>
            </a:r>
            <a:r>
              <a:rPr lang="ru-RU" dirty="0" smtClean="0"/>
              <a:t> воду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неперетравлених</a:t>
            </a:r>
            <a:r>
              <a:rPr lang="ru-RU" dirty="0" smtClean="0"/>
              <a:t> </a:t>
            </a:r>
            <a:r>
              <a:rPr lang="ru-RU" dirty="0" err="1" smtClean="0"/>
              <a:t>решток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 та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,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чому</a:t>
            </a:r>
            <a:r>
              <a:rPr lang="ru-RU" dirty="0" smtClean="0"/>
              <a:t> вода </a:t>
            </a:r>
            <a:r>
              <a:rPr lang="ru-RU" dirty="0" err="1" smtClean="0"/>
              <a:t>залишається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.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посушливих</a:t>
            </a:r>
            <a:r>
              <a:rPr lang="ru-RU" dirty="0" smtClean="0"/>
              <a:t> </a:t>
            </a:r>
            <a:r>
              <a:rPr lang="ru-RU" dirty="0" err="1" smtClean="0"/>
              <a:t>місцевостей</a:t>
            </a:r>
            <a:r>
              <a:rPr lang="ru-RU" dirty="0" smtClean="0"/>
              <a:t> часто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вночі</a:t>
            </a:r>
            <a:r>
              <a:rPr lang="ru-RU" dirty="0" smtClean="0"/>
              <a:t> ,коли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вологіше</a:t>
            </a:r>
            <a:r>
              <a:rPr lang="ru-RU" dirty="0" smtClean="0"/>
              <a:t> та </a:t>
            </a:r>
            <a:r>
              <a:rPr lang="ru-RU" dirty="0" err="1" smtClean="0"/>
              <a:t>прохолодніше,на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тривалої</a:t>
            </a:r>
            <a:r>
              <a:rPr lang="ru-RU" dirty="0" smtClean="0"/>
              <a:t> </a:t>
            </a:r>
            <a:r>
              <a:rPr lang="ru-RU" dirty="0" err="1" smtClean="0"/>
              <a:t>посухи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впадати</a:t>
            </a:r>
            <a:r>
              <a:rPr lang="ru-RU" dirty="0" smtClean="0"/>
              <a:t> в </a:t>
            </a:r>
            <a:r>
              <a:rPr lang="ru-RU" dirty="0" err="1" smtClean="0"/>
              <a:t>діапаузу</a:t>
            </a:r>
            <a:r>
              <a:rPr lang="ru-RU" dirty="0" smtClean="0"/>
              <a:t>. </a:t>
            </a:r>
            <a:r>
              <a:rPr lang="ru-RU" dirty="0" err="1" smtClean="0"/>
              <a:t>Діапауза-період</a:t>
            </a:r>
            <a:r>
              <a:rPr lang="ru-RU" dirty="0" smtClean="0"/>
              <a:t> </a:t>
            </a:r>
            <a:r>
              <a:rPr lang="ru-RU" dirty="0" err="1" smtClean="0"/>
              <a:t>тимчасового</a:t>
            </a:r>
            <a:r>
              <a:rPr lang="ru-RU" dirty="0" smtClean="0"/>
              <a:t> </a:t>
            </a:r>
            <a:r>
              <a:rPr lang="ru-RU" dirty="0" err="1" smtClean="0"/>
              <a:t>фізіологічного</a:t>
            </a:r>
            <a:r>
              <a:rPr lang="ru-RU" dirty="0" smtClean="0"/>
              <a:t> </a:t>
            </a:r>
            <a:r>
              <a:rPr lang="ru-RU" dirty="0" err="1" smtClean="0"/>
              <a:t>спокою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,коли у них </a:t>
            </a:r>
            <a:r>
              <a:rPr lang="ru-RU" dirty="0" err="1" smtClean="0"/>
              <a:t>призупиняється</a:t>
            </a:r>
            <a:r>
              <a:rPr lang="ru-RU" dirty="0" smtClean="0"/>
              <a:t> </a:t>
            </a:r>
            <a:r>
              <a:rPr lang="ru-RU" dirty="0" err="1" smtClean="0"/>
              <a:t>ріст,розвиток</a:t>
            </a:r>
            <a:r>
              <a:rPr lang="ru-RU" dirty="0" smtClean="0"/>
              <a:t> ,</a:t>
            </a:r>
            <a:r>
              <a:rPr lang="ru-RU" dirty="0" err="1" smtClean="0"/>
              <a:t>знижується</a:t>
            </a:r>
            <a:r>
              <a:rPr lang="ru-RU" dirty="0" smtClean="0"/>
              <a:t> </a:t>
            </a:r>
            <a:r>
              <a:rPr lang="ru-RU" dirty="0" err="1" smtClean="0"/>
              <a:t>загальний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пустельних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(</a:t>
            </a:r>
            <a:r>
              <a:rPr lang="ru-RU" dirty="0" err="1" smtClean="0"/>
              <a:t>комахи</a:t>
            </a:r>
            <a:r>
              <a:rPr lang="ru-RU" dirty="0" smtClean="0"/>
              <a:t> ,</a:t>
            </a:r>
            <a:r>
              <a:rPr lang="ru-RU" dirty="0" err="1" smtClean="0"/>
              <a:t>ящірки,змії</a:t>
            </a:r>
            <a:r>
              <a:rPr lang="ru-RU" dirty="0" smtClean="0"/>
              <a:t> ,</a:t>
            </a:r>
            <a:r>
              <a:rPr lang="ru-RU" dirty="0" err="1" smtClean="0"/>
              <a:t>верблюди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 )</a:t>
            </a:r>
            <a:r>
              <a:rPr lang="ru-RU" dirty="0" err="1" smtClean="0"/>
              <a:t>можуть</a:t>
            </a:r>
            <a:r>
              <a:rPr lang="ru-RU" dirty="0" smtClean="0"/>
              <a:t> не </a:t>
            </a:r>
            <a:r>
              <a:rPr lang="ru-RU" dirty="0" err="1" smtClean="0"/>
              <a:t>пити</a:t>
            </a:r>
            <a:r>
              <a:rPr lang="ru-RU" dirty="0" smtClean="0"/>
              <a:t> воду ,вона </a:t>
            </a:r>
            <a:r>
              <a:rPr lang="ru-RU" dirty="0" err="1" smtClean="0"/>
              <a:t>надходить</a:t>
            </a:r>
            <a:r>
              <a:rPr lang="ru-RU" dirty="0" smtClean="0"/>
              <a:t> у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їжею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розщеплення</a:t>
            </a:r>
            <a:r>
              <a:rPr lang="ru-RU" dirty="0" smtClean="0"/>
              <a:t> </a:t>
            </a:r>
            <a:r>
              <a:rPr lang="ru-RU" dirty="0" err="1" smtClean="0"/>
              <a:t>запасних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тканинах; </a:t>
            </a:r>
            <a:r>
              <a:rPr lang="ru-RU" dirty="0" err="1" smtClean="0"/>
              <a:t>деякі</a:t>
            </a:r>
            <a:r>
              <a:rPr lang="ru-RU" dirty="0" smtClean="0"/>
              <a:t> (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комахи</a:t>
            </a:r>
            <a:r>
              <a:rPr lang="ru-RU" dirty="0" smtClean="0"/>
              <a:t> )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впадати</a:t>
            </a:r>
            <a:r>
              <a:rPr lang="ru-RU" dirty="0" smtClean="0"/>
              <a:t> в </a:t>
            </a:r>
            <a:r>
              <a:rPr lang="ru-RU" dirty="0" err="1" smtClean="0"/>
              <a:t>діапаузу</a:t>
            </a:r>
            <a:r>
              <a:rPr lang="ru-RU" dirty="0" smtClean="0"/>
              <a:t> на час </a:t>
            </a:r>
            <a:r>
              <a:rPr lang="ru-RU" dirty="0" err="1" smtClean="0"/>
              <a:t>найжаркішого</a:t>
            </a:r>
            <a:r>
              <a:rPr lang="ru-RU" dirty="0" smtClean="0"/>
              <a:t> сезону.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хребетні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на </a:t>
            </a:r>
            <a:r>
              <a:rPr lang="ru-RU" dirty="0" err="1" smtClean="0"/>
              <a:t>значні</a:t>
            </a:r>
            <a:r>
              <a:rPr lang="ru-RU" dirty="0" smtClean="0"/>
              <a:t> </a:t>
            </a:r>
            <a:r>
              <a:rPr lang="ru-RU" dirty="0" err="1" smtClean="0"/>
              <a:t>міграції</a:t>
            </a:r>
            <a:r>
              <a:rPr lang="ru-RU" dirty="0" smtClean="0"/>
              <a:t> до </a:t>
            </a:r>
            <a:r>
              <a:rPr lang="ru-RU" dirty="0" err="1" smtClean="0"/>
              <a:t>джерел</a:t>
            </a:r>
            <a:r>
              <a:rPr lang="ru-RU" dirty="0" smtClean="0"/>
              <a:t> води (</a:t>
            </a:r>
            <a:r>
              <a:rPr lang="ru-RU" dirty="0" err="1" smtClean="0"/>
              <a:t>слони,антилопи</a:t>
            </a:r>
            <a:r>
              <a:rPr lang="ru-RU" dirty="0" smtClean="0"/>
              <a:t>).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Вологолюбні</a:t>
            </a:r>
            <a:r>
              <a:rPr lang="ru-RU" b="1" dirty="0" smtClean="0">
                <a:solidFill>
                  <a:srgbClr val="00B0F0"/>
                </a:solidFill>
              </a:rPr>
              <a:t>  </a:t>
            </a:r>
            <a:r>
              <a:rPr lang="ru-RU" b="1" dirty="0" err="1" smtClean="0">
                <a:solidFill>
                  <a:srgbClr val="00B0F0"/>
                </a:solidFill>
              </a:rPr>
              <a:t>тварини</a:t>
            </a:r>
            <a:endParaRPr lang="ru-RU" dirty="0"/>
          </a:p>
        </p:txBody>
      </p:sp>
      <p:pic>
        <p:nvPicPr>
          <p:cNvPr id="5" name="Содержимое 4" descr="800px-Porcellio_scaber_-_male_side_1_(aka)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28596" y="1571612"/>
            <a:ext cx="4038600" cy="2024063"/>
          </a:xfrm>
        </p:spPr>
      </p:pic>
      <p:pic>
        <p:nvPicPr>
          <p:cNvPr id="6" name="Содержимое 5" descr="5402427_fe571784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786314" y="2643182"/>
            <a:ext cx="4038600" cy="2524125"/>
          </a:xfrm>
        </p:spPr>
      </p:pic>
      <p:pic>
        <p:nvPicPr>
          <p:cNvPr id="4098" name="Picture 2" descr="C:\Documents and Settings\User\Рабочий стол\юля\a-36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14752"/>
            <a:ext cx="3362325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Сухолюбні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тварини</a:t>
            </a:r>
            <a:endParaRPr lang="ru-RU" dirty="0"/>
          </a:p>
        </p:txBody>
      </p:sp>
      <p:pic>
        <p:nvPicPr>
          <p:cNvPr id="5" name="Содержимое 4" descr="Desert_Iguan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42910" y="1571612"/>
            <a:ext cx="4038600" cy="2767013"/>
          </a:xfrm>
        </p:spPr>
      </p:pic>
      <p:pic>
        <p:nvPicPr>
          <p:cNvPr id="6" name="Содержимое 5" descr="Bio8_28_4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5000628" y="1571612"/>
            <a:ext cx="3714750" cy="2786063"/>
          </a:xfrm>
        </p:spPr>
      </p:pic>
      <p:pic>
        <p:nvPicPr>
          <p:cNvPr id="5122" name="Picture 2" descr="C:\Documents and Settings\User\Рабочий стол\юля\1270409864_saran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429132"/>
            <a:ext cx="3000396" cy="201348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92D050"/>
                </a:solidFill>
              </a:rPr>
              <a:t>Посухостійкі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err="1" smtClean="0">
                <a:solidFill>
                  <a:srgbClr val="92D050"/>
                </a:solidFill>
              </a:rPr>
              <a:t>тварини</a:t>
            </a:r>
            <a:endParaRPr lang="ru-RU" dirty="0"/>
          </a:p>
        </p:txBody>
      </p:sp>
      <p:pic>
        <p:nvPicPr>
          <p:cNvPr id="5" name="Содержимое 4" descr="загруженное (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1571612"/>
            <a:ext cx="2805114" cy="1907890"/>
          </a:xfrm>
        </p:spPr>
      </p:pic>
      <p:pic>
        <p:nvPicPr>
          <p:cNvPr id="6" name="Содержимое 5" descr="www_animaljpg_ru-217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71934" y="2428868"/>
            <a:ext cx="4038600" cy="3028950"/>
          </a:xfrm>
        </p:spPr>
      </p:pic>
      <p:pic>
        <p:nvPicPr>
          <p:cNvPr id="6146" name="Picture 2" descr="C:\Documents and Settings\User\Рабочий стол\юля\загруженно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643314"/>
            <a:ext cx="2939163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Газовий</a:t>
            </a:r>
            <a:r>
              <a:rPr lang="ru-RU" dirty="0" smtClean="0"/>
              <a:t> склад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6236"/>
            <a:ext cx="8329642" cy="48545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 smtClean="0"/>
              <a:t>складовими</a:t>
            </a:r>
            <a:r>
              <a:rPr lang="ru-RU" dirty="0" smtClean="0"/>
              <a:t> </a:t>
            </a:r>
            <a:r>
              <a:rPr lang="ru-RU" dirty="0" err="1" smtClean="0"/>
              <a:t>нижніх</a:t>
            </a:r>
            <a:r>
              <a:rPr lang="ru-RU" dirty="0" smtClean="0"/>
              <a:t> </a:t>
            </a:r>
            <a:r>
              <a:rPr lang="ru-RU" dirty="0" err="1" smtClean="0"/>
              <a:t>шарів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(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21</a:t>
            </a:r>
            <a:r>
              <a:rPr lang="ru-RU" dirty="0" smtClean="0"/>
              <a:t>%),</a:t>
            </a:r>
            <a:r>
              <a:rPr lang="ru-RU" dirty="0" err="1" smtClean="0"/>
              <a:t>вуглекислий</a:t>
            </a:r>
            <a:r>
              <a:rPr lang="ru-RU" dirty="0" smtClean="0"/>
              <a:t> газ(</a:t>
            </a:r>
            <a:r>
              <a:rPr lang="ru-RU" dirty="0" err="1" smtClean="0"/>
              <a:t>приблизно</a:t>
            </a:r>
            <a:r>
              <a:rPr lang="ru-RU" dirty="0" smtClean="0"/>
              <a:t> 0,03%)та азот(</a:t>
            </a:r>
            <a:r>
              <a:rPr lang="ru-RU" dirty="0" err="1" smtClean="0"/>
              <a:t>майже</a:t>
            </a:r>
            <a:r>
              <a:rPr lang="ru-RU" dirty="0" smtClean="0"/>
              <a:t> 78%). 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потрібен</a:t>
            </a:r>
            <a:r>
              <a:rPr lang="ru-RU" dirty="0" smtClean="0"/>
              <a:t> </a:t>
            </a:r>
            <a:r>
              <a:rPr lang="ru-RU" dirty="0" err="1" smtClean="0"/>
              <a:t>організмам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,яка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вивільняється</a:t>
            </a:r>
            <a:r>
              <a:rPr lang="ru-RU" dirty="0" smtClean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реакцій</a:t>
            </a:r>
            <a:r>
              <a:rPr lang="ru-RU" dirty="0" smtClean="0"/>
              <a:t> </a:t>
            </a:r>
            <a:r>
              <a:rPr lang="ru-RU" dirty="0" err="1" smtClean="0"/>
              <a:t>окиснення</a:t>
            </a:r>
            <a:r>
              <a:rPr lang="ru-RU" dirty="0" smtClean="0"/>
              <a:t>(</a:t>
            </a:r>
            <a:r>
              <a:rPr lang="ru-RU" dirty="0" err="1" smtClean="0"/>
              <a:t>аеробне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). В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нестачі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повної</a:t>
            </a:r>
            <a:r>
              <a:rPr lang="ru-RU" dirty="0" smtClean="0"/>
              <a:t> </a:t>
            </a:r>
            <a:r>
              <a:rPr lang="ru-RU" dirty="0" err="1" smtClean="0"/>
              <a:t>відсутності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 </a:t>
            </a:r>
            <a:r>
              <a:rPr lang="ru-RU" dirty="0" err="1" smtClean="0"/>
              <a:t>виживають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організми</a:t>
            </a:r>
            <a:r>
              <a:rPr lang="ru-RU" dirty="0" smtClean="0"/>
              <a:t> </a:t>
            </a:r>
            <a:r>
              <a:rPr lang="ru-RU" dirty="0" smtClean="0"/>
              <a:t>,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діставати</a:t>
            </a:r>
            <a:r>
              <a:rPr lang="ru-RU" dirty="0" smtClean="0"/>
              <a:t>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безкисневого</a:t>
            </a:r>
            <a:r>
              <a:rPr lang="ru-RU" dirty="0" smtClean="0"/>
              <a:t> </a:t>
            </a:r>
            <a:r>
              <a:rPr lang="ru-RU" dirty="0" err="1" smtClean="0"/>
              <a:t>розщеплення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(</a:t>
            </a:r>
            <a:r>
              <a:rPr lang="ru-RU" dirty="0" err="1" smtClean="0"/>
              <a:t>анаеробне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).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концентрації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в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гальмує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процеси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 ,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інтенсифікації</a:t>
            </a:r>
            <a:r>
              <a:rPr lang="ru-RU" dirty="0" smtClean="0"/>
              <a:t> фотосинтезу.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того,вуглекислий</a:t>
            </a:r>
            <a:r>
              <a:rPr lang="ru-RU" dirty="0" smtClean="0"/>
              <a:t> </a:t>
            </a:r>
            <a:r>
              <a:rPr lang="ru-RU" dirty="0" smtClean="0"/>
              <a:t>газ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теплоємність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температуру </a:t>
            </a:r>
            <a:r>
              <a:rPr lang="ru-RU" dirty="0" err="1" smtClean="0"/>
              <a:t>атмосфери</a:t>
            </a:r>
            <a:r>
              <a:rPr lang="ru-RU" dirty="0" smtClean="0"/>
              <a:t> (</a:t>
            </a:r>
            <a:r>
              <a:rPr lang="ru-RU" dirty="0" err="1" smtClean="0"/>
              <a:t>тепличний</a:t>
            </a:r>
            <a:r>
              <a:rPr lang="ru-RU" dirty="0" smtClean="0"/>
              <a:t> </a:t>
            </a:r>
            <a:r>
              <a:rPr lang="ru-RU" dirty="0" err="1" smtClean="0"/>
              <a:t>ефект</a:t>
            </a:r>
            <a:r>
              <a:rPr lang="ru-RU" dirty="0" smtClean="0"/>
              <a:t>). 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повітря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викидами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та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автотранспорту </a:t>
            </a:r>
            <a:r>
              <a:rPr lang="ru-RU" dirty="0" err="1" smtClean="0"/>
              <a:t>потрапляють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домішки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err="1" smtClean="0"/>
              <a:t>метан,сірководень,аміак,оксиди</a:t>
            </a:r>
            <a:r>
              <a:rPr lang="ru-RU" dirty="0" smtClean="0"/>
              <a:t> </a:t>
            </a:r>
            <a:r>
              <a:rPr lang="ru-RU" dirty="0" err="1" smtClean="0"/>
              <a:t>сірки</a:t>
            </a:r>
            <a:r>
              <a:rPr lang="ru-RU" dirty="0" smtClean="0"/>
              <a:t> та </a:t>
            </a:r>
            <a:r>
              <a:rPr lang="ru-RU" dirty="0" err="1" smtClean="0"/>
              <a:t>азоту,частки</a:t>
            </a:r>
            <a:r>
              <a:rPr lang="ru-RU" dirty="0" smtClean="0"/>
              <a:t> пилу </a:t>
            </a:r>
            <a:r>
              <a:rPr lang="ru-RU" dirty="0" err="1" smtClean="0"/>
              <a:t>тощо</a:t>
            </a:r>
            <a:r>
              <a:rPr lang="ru-RU" dirty="0" smtClean="0"/>
              <a:t> ,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негативно </a:t>
            </a: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організмів,насамперед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зелених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Запитання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uk-UA" dirty="0" smtClean="0"/>
              <a:t>По відношенню до світла у тварин можна виділити дві групи . Назвіть їх та охарактеризуйте .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Яка різниця між теплокровними й холоднокровними організмами 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Для чого живим організмам </a:t>
            </a:r>
            <a:r>
              <a:rPr lang="uk-UA" smtClean="0"/>
              <a:t>потрібний кисень ?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dirty="0" err="1" smtClean="0">
                <a:solidFill>
                  <a:srgbClr val="00B0F0"/>
                </a:solidFill>
              </a:rPr>
              <a:t>Наземно</a:t>
            </a:r>
            <a:r>
              <a:rPr lang="uk-UA" sz="4800" dirty="0" smtClean="0">
                <a:solidFill>
                  <a:srgbClr val="00B0F0"/>
                </a:solidFill>
              </a:rPr>
              <a:t> – повітряне середовище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Наземно</a:t>
            </a:r>
            <a:r>
              <a:rPr lang="uk-UA" dirty="0" smtClean="0"/>
              <a:t> – повітряне середовище</a:t>
            </a:r>
          </a:p>
          <a:p>
            <a:pPr>
              <a:buNone/>
            </a:pPr>
            <a:r>
              <a:rPr lang="uk-UA" dirty="0" smtClean="0"/>
              <a:t>найрізноманітніше  за своїми  умовами.</a:t>
            </a:r>
          </a:p>
          <a:p>
            <a:pPr>
              <a:buNone/>
            </a:pPr>
            <a:r>
              <a:rPr lang="uk-UA" dirty="0" smtClean="0"/>
              <a:t>Абіотичних  фактори: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Освітленість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Температура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Вологість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Газовий  склад  повітря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Освітлення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У спектрі  сонячного проміння  виділяють три ділянки , які  розрізняються за своєю біологічною дією: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ультрафіолетову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видиму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інфрачервону</a:t>
            </a:r>
          </a:p>
          <a:p>
            <a:pPr>
              <a:buFont typeface="Wingdings" pitchFamily="2" charset="2"/>
              <a:buChar char="v"/>
            </a:pPr>
            <a:endParaRPr lang="uk-UA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Ультрафіолетові промені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329642" cy="481521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dirty="0" smtClean="0"/>
              <a:t>Довжина хвиль до 0,29 мкм  діють згубно</a:t>
            </a:r>
          </a:p>
          <a:p>
            <a:pPr algn="just">
              <a:buNone/>
            </a:pPr>
            <a:r>
              <a:rPr lang="uk-UA" dirty="0" smtClean="0"/>
              <a:t>на живу матерію , але  їх майже повністю </a:t>
            </a:r>
          </a:p>
          <a:p>
            <a:pPr algn="just">
              <a:buNone/>
            </a:pPr>
            <a:r>
              <a:rPr lang="uk-UA" dirty="0" smtClean="0"/>
              <a:t>поглинає озоновий  екран  атмосфери , який </a:t>
            </a:r>
          </a:p>
          <a:p>
            <a:pPr algn="just">
              <a:buNone/>
            </a:pPr>
            <a:r>
              <a:rPr lang="uk-UA" dirty="0" smtClean="0"/>
              <a:t>утворюється з кисню під дією космічного </a:t>
            </a:r>
          </a:p>
          <a:p>
            <a:pPr algn="just">
              <a:buNone/>
            </a:pPr>
            <a:r>
              <a:rPr lang="uk-UA" dirty="0" smtClean="0"/>
              <a:t>опромінення . </a:t>
            </a:r>
            <a:r>
              <a:rPr lang="ru-RU" dirty="0" smtClean="0"/>
              <a:t> Без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err="1" smtClean="0"/>
              <a:t>організмів</a:t>
            </a:r>
            <a:r>
              <a:rPr lang="ru-RU" dirty="0" smtClean="0"/>
              <a:t>  на </a:t>
            </a:r>
            <a:r>
              <a:rPr lang="ru-RU" dirty="0" err="1" smtClean="0"/>
              <a:t>суходолі</a:t>
            </a:r>
            <a:r>
              <a:rPr lang="ru-RU" dirty="0" smtClean="0"/>
              <a:t>  </a:t>
            </a:r>
            <a:r>
              <a:rPr lang="ru-RU" dirty="0" err="1" smtClean="0"/>
              <a:t>було</a:t>
            </a:r>
            <a:r>
              <a:rPr lang="ru-RU" dirty="0" smtClean="0"/>
              <a:t> б </a:t>
            </a:r>
          </a:p>
          <a:p>
            <a:pPr algn="just">
              <a:buNone/>
            </a:pPr>
            <a:r>
              <a:rPr lang="ru-RU" dirty="0" err="1" smtClean="0"/>
              <a:t>неможливим</a:t>
            </a:r>
            <a:r>
              <a:rPr lang="ru-RU" dirty="0" smtClean="0"/>
              <a:t>. У великих дозах </a:t>
            </a:r>
            <a:r>
              <a:rPr lang="ru-RU" dirty="0" err="1" smtClean="0"/>
              <a:t>негатино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впливають</a:t>
            </a:r>
            <a:r>
              <a:rPr lang="ru-RU" dirty="0" smtClean="0"/>
              <a:t> на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спричиняють</a:t>
            </a:r>
            <a:r>
              <a:rPr lang="ru-RU" dirty="0" smtClean="0"/>
              <a:t>  </a:t>
            </a:r>
            <a:r>
              <a:rPr lang="ru-RU" dirty="0" err="1" smtClean="0"/>
              <a:t>різні</a:t>
            </a:r>
            <a:r>
              <a:rPr lang="ru-RU" dirty="0" smtClean="0"/>
              <a:t>  </a:t>
            </a:r>
            <a:r>
              <a:rPr lang="ru-RU" dirty="0" err="1" smtClean="0"/>
              <a:t>шкідливі</a:t>
            </a:r>
            <a:r>
              <a:rPr lang="ru-RU" dirty="0" smtClean="0"/>
              <a:t> </a:t>
            </a:r>
            <a:r>
              <a:rPr lang="ru-RU" dirty="0" err="1" smtClean="0"/>
              <a:t>біохімічні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реакції</a:t>
            </a:r>
            <a:r>
              <a:rPr lang="ru-RU" dirty="0" smtClean="0"/>
              <a:t> , </a:t>
            </a:r>
            <a:r>
              <a:rPr lang="ru-RU" dirty="0" err="1" smtClean="0"/>
              <a:t>проте</a:t>
            </a:r>
            <a:r>
              <a:rPr lang="ru-RU" dirty="0" smtClean="0"/>
              <a:t>  у невеликих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 вони </a:t>
            </a:r>
          </a:p>
          <a:p>
            <a:pPr algn="just">
              <a:buNone/>
            </a:pPr>
            <a:r>
              <a:rPr lang="ru-RU" dirty="0" err="1" smtClean="0"/>
              <a:t>необхідні</a:t>
            </a:r>
            <a:r>
              <a:rPr lang="ru-RU" dirty="0" smtClean="0"/>
              <a:t>  </a:t>
            </a:r>
            <a:r>
              <a:rPr lang="ru-RU" dirty="0" err="1" smtClean="0"/>
              <a:t>тваринам</a:t>
            </a:r>
            <a:r>
              <a:rPr lang="ru-RU" dirty="0" smtClean="0"/>
              <a:t> 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спричиняють</a:t>
            </a:r>
            <a:r>
              <a:rPr lang="ru-RU" dirty="0" smtClean="0"/>
              <a:t> синтезу </a:t>
            </a:r>
          </a:p>
          <a:p>
            <a:pPr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шкірі</a:t>
            </a:r>
            <a:r>
              <a:rPr lang="ru-RU" dirty="0" smtClean="0"/>
              <a:t> </a:t>
            </a:r>
            <a:r>
              <a:rPr lang="ru-RU" dirty="0" err="1" smtClean="0"/>
              <a:t>вітаміну</a:t>
            </a:r>
            <a:r>
              <a:rPr lang="ru-RU" dirty="0" smtClean="0"/>
              <a:t> </a:t>
            </a:r>
            <a:r>
              <a:rPr lang="en-US" dirty="0" smtClean="0"/>
              <a:t>D</a:t>
            </a:r>
            <a:r>
              <a:rPr lang="uk-UA" dirty="0" smtClean="0"/>
              <a:t>.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92D050"/>
                </a:solidFill>
              </a:rPr>
              <a:t>Видимі промені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dirty="0" smtClean="0"/>
              <a:t>Довжина хвиль 0,41-0,74 мкм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err="1" smtClean="0"/>
              <a:t>понад</a:t>
            </a:r>
            <a:r>
              <a:rPr lang="ru-RU" dirty="0" smtClean="0"/>
              <a:t> 50%  </a:t>
            </a:r>
            <a:r>
              <a:rPr lang="ru-RU" dirty="0" err="1" smtClean="0"/>
              <a:t>сонячного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, </a:t>
            </a:r>
          </a:p>
          <a:p>
            <a:pPr algn="just">
              <a:buNone/>
            </a:pP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 . </a:t>
            </a:r>
            <a:r>
              <a:rPr lang="ru-RU" dirty="0" err="1" smtClean="0"/>
              <a:t>Задяки</a:t>
            </a:r>
            <a:r>
              <a:rPr lang="ru-RU" dirty="0" smtClean="0"/>
              <a:t>  </a:t>
            </a:r>
            <a:r>
              <a:rPr lang="ru-RU" dirty="0" err="1" smtClean="0"/>
              <a:t>їм</a:t>
            </a:r>
            <a:r>
              <a:rPr lang="ru-RU" dirty="0" smtClean="0"/>
              <a:t>  </a:t>
            </a:r>
          </a:p>
          <a:p>
            <a:pPr algn="just">
              <a:buNone/>
            </a:pPr>
            <a:r>
              <a:rPr lang="ru-RU" dirty="0" err="1" smtClean="0"/>
              <a:t>зелені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 та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прокаріоти</a:t>
            </a:r>
            <a:r>
              <a:rPr lang="ru-RU" dirty="0" smtClean="0"/>
              <a:t>  </a:t>
            </a:r>
            <a:r>
              <a:rPr lang="ru-RU" dirty="0" err="1" smtClean="0"/>
              <a:t>здатні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до </a:t>
            </a:r>
            <a:r>
              <a:rPr lang="ru-RU" dirty="0" err="1" smtClean="0"/>
              <a:t>фотосинтузу</a:t>
            </a:r>
            <a:r>
              <a:rPr lang="ru-RU" dirty="0" smtClean="0"/>
              <a:t>  .</a:t>
            </a:r>
            <a:endParaRPr lang="uk-UA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/>
                </a:solidFill>
              </a:rPr>
              <a:t>Інфрачервоні  промені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Довжина хвиль  понад 0,75 мкм .  Джерело  </a:t>
            </a:r>
          </a:p>
          <a:p>
            <a:pPr>
              <a:buNone/>
            </a:pPr>
            <a:r>
              <a:rPr lang="uk-UA" dirty="0" smtClean="0"/>
              <a:t>теплової  енергії  для живих  істот . Деякі</a:t>
            </a:r>
          </a:p>
          <a:p>
            <a:pPr>
              <a:buNone/>
            </a:pPr>
            <a:r>
              <a:rPr lang="uk-UA" dirty="0" smtClean="0"/>
              <a:t> організми  (рослини , комахи , земноводні, </a:t>
            </a:r>
          </a:p>
          <a:p>
            <a:pPr>
              <a:buNone/>
            </a:pPr>
            <a:r>
              <a:rPr lang="uk-UA" dirty="0" smtClean="0"/>
              <a:t>плазуни ) використовують їх для </a:t>
            </a:r>
          </a:p>
          <a:p>
            <a:pPr>
              <a:buNone/>
            </a:pPr>
            <a:r>
              <a:rPr lang="uk-UA" dirty="0" smtClean="0"/>
              <a:t>підвищення температури тіла . 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428625"/>
            <a:ext cx="8229600" cy="60293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800" dirty="0" smtClean="0"/>
              <a:t>Відповідно до потреб  в </a:t>
            </a:r>
            <a:endParaRPr lang="uk-UA" sz="4800" dirty="0" smtClean="0"/>
          </a:p>
          <a:p>
            <a:pPr algn="ctr">
              <a:buNone/>
            </a:pPr>
            <a:r>
              <a:rPr lang="uk-UA" sz="4800" dirty="0" smtClean="0"/>
              <a:t>освітленості </a:t>
            </a:r>
            <a:endParaRPr lang="uk-UA" sz="4800" dirty="0" smtClean="0"/>
          </a:p>
          <a:p>
            <a:pPr algn="ctr">
              <a:buNone/>
            </a:pPr>
            <a:r>
              <a:rPr lang="uk-UA" sz="4800" dirty="0" smtClean="0"/>
              <a:t>рослини поділяють </a:t>
            </a:r>
            <a:r>
              <a:rPr lang="uk-UA" sz="4800" dirty="0" smtClean="0"/>
              <a:t>на світлолюбних</a:t>
            </a:r>
            <a:r>
              <a:rPr lang="uk-UA" sz="4800" dirty="0" smtClean="0"/>
              <a:t>,</a:t>
            </a:r>
          </a:p>
          <a:p>
            <a:pPr algn="ctr">
              <a:buNone/>
            </a:pPr>
            <a:r>
              <a:rPr lang="uk-UA" sz="4800" dirty="0" smtClean="0"/>
              <a:t>тіньовитривалих </a:t>
            </a:r>
            <a:r>
              <a:rPr lang="uk-UA" sz="4800" dirty="0" smtClean="0"/>
              <a:t>та </a:t>
            </a:r>
            <a:endParaRPr lang="uk-UA" sz="4800" dirty="0" smtClean="0"/>
          </a:p>
          <a:p>
            <a:pPr algn="ctr">
              <a:buNone/>
            </a:pPr>
            <a:r>
              <a:rPr lang="uk-UA" sz="4800" dirty="0" err="1" smtClean="0"/>
              <a:t>тіньолюбивих</a:t>
            </a:r>
            <a:r>
              <a:rPr lang="uk-UA" sz="4800" dirty="0" smtClean="0"/>
              <a:t>.</a:t>
            </a:r>
            <a:endParaRPr lang="ru-RU" sz="48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2800" dirty="0" smtClean="0"/>
              <a:t>До </a:t>
            </a:r>
            <a:r>
              <a:rPr lang="uk-UA" sz="2800" dirty="0" err="1" smtClean="0"/>
              <a:t>сітлолюбних</a:t>
            </a:r>
            <a:r>
              <a:rPr lang="uk-UA" sz="2800" dirty="0" smtClean="0"/>
              <a:t> видів  належать мешканці відкритих , добре освітлених  місцезростань. </a:t>
            </a:r>
            <a:endParaRPr lang="ru-RU" sz="2800" dirty="0"/>
          </a:p>
        </p:txBody>
      </p:sp>
      <p:pic>
        <p:nvPicPr>
          <p:cNvPr id="10" name="Содержимое 9" descr="Pinus_densiflora_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643049"/>
            <a:ext cx="3643338" cy="4857783"/>
          </a:xfrm>
        </p:spPr>
      </p:pic>
      <p:pic>
        <p:nvPicPr>
          <p:cNvPr id="9" name="Содержимое 8" descr="41566858_1238009533_berez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14876" y="1643050"/>
            <a:ext cx="3902638" cy="472388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280</TotalTime>
  <Words>937</Words>
  <Application>Microsoft Office PowerPoint</Application>
  <PresentationFormat>Экран (4:3)</PresentationFormat>
  <Paragraphs>193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Литейная</vt:lpstr>
      <vt:lpstr>Проект на тему: “Наземно – повітряне середовище” </vt:lpstr>
      <vt:lpstr>План</vt:lpstr>
      <vt:lpstr>Наземно – повітряне середовище </vt:lpstr>
      <vt:lpstr>Освітлення</vt:lpstr>
      <vt:lpstr>Ультрафіолетові промені</vt:lpstr>
      <vt:lpstr>Видимі промені </vt:lpstr>
      <vt:lpstr>Інфрачервоні  промені</vt:lpstr>
      <vt:lpstr>Слайд 8</vt:lpstr>
      <vt:lpstr>До сітлолюбних видів  належать мешканці відкритих , добре освітлених  місцезростань. </vt:lpstr>
      <vt:lpstr>Тіньолюбні  рослини</vt:lpstr>
      <vt:lpstr>Тіньовитривалі рослини ,які можуть  зростати як  на відкритих , добре освітлених місцях , так і витримувати певний ступінь затінку</vt:lpstr>
      <vt:lpstr>Слайд 12</vt:lpstr>
      <vt:lpstr>Температура</vt:lpstr>
      <vt:lpstr>Слайд 14</vt:lpstr>
      <vt:lpstr>Слайд 15</vt:lpstr>
      <vt:lpstr>Температурні адаптації</vt:lpstr>
      <vt:lpstr>Слайд 17</vt:lpstr>
      <vt:lpstr>Слайд 18</vt:lpstr>
      <vt:lpstr>Вологість.</vt:lpstr>
      <vt:lpstr>Слайд 20</vt:lpstr>
      <vt:lpstr>Посухостійкі рослини</vt:lpstr>
      <vt:lpstr>   Вища  водяна  рослинність</vt:lpstr>
      <vt:lpstr>Вологолюбні рослини</vt:lpstr>
      <vt:lpstr>Слайд 24</vt:lpstr>
      <vt:lpstr>Вологолюбні  тварини</vt:lpstr>
      <vt:lpstr>Сухолюбні тварини</vt:lpstr>
      <vt:lpstr>Посухостійкі тварини</vt:lpstr>
      <vt:lpstr>Газовий склад повітря.</vt:lpstr>
      <vt:lpstr>Запитання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“Наземно – повітряне середовище” </dc:title>
  <dc:creator>User</dc:creator>
  <cp:lastModifiedBy>User</cp:lastModifiedBy>
  <cp:revision>48</cp:revision>
  <dcterms:created xsi:type="dcterms:W3CDTF">2013-11-16T16:03:57Z</dcterms:created>
  <dcterms:modified xsi:type="dcterms:W3CDTF">2013-11-20T21:11:05Z</dcterms:modified>
</cp:coreProperties>
</file>