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0AF"/>
    <a:srgbClr val="DFA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7126-40AA-46C5-BAD2-895107792492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9335C-174F-46E6-B6B1-B28A73BFB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20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9335C-174F-46E6-B6B1-B28A73BFBD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6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7" y="746984"/>
            <a:ext cx="6858468" cy="4824536"/>
          </a:xfrm>
        </p:spPr>
        <p:txBody>
          <a:bodyPr>
            <a:normAutofit/>
          </a:bodyPr>
          <a:lstStyle/>
          <a:p>
            <a:r>
              <a:rPr lang="ru-RU" sz="8800" b="1" i="1" dirty="0" err="1">
                <a:solidFill>
                  <a:schemeClr val="accent5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 panose="02040602050305030304" pitchFamily="18" charset="0"/>
              </a:rPr>
              <a:t>Кам’яне</a:t>
            </a:r>
            <a:r>
              <a:rPr lang="ru-RU" sz="8800" b="1" i="1" dirty="0">
                <a:solidFill>
                  <a:schemeClr val="accent5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 panose="02040602050305030304" pitchFamily="18" charset="0"/>
              </a:rPr>
              <a:t> </a:t>
            </a:r>
            <a:r>
              <a:rPr lang="ru-RU" sz="8800" b="1" i="1" dirty="0" err="1">
                <a:solidFill>
                  <a:schemeClr val="accent5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 panose="02040602050305030304" pitchFamily="18" charset="0"/>
              </a:rPr>
              <a:t>вугілля</a:t>
            </a:r>
            <a:endParaRPr lang="ru-RU" sz="8800" b="1" i="1" dirty="0">
              <a:solidFill>
                <a:schemeClr val="accent5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666">
            <a:off x="3168996" y="3953757"/>
            <a:ext cx="2770591" cy="2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652">
            <a:off x="1134115" y="3766500"/>
            <a:ext cx="1753684" cy="17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1758">
            <a:off x="5739644" y="3090738"/>
            <a:ext cx="2733721" cy="2733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857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206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Наша держава – одна 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найбагатших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країн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світу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розвіданими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запасами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кам’яного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вугілля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і входить у десятку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найбільших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світових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експортерів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23060"/>
            <a:ext cx="6480720" cy="40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92" y="332656"/>
            <a:ext cx="2161088" cy="1450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03648" y="5301208"/>
            <a:ext cx="6120680" cy="12003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altLang="ru-RU" b="1" dirty="0">
                <a:latin typeface="Comic Sans MS" panose="030F0702030302020204" pitchFamily="66" charset="0"/>
              </a:rPr>
              <a:t>У Донбасі кам'яне вугілля видобувають </a:t>
            </a:r>
            <a:r>
              <a:rPr lang="uk-UA" alt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шахтним </a:t>
            </a:r>
            <a:r>
              <a:rPr lang="uk-UA" altLang="ru-RU" b="1" dirty="0">
                <a:latin typeface="Comic Sans MS" panose="030F0702030302020204" pitchFamily="66" charset="0"/>
              </a:rPr>
              <a:t>способом. Глибина залягання вугленосних шарів в середньому – </a:t>
            </a:r>
            <a:r>
              <a:rPr lang="uk-UA" alt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500-750 м.</a:t>
            </a:r>
            <a:r>
              <a:rPr lang="uk-UA" altLang="ru-RU" b="1" dirty="0">
                <a:latin typeface="Comic Sans MS" panose="030F0702030302020204" pitchFamily="66" charset="0"/>
              </a:rPr>
              <a:t> Найглибша шахта – </a:t>
            </a:r>
            <a:r>
              <a:rPr lang="uk-UA" alt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1405 м</a:t>
            </a:r>
            <a:r>
              <a:rPr lang="uk-UA" altLang="ru-RU" b="1" i="1" dirty="0">
                <a:solidFill>
                  <a:srgbClr val="FF0000"/>
                </a:solidFill>
              </a:rPr>
              <a:t>.</a:t>
            </a:r>
            <a:endParaRPr lang="ru-RU" alt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56" y="3458712"/>
            <a:ext cx="48656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1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8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79912" y="3982998"/>
            <a:ext cx="457200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Кам'яного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вугілля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Донбасі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видобувають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переважно</a:t>
            </a:r>
            <a:r>
              <a:rPr lang="ru-RU" sz="2000" dirty="0">
                <a:latin typeface="Comic Sans MS" panose="030F0702030302020204" pitchFamily="66" charset="0"/>
              </a:rPr>
              <a:t> старим способом – </a:t>
            </a:r>
            <a:r>
              <a:rPr lang="ru-RU" sz="2000" dirty="0" err="1">
                <a:latin typeface="Comic Sans MS" panose="030F0702030302020204" pitchFamily="66" charset="0"/>
              </a:rPr>
              <a:t>відбійними</a:t>
            </a:r>
            <a:r>
              <a:rPr lang="ru-RU" sz="2000" dirty="0">
                <a:latin typeface="Comic Sans MS" panose="030F0702030302020204" pitchFamily="66" charset="0"/>
              </a:rPr>
              <a:t> молотками.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" y="0"/>
            <a:ext cx="340836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9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4869160"/>
            <a:ext cx="45720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alt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Новий спосіб видобутку вугілля – вугільними комбайнами</a:t>
            </a:r>
            <a:r>
              <a:rPr lang="uk-UA" altLang="ru-RU" sz="2400" b="1" i="1" dirty="0">
                <a:solidFill>
                  <a:srgbClr val="0070C0"/>
                </a:solidFill>
              </a:rPr>
              <a:t>.</a:t>
            </a:r>
            <a:endParaRPr lang="ru-RU" altLang="ru-RU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5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05" y="0"/>
            <a:ext cx="5290377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1"/>
            <a:ext cx="3923928" cy="328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04" y="3573017"/>
            <a:ext cx="377821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289985"/>
            <a:ext cx="5422912" cy="356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988839"/>
            <a:ext cx="6264696" cy="288031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600" b="1" dirty="0" err="1">
                <a:effectLst/>
                <a:latin typeface="Book Antiqua" panose="02040602050305030304" pitchFamily="18" charset="0"/>
              </a:rPr>
              <a:t>Кам’яне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вугілля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—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осадова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порода,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що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є продуктом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глибокого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розкладу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решток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рослин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.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Більшість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покладів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кам’яного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вугілля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було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утворено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приблизно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300-350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мільйонів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</a:t>
            </a:r>
            <a:r>
              <a:rPr lang="ru-RU" sz="3600" b="1" dirty="0" err="1">
                <a:effectLst/>
                <a:latin typeface="Book Antiqua" panose="02040602050305030304" pitchFamily="18" charset="0"/>
              </a:rPr>
              <a:t>років</a:t>
            </a:r>
            <a:r>
              <a:rPr lang="ru-RU" sz="3600" b="1" dirty="0">
                <a:effectLst/>
                <a:latin typeface="Book Antiqua" panose="02040602050305030304" pitchFamily="18" charset="0"/>
              </a:rPr>
              <a:t> тому. </a:t>
            </a:r>
            <a:endParaRPr lang="ru-RU" sz="3600" b="1" dirty="0"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12" y="0"/>
            <a:ext cx="92342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7030A0"/>
                </a:solidFill>
              </a:rPr>
              <a:t>    </a:t>
            </a:r>
            <a:endParaRPr lang="ru-RU" sz="3200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059183"/>
            <a:ext cx="691276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Щільна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 порода 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чорного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іноді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сіро-чорного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кольору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Блиск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смоляний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або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металічний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 В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органічній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кам'яного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вугілля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міститься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75-92 % 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вуглецю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2,5-5,7 % 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водню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1,5-15 % 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кисню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Містить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2-48 %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летких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Вологість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1-12 %. 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8845" y="130383"/>
            <a:ext cx="4474302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dirty="0">
                <a:latin typeface="Book Antiqua" panose="02040602050305030304" pitchFamily="18" charset="0"/>
              </a:rPr>
              <a:t>Характеристика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68" y="3367507"/>
            <a:ext cx="6138863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9646" l="0" r="992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588224" y="3861048"/>
            <a:ext cx="2172370" cy="22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05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768" y="314072"/>
            <a:ext cx="439248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Утворення</a:t>
            </a:r>
            <a:endParaRPr lang="ru-RU" sz="32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0473" y="980728"/>
            <a:ext cx="6498469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Кам'яне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вугілля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утворилося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з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продуктів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розкладу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органічних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залишків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рослин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що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зазнали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зміни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метаморфізм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) в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умовах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високого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тиску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навколишніх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порід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земної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кори і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порівняно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високої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температури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3" y="2879822"/>
            <a:ext cx="2159180" cy="35120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29" y="2913377"/>
            <a:ext cx="2232025" cy="19446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08" y="3842973"/>
            <a:ext cx="3571398" cy="19003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738" y="692696"/>
            <a:ext cx="7689412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Використання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кам’яного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вугілля</a:t>
            </a:r>
            <a:endParaRPr lang="ru-RU" sz="3600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Кам'яне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вугілля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використовується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як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технологічна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енерго-технологічна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енергетична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сировина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, при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виробництві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коксу і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напівкоксу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отриманням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великої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кількості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хімічних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продуктів</a:t>
            </a:r>
            <a:r>
              <a:rPr lang="ru-RU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, на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основі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яких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одержують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добрива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пластмаси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синтетичні</a:t>
            </a:r>
            <a:r>
              <a:rPr lang="ru-RU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волокна, лаки, </a:t>
            </a:r>
            <a:r>
              <a:rPr lang="ru-RU" sz="20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фарби</a:t>
            </a:r>
            <a:r>
              <a:rPr lang="ru-RU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  <a:endParaRPr lang="ru-RU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tx2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84" y="3068960"/>
            <a:ext cx="7718425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6246" y="464622"/>
            <a:ext cx="615104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Добування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кам’яного</a:t>
            </a:r>
            <a:r>
              <a:rPr lang="ru-RU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вугілля</a:t>
            </a:r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408232"/>
            <a:ext cx="4174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Відкритий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видобуток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1962815"/>
            <a:ext cx="54360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>
                <a:latin typeface="Comic Sans MS" panose="030F0702030302020204" pitchFamily="66" charset="0"/>
              </a:rPr>
              <a:t>Спосіб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видобутку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вугілля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залежить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глибини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залягання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Розробка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ведеться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відкритим</a:t>
            </a:r>
            <a:r>
              <a:rPr lang="ru-RU" sz="2000" dirty="0">
                <a:latin typeface="Comic Sans MS" panose="030F0702030302020204" pitchFamily="66" charset="0"/>
              </a:rPr>
              <a:t> способом, </a:t>
            </a:r>
            <a:r>
              <a:rPr lang="ru-RU" sz="2000" dirty="0" err="1">
                <a:latin typeface="Comic Sans MS" panose="030F0702030302020204" pitchFamily="66" charset="0"/>
              </a:rPr>
              <a:t>якщо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глибина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залягання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вугільного</a:t>
            </a:r>
            <a:r>
              <a:rPr lang="ru-RU" sz="2000" dirty="0">
                <a:latin typeface="Comic Sans MS" panose="030F0702030302020204" pitchFamily="66" charset="0"/>
              </a:rPr>
              <a:t> пласта не </a:t>
            </a:r>
            <a:r>
              <a:rPr lang="ru-RU" sz="2000" dirty="0" err="1">
                <a:latin typeface="Comic Sans MS" panose="030F0702030302020204" pitchFamily="66" charset="0"/>
              </a:rPr>
              <a:t>перевищує</a:t>
            </a:r>
            <a:r>
              <a:rPr lang="ru-RU" sz="2000" dirty="0">
                <a:latin typeface="Comic Sans MS" panose="030F0702030302020204" pitchFamily="66" charset="0"/>
              </a:rPr>
              <a:t> 100 </a:t>
            </a:r>
            <a:r>
              <a:rPr lang="ru-RU" sz="2000" dirty="0" err="1">
                <a:latin typeface="Comic Sans MS" panose="030F0702030302020204" pitchFamily="66" charset="0"/>
              </a:rPr>
              <a:t>метрів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6" y="3717032"/>
            <a:ext cx="4548187" cy="2987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96" y="4149080"/>
            <a:ext cx="3427784" cy="2375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9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836712"/>
            <a:ext cx="4325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Підземний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видобуток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5567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err="1">
                <a:latin typeface="Comic Sans MS" panose="030F0702030302020204" pitchFamily="66" charset="0"/>
              </a:rPr>
              <a:t>Якщо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глибина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більше</a:t>
            </a:r>
            <a:r>
              <a:rPr lang="ru-RU" sz="2400" dirty="0">
                <a:latin typeface="Comic Sans MS" panose="030F0702030302020204" pitchFamily="66" charset="0"/>
              </a:rPr>
              <a:t> 100 </a:t>
            </a:r>
            <a:r>
              <a:rPr lang="ru-RU" sz="2400" dirty="0" err="1">
                <a:latin typeface="Comic Sans MS" panose="030F0702030302020204" pitchFamily="66" charset="0"/>
              </a:rPr>
              <a:t>метрів</a:t>
            </a:r>
            <a:r>
              <a:rPr lang="ru-RU" sz="2400" dirty="0">
                <a:latin typeface="Comic Sans MS" panose="030F0702030302020204" pitchFamily="66" charset="0"/>
              </a:rPr>
              <a:t>, то тут </a:t>
            </a:r>
            <a:r>
              <a:rPr lang="ru-RU" sz="2400" dirty="0" err="1">
                <a:latin typeface="Comic Sans MS" panose="030F0702030302020204" pitchFamily="66" charset="0"/>
              </a:rPr>
              <a:t>вже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застосовується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підземний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спосіб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видобутку</a:t>
            </a:r>
            <a:r>
              <a:rPr lang="ru-RU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31004"/>
            <a:ext cx="3183257" cy="2389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365500" cy="2451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4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6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2190" y="836712"/>
            <a:ext cx="762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ТЕХНІКА  ЯКОЮ ДОБУВАЮТЬ ВУГІЛЛЯ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5" y="1988840"/>
            <a:ext cx="4565407" cy="34221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oto105611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07" y="3732980"/>
            <a:ext cx="2447925" cy="24479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14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-1"/>
            <a:ext cx="917941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7584" y="1844823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ru-RU" sz="2800" i="1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699830"/>
            <a:ext cx="7056438" cy="84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4" y="1536173"/>
            <a:ext cx="4824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Україні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найбільші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запаси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кам’яного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вугілля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розвідані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Донецькому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Львівському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кам’яновугільних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басейнах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Поклади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вугілля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в одних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місцях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виходять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поверхню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в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інших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залягають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глибині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до 2500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метрів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мають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товщину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кількох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сантиметрів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декількох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десятків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сотень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метрів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2" descr="http://storage.total.kz/cache/images/w540/h420/20120116_10_49_06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371" y="3798330"/>
            <a:ext cx="2153474" cy="2716273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2" y="1678057"/>
            <a:ext cx="2805113" cy="2103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488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264</Words>
  <Application>Microsoft Office PowerPoint</Application>
  <PresentationFormat>Экран (4:3)</PresentationFormat>
  <Paragraphs>21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31</cp:revision>
  <dcterms:modified xsi:type="dcterms:W3CDTF">2014-11-14T13:50:42Z</dcterms:modified>
</cp:coreProperties>
</file>