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6" autoAdjust="0"/>
    <p:restoredTop sz="86410"/>
  </p:normalViewPr>
  <p:slideViewPr>
    <p:cSldViewPr>
      <p:cViewPr>
        <p:scale>
          <a:sx n="100" d="100"/>
          <a:sy n="100" d="100"/>
        </p:scale>
        <p:origin x="-1944" y="-10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85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5/6/2013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9599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5/6/2013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195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5/6/2013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cover dir="ru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43174" y="3714752"/>
            <a:ext cx="6194066" cy="1357322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Виконали: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Мальцева Наталія, Гузьо  Юрій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Учні 6 (10) А класу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577814" cy="1357321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 інтеграції країн Західної Європи до ЄС</a:t>
            </a:r>
            <a:endParaRPr lang="ru-RU" i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5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357298"/>
            <a:ext cx="77153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Вступ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Розділ 1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Наслідки вступу до ЄС Чеської Республіки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1.1.Наслідки проведених економічних реформ у Чеській Республіці у зв’язку із вступом країни до ЄС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Розділ 2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Проблеми економічної інтеграції Словацької Республіки до Європейського Союзу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Розділ 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.Передумови вступу республіки Польщі до Європейського Союзу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3.1. Зміна структури виробництва  Польщі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3.2. Наслідки вступу Польщі до Європейського Союзу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3.3. Зовнішня торгівля Польщі з країнами ЄС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Висновок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Список використаних джерел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9" t="3400" r="23600"/>
          <a:stretch/>
        </p:blipFill>
        <p:spPr>
          <a:xfrm>
            <a:off x="8358590" y="5013175"/>
            <a:ext cx="602263" cy="1469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282" y="1285860"/>
            <a:ext cx="4972056" cy="5357850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Європейський Союз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союз держав-членів Європейських Спільнот, створений згідно з Договором про Європейський Союз, підписаним в лютому 1992 року і чинним із листопада 1993 р.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Сьогодні Європейський Союз вважається найбільш успішним регіональним інтеграційним утворенням та своєрідним зразком плюралізму та демократії на міжнародному рівні.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3519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European-Flag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000107"/>
            <a:ext cx="3786214" cy="2476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00826" y="3286124"/>
            <a:ext cx="108095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Прапор</a:t>
            </a:r>
            <a:endParaRPr lang="ru-RU" dirty="0"/>
          </a:p>
        </p:txBody>
      </p:sp>
      <p:pic>
        <p:nvPicPr>
          <p:cNvPr id="7" name="Рисунок 6" descr="866ca90621_1225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643314"/>
            <a:ext cx="3786214" cy="2439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72132" y="6072206"/>
            <a:ext cx="306173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Країни Європейського Союзу</a:t>
            </a:r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dirty="0"/>
              <a:t>Наслідки вступу в ЄС:</a:t>
            </a:r>
          </a:p>
          <a:p>
            <a:pPr algn="l"/>
            <a:r>
              <a:rPr lang="uk-UA" sz="1600" dirty="0" smtClean="0">
                <a:solidFill>
                  <a:schemeClr val="tx1"/>
                </a:solidFill>
              </a:rPr>
              <a:t>Чеською </a:t>
            </a:r>
            <a:r>
              <a:rPr lang="uk-UA" sz="1600" dirty="0">
                <a:solidFill>
                  <a:schemeClr val="tx1"/>
                </a:solidFill>
              </a:rPr>
              <a:t>Республікою створено прийнятні умови для інвесторів та </a:t>
            </a:r>
            <a:endParaRPr lang="uk-UA" sz="1600" dirty="0" smtClean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uk-UA" sz="1600" dirty="0" smtClean="0">
                <a:solidFill>
                  <a:schemeClr val="tx1"/>
                </a:solidFill>
              </a:rPr>
              <a:t>підприємців-іноземців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  <a:endParaRPr lang="uk-UA" sz="1600" dirty="0">
              <a:solidFill>
                <a:schemeClr val="tx1"/>
              </a:solidFill>
            </a:endParaRPr>
          </a:p>
          <a:p>
            <a:pPr algn="l"/>
            <a:r>
              <a:rPr lang="uk-UA" sz="1600" dirty="0">
                <a:solidFill>
                  <a:schemeClr val="tx1"/>
                </a:solidFill>
              </a:rPr>
              <a:t>р</a:t>
            </a:r>
            <a:r>
              <a:rPr lang="uk-UA" sz="1600" dirty="0" smtClean="0">
                <a:solidFill>
                  <a:schemeClr val="tx1"/>
                </a:solidFill>
              </a:rPr>
              <a:t>ізке </a:t>
            </a:r>
            <a:r>
              <a:rPr lang="uk-UA" sz="1600" dirty="0">
                <a:solidFill>
                  <a:schemeClr val="tx1"/>
                </a:solidFill>
              </a:rPr>
              <a:t>збільшення </a:t>
            </a:r>
            <a:r>
              <a:rPr lang="uk-UA" sz="1600" dirty="0" smtClean="0">
                <a:solidFill>
                  <a:schemeClr val="tx1"/>
                </a:solidFill>
              </a:rPr>
              <a:t>ВВП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endParaRPr lang="uk-UA" sz="1600" dirty="0">
              <a:solidFill>
                <a:schemeClr val="tx1"/>
              </a:solidFill>
            </a:endParaRPr>
          </a:p>
          <a:p>
            <a:pPr algn="l"/>
            <a:r>
              <a:rPr lang="uk-UA" sz="1600" dirty="0">
                <a:solidFill>
                  <a:schemeClr val="tx1"/>
                </a:solidFill>
              </a:rPr>
              <a:t>з</a:t>
            </a:r>
            <a:r>
              <a:rPr lang="uk-UA" sz="1600" dirty="0" smtClean="0">
                <a:solidFill>
                  <a:schemeClr val="tx1"/>
                </a:solidFill>
              </a:rPr>
              <a:t>меншення </a:t>
            </a:r>
            <a:r>
              <a:rPr lang="uk-UA" sz="1600" dirty="0">
                <a:solidFill>
                  <a:schemeClr val="tx1"/>
                </a:solidFill>
              </a:rPr>
              <a:t>рівня </a:t>
            </a:r>
            <a:r>
              <a:rPr lang="uk-UA" sz="1600" dirty="0" smtClean="0">
                <a:solidFill>
                  <a:schemeClr val="tx1"/>
                </a:solidFill>
              </a:rPr>
              <a:t>безробіття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endParaRPr lang="uk-UA" sz="1600" dirty="0">
              <a:solidFill>
                <a:schemeClr val="tx1"/>
              </a:solidFill>
            </a:endParaRPr>
          </a:p>
          <a:p>
            <a:pPr algn="l"/>
            <a:r>
              <a:rPr lang="uk-UA" sz="1600" dirty="0" smtClean="0">
                <a:solidFill>
                  <a:schemeClr val="tx1"/>
                </a:solidFill>
              </a:rPr>
              <a:t>Чеською </a:t>
            </a:r>
            <a:r>
              <a:rPr lang="uk-UA" sz="1600" dirty="0">
                <a:solidFill>
                  <a:schemeClr val="tx1"/>
                </a:solidFill>
              </a:rPr>
              <a:t>Республікою створено прийнятні умови для інвесторів </a:t>
            </a:r>
            <a:r>
              <a:rPr lang="uk-UA" sz="1600" dirty="0" smtClean="0">
                <a:solidFill>
                  <a:schemeClr val="tx1"/>
                </a:solidFill>
              </a:rPr>
              <a:t>та</a:t>
            </a:r>
          </a:p>
          <a:p>
            <a:pPr marL="0" indent="0" algn="l">
              <a:buNone/>
            </a:pPr>
            <a:r>
              <a:rPr lang="uk-UA" sz="1600" dirty="0" smtClean="0">
                <a:solidFill>
                  <a:schemeClr val="tx1"/>
                </a:solidFill>
              </a:rPr>
              <a:t> підприємців-іноземців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endParaRPr lang="uk-UA" sz="1600" dirty="0">
              <a:solidFill>
                <a:schemeClr val="tx1"/>
              </a:solidFill>
            </a:endParaRPr>
          </a:p>
          <a:p>
            <a:pPr algn="l"/>
            <a:r>
              <a:rPr lang="ru-RU" sz="1600" dirty="0" err="1">
                <a:solidFill>
                  <a:schemeClr val="tx1"/>
                </a:solidFill>
              </a:rPr>
              <a:t>л</a:t>
            </a:r>
            <a:r>
              <a:rPr lang="ru-RU" sz="1600" dirty="0" err="1" smtClean="0">
                <a:solidFill>
                  <a:schemeClr val="tx1"/>
                </a:solidFill>
              </a:rPr>
              <a:t>іквідован</a:t>
            </a:r>
            <a:r>
              <a:rPr lang="uk-UA" sz="1600" dirty="0">
                <a:solidFill>
                  <a:schemeClr val="tx1"/>
                </a:solidFill>
              </a:rPr>
              <a:t>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митні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збори</a:t>
            </a:r>
            <a:r>
              <a:rPr lang="ru-RU" sz="1600" dirty="0">
                <a:solidFill>
                  <a:schemeClr val="tx1"/>
                </a:solidFill>
              </a:rPr>
              <a:t> на </a:t>
            </a:r>
            <a:r>
              <a:rPr lang="ru-RU" sz="1600" dirty="0" err="1">
                <a:solidFill>
                  <a:schemeClr val="tx1"/>
                </a:solidFill>
              </a:rPr>
              <a:t>ввіз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товарів</a:t>
            </a:r>
            <a:r>
              <a:rPr lang="ru-RU" sz="1600" dirty="0">
                <a:solidFill>
                  <a:schemeClr val="tx1"/>
                </a:solidFill>
              </a:rPr>
              <a:t> на </a:t>
            </a:r>
            <a:r>
              <a:rPr lang="ru-RU" sz="1600" dirty="0" err="1">
                <a:solidFill>
                  <a:schemeClr val="tx1"/>
                </a:solidFill>
              </a:rPr>
              <a:t>територію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країни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  <a:endParaRPr lang="uk-UA" sz="1600" dirty="0">
              <a:solidFill>
                <a:schemeClr val="tx1"/>
              </a:solidFill>
            </a:endParaRPr>
          </a:p>
          <a:p>
            <a:pPr algn="l"/>
            <a:r>
              <a:rPr lang="ru-RU" sz="1600" dirty="0" err="1">
                <a:solidFill>
                  <a:schemeClr val="tx1"/>
                </a:solidFill>
              </a:rPr>
              <a:t>з</a:t>
            </a:r>
            <a:r>
              <a:rPr lang="ru-RU" sz="1600" dirty="0" err="1" smtClean="0">
                <a:solidFill>
                  <a:schemeClr val="tx1"/>
                </a:solidFill>
              </a:rPr>
              <a:t>більшення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інвестиційного</a:t>
            </a:r>
            <a:r>
              <a:rPr lang="ru-RU" sz="1600" dirty="0">
                <a:solidFill>
                  <a:schemeClr val="tx1"/>
                </a:solidFill>
              </a:rPr>
              <a:t> потоку і  </a:t>
            </a:r>
            <a:r>
              <a:rPr lang="ru-RU" sz="1600" dirty="0" err="1">
                <a:solidFill>
                  <a:schemeClr val="tx1"/>
                </a:solidFill>
              </a:rPr>
              <a:t>зростання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експорту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  <a:endParaRPr lang="uk-UA" sz="1600" dirty="0">
              <a:solidFill>
                <a:schemeClr val="tx1"/>
              </a:solidFill>
            </a:endParaRPr>
          </a:p>
          <a:p>
            <a:pPr algn="l"/>
            <a:r>
              <a:rPr lang="uk-UA" sz="1600" dirty="0">
                <a:solidFill>
                  <a:schemeClr val="tx1"/>
                </a:solidFill>
              </a:rPr>
              <a:t>з</a:t>
            </a:r>
            <a:r>
              <a:rPr lang="uk-UA" sz="1600" dirty="0" smtClean="0">
                <a:solidFill>
                  <a:schemeClr val="tx1"/>
                </a:solidFill>
              </a:rPr>
              <a:t>більшення </a:t>
            </a:r>
            <a:r>
              <a:rPr lang="uk-UA" sz="1600" dirty="0">
                <a:solidFill>
                  <a:schemeClr val="tx1"/>
                </a:solidFill>
              </a:rPr>
              <a:t>обсягу чеської </a:t>
            </a:r>
            <a:r>
              <a:rPr lang="uk-UA" sz="1600" dirty="0" smtClean="0">
                <a:solidFill>
                  <a:schemeClr val="tx1"/>
                </a:solidFill>
              </a:rPr>
              <a:t>торгівлі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endParaRPr lang="uk-UA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err="1">
                <a:solidFill>
                  <a:schemeClr val="tx1"/>
                </a:solidFill>
              </a:rPr>
              <a:t>з</a:t>
            </a:r>
            <a:r>
              <a:rPr lang="ru-RU" sz="1600" dirty="0" err="1" smtClean="0">
                <a:solidFill>
                  <a:schemeClr val="tx1"/>
                </a:solidFill>
              </a:rPr>
              <a:t>овнішньоторговельний</a:t>
            </a:r>
            <a:r>
              <a:rPr lang="ru-RU" sz="1600" dirty="0" smtClean="0">
                <a:solidFill>
                  <a:schemeClr val="tx1"/>
                </a:solidFill>
              </a:rPr>
              <a:t>  </a:t>
            </a:r>
            <a:r>
              <a:rPr lang="ru-RU" sz="1600" dirty="0">
                <a:solidFill>
                  <a:schemeClr val="tx1"/>
                </a:solidFill>
              </a:rPr>
              <a:t>оборот на душу </a:t>
            </a:r>
            <a:r>
              <a:rPr lang="ru-RU" sz="1600" dirty="0" err="1">
                <a:solidFill>
                  <a:schemeClr val="tx1"/>
                </a:solidFill>
              </a:rPr>
              <a:t>населення</a:t>
            </a:r>
            <a:r>
              <a:rPr lang="ru-RU" sz="1600" dirty="0">
                <a:solidFill>
                  <a:schemeClr val="tx1"/>
                </a:solidFill>
              </a:rPr>
              <a:t> – 18 372 дол. на душу за </a:t>
            </a:r>
            <a:r>
              <a:rPr lang="ru-RU" sz="1600" dirty="0" err="1">
                <a:solidFill>
                  <a:schemeClr val="tx1"/>
                </a:solidFill>
              </a:rPr>
              <a:t>рік</a:t>
            </a:r>
            <a:r>
              <a:rPr lang="ru-RU" sz="1600" dirty="0">
                <a:solidFill>
                  <a:schemeClr val="tx1"/>
                </a:solidFill>
              </a:rPr>
              <a:t> у </a:t>
            </a:r>
            <a:r>
              <a:rPr lang="ru-RU" sz="1600" dirty="0" err="1">
                <a:solidFill>
                  <a:schemeClr val="tx1"/>
                </a:solidFill>
              </a:rPr>
              <a:t>поточних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цінах</a:t>
            </a:r>
            <a:r>
              <a:rPr lang="ru-RU" sz="1600" dirty="0">
                <a:solidFill>
                  <a:schemeClr val="tx1"/>
                </a:solidFill>
              </a:rPr>
              <a:t> – </a:t>
            </a:r>
            <a:r>
              <a:rPr lang="ru-RU" sz="1600" dirty="0" err="1">
                <a:solidFill>
                  <a:schemeClr val="tx1"/>
                </a:solidFill>
              </a:rPr>
              <a:t>характеризує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Чехію</a:t>
            </a:r>
            <a:r>
              <a:rPr lang="ru-RU" sz="1600" dirty="0">
                <a:solidFill>
                  <a:schemeClr val="tx1"/>
                </a:solidFill>
              </a:rPr>
              <a:t> як </a:t>
            </a:r>
            <a:r>
              <a:rPr lang="ru-RU" sz="1600" dirty="0" err="1">
                <a:solidFill>
                  <a:schemeClr val="tx1"/>
                </a:solidFill>
              </a:rPr>
              <a:t>розвинену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країну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 ВСТУПУ ДО ЄС ЧЕСЬКОЇ РЕСПУБЛІКИ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75" y="4943172"/>
            <a:ext cx="2530714" cy="1898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75" y="1834555"/>
            <a:ext cx="1599861" cy="191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9601"/>
            <a:ext cx="5856651" cy="4392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44638"/>
            <a:ext cx="6346858" cy="39604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7393858" cy="38068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644" y="3068959"/>
            <a:ext cx="7316793" cy="2594433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dirty="0"/>
              <a:t>Наслідки вступу в ЄС:</a:t>
            </a:r>
          </a:p>
          <a:p>
            <a:pPr algn="l"/>
            <a:r>
              <a:rPr lang="uk-UA" sz="1600" dirty="0"/>
              <a:t>р</a:t>
            </a:r>
            <a:r>
              <a:rPr lang="uk-UA" sz="1600" dirty="0" smtClean="0"/>
              <a:t>еформовано </a:t>
            </a:r>
            <a:r>
              <a:rPr lang="uk-UA" sz="1600" dirty="0"/>
              <a:t>з елементами переходу на платну основу </a:t>
            </a:r>
            <a:r>
              <a:rPr lang="uk-UA" sz="1600" dirty="0" smtClean="0"/>
              <a:t>систему</a:t>
            </a:r>
          </a:p>
          <a:p>
            <a:pPr marL="0" indent="0" algn="l">
              <a:buNone/>
            </a:pPr>
            <a:r>
              <a:rPr lang="uk-UA" sz="1600" dirty="0" smtClean="0"/>
              <a:t>охорони здоров'я і в системі освіти</a:t>
            </a:r>
            <a:r>
              <a:rPr lang="en-US" sz="1600" dirty="0"/>
              <a:t>;</a:t>
            </a:r>
            <a:endParaRPr lang="uk-UA" sz="1600" dirty="0" smtClean="0"/>
          </a:p>
          <a:p>
            <a:pPr algn="l"/>
            <a:r>
              <a:rPr lang="uk-UA" sz="1600" dirty="0" smtClean="0"/>
              <a:t>було </a:t>
            </a:r>
            <a:r>
              <a:rPr lang="uk-UA" sz="1600" dirty="0"/>
              <a:t>розгорнуто пенсійну реформу і введено додаткове </a:t>
            </a:r>
            <a:r>
              <a:rPr lang="uk-UA" sz="1600" dirty="0" smtClean="0"/>
              <a:t>пенсійне</a:t>
            </a:r>
          </a:p>
          <a:p>
            <a:pPr marL="0" indent="0" algn="l">
              <a:buNone/>
            </a:pPr>
            <a:r>
              <a:rPr lang="uk-UA" sz="1600" dirty="0" smtClean="0"/>
              <a:t>(</a:t>
            </a:r>
            <a:r>
              <a:rPr lang="uk-UA" sz="1600" dirty="0"/>
              <a:t>обов'язкове, на комерційній основі) </a:t>
            </a:r>
            <a:r>
              <a:rPr lang="uk-UA" sz="1600" dirty="0" smtClean="0"/>
              <a:t>страхування</a:t>
            </a:r>
            <a:r>
              <a:rPr lang="en-US" sz="1600" dirty="0"/>
              <a:t>;</a:t>
            </a:r>
            <a:endParaRPr lang="uk-UA" sz="1600" dirty="0" smtClean="0"/>
          </a:p>
          <a:p>
            <a:pPr algn="l"/>
            <a:r>
              <a:rPr lang="uk-UA" sz="1600" dirty="0" smtClean="0"/>
              <a:t>«Оздоровлено</a:t>
            </a:r>
            <a:r>
              <a:rPr lang="uk-UA" sz="1600" dirty="0"/>
              <a:t>» за бюджетні кошти банківську </a:t>
            </a:r>
            <a:r>
              <a:rPr lang="uk-UA" sz="1600" dirty="0" smtClean="0"/>
              <a:t>систему</a:t>
            </a:r>
            <a:r>
              <a:rPr lang="en-US" sz="1600" dirty="0"/>
              <a:t>;</a:t>
            </a:r>
            <a:endParaRPr lang="uk-UA" sz="1600" dirty="0" smtClean="0"/>
          </a:p>
          <a:p>
            <a:pPr algn="l"/>
            <a:r>
              <a:rPr lang="uk-UA" sz="1600" dirty="0" smtClean="0"/>
              <a:t>завершується </a:t>
            </a:r>
            <a:r>
              <a:rPr lang="uk-UA" sz="1600" dirty="0"/>
              <a:t>приватизація стратегічних об'єктів </a:t>
            </a:r>
            <a:r>
              <a:rPr lang="uk-UA" sz="1600" dirty="0" smtClean="0"/>
              <a:t>держвласності</a:t>
            </a:r>
          </a:p>
          <a:p>
            <a:pPr marL="0" indent="0" algn="l">
              <a:buNone/>
            </a:pPr>
            <a:r>
              <a:rPr lang="uk-UA" sz="1600" dirty="0" smtClean="0"/>
              <a:t>і природних монополій</a:t>
            </a:r>
            <a:r>
              <a:rPr lang="en-US" sz="1600" dirty="0" smtClean="0"/>
              <a:t>;</a:t>
            </a:r>
            <a:endParaRPr lang="uk-UA" sz="1600" dirty="0" smtClean="0"/>
          </a:p>
          <a:p>
            <a:pPr algn="l"/>
            <a:r>
              <a:rPr lang="uk-UA" sz="1600" dirty="0" smtClean="0"/>
              <a:t>підвищення середнього рівня </a:t>
            </a:r>
            <a:r>
              <a:rPr lang="uk-UA" sz="1600" dirty="0"/>
              <a:t>заробітної </a:t>
            </a:r>
            <a:r>
              <a:rPr lang="uk-UA" sz="1600" dirty="0" smtClean="0"/>
              <a:t>плати</a:t>
            </a:r>
            <a:r>
              <a:rPr lang="en-US" sz="1600" dirty="0" smtClean="0"/>
              <a:t>;</a:t>
            </a:r>
            <a:endParaRPr lang="uk-UA" sz="1600" dirty="0" smtClean="0"/>
          </a:p>
          <a:p>
            <a:pPr algn="l"/>
            <a:r>
              <a:rPr lang="uk-UA" sz="1600" dirty="0"/>
              <a:t>з</a:t>
            </a:r>
            <a:r>
              <a:rPr lang="uk-UA" sz="1600" dirty="0" smtClean="0"/>
              <a:t>меншення кількості безробітних</a:t>
            </a:r>
            <a:r>
              <a:rPr lang="en-US" sz="1600" dirty="0"/>
              <a:t>;</a:t>
            </a:r>
            <a:endParaRPr lang="uk-UA" sz="1600" dirty="0" smtClean="0"/>
          </a:p>
          <a:p>
            <a:pPr algn="l"/>
            <a:r>
              <a:rPr lang="uk-UA" sz="1600" dirty="0"/>
              <a:t>п</a:t>
            </a:r>
            <a:r>
              <a:rPr lang="uk-UA" sz="1600" dirty="0" smtClean="0"/>
              <a:t>ід </a:t>
            </a:r>
            <a:r>
              <a:rPr lang="uk-UA" sz="1600" dirty="0"/>
              <a:t>час переговорів з Брюсселем Братислава дипломатичним шляхом домагалася дотацій для розвитку сільського господарства й інших галузей економіки.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13690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ЕКОНОМІЧНОЇ ІНТЕГРАЦІЇ СЛОВАЦЬКОЇ РЕСПУБЛІКИ ДО ЄВРОПЕЙСЬКОГО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СОЮЗУ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653136"/>
            <a:ext cx="1728192" cy="16587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340768"/>
            <a:ext cx="1825149" cy="22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32077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dirty="0" smtClean="0"/>
              <a:t>Наслідки вступу в ЄС:</a:t>
            </a:r>
          </a:p>
          <a:p>
            <a:pPr algn="l"/>
            <a:r>
              <a:rPr lang="uk-UA" sz="1600" dirty="0" smtClean="0"/>
              <a:t>різке збільшення безробіття(в умовах переходу до ринкової економіки – закономірність)</a:t>
            </a:r>
            <a:r>
              <a:rPr lang="en-US" sz="1600" dirty="0" smtClean="0"/>
              <a:t>;</a:t>
            </a:r>
            <a:endParaRPr lang="uk-UA" sz="1600" dirty="0" smtClean="0"/>
          </a:p>
          <a:p>
            <a:pPr algn="l"/>
            <a:r>
              <a:rPr lang="uk-UA" sz="1600" dirty="0"/>
              <a:t>с</a:t>
            </a:r>
            <a:r>
              <a:rPr lang="uk-UA" sz="1600" dirty="0" smtClean="0"/>
              <a:t>тійке </a:t>
            </a:r>
            <a:r>
              <a:rPr lang="uk-UA" sz="1600" dirty="0"/>
              <a:t>зростання ВВП – у середньому на 5 % за рік, у 2007 </a:t>
            </a:r>
            <a:r>
              <a:rPr lang="uk-UA" sz="1600" dirty="0" smtClean="0"/>
              <a:t>році</a:t>
            </a:r>
            <a:r>
              <a:rPr lang="en-US" sz="1600" dirty="0" smtClean="0"/>
              <a:t>;</a:t>
            </a:r>
            <a:endParaRPr lang="uk-UA" sz="1600" dirty="0" smtClean="0"/>
          </a:p>
          <a:p>
            <a:pPr algn="l"/>
            <a:r>
              <a:rPr lang="uk-UA" sz="1600" dirty="0" smtClean="0"/>
              <a:t> </a:t>
            </a:r>
            <a:r>
              <a:rPr lang="uk-UA" sz="1600" dirty="0"/>
              <a:t>валовий внутрішній продукт Речі Посполитої зріс на 6,8 %, але у 2008 </a:t>
            </a:r>
            <a:endParaRPr lang="uk-UA" sz="1600" dirty="0" smtClean="0"/>
          </a:p>
          <a:p>
            <a:pPr marL="0" indent="0" algn="l">
              <a:buNone/>
            </a:pPr>
            <a:r>
              <a:rPr lang="uk-UA" sz="1600" dirty="0" smtClean="0"/>
              <a:t>          – </a:t>
            </a:r>
            <a:r>
              <a:rPr lang="uk-UA" sz="1600" dirty="0"/>
              <a:t>5,1</a:t>
            </a:r>
            <a:r>
              <a:rPr lang="uk-UA" sz="1600" dirty="0" smtClean="0"/>
              <a:t>%</a:t>
            </a:r>
            <a:r>
              <a:rPr lang="en-US" sz="1600" dirty="0" smtClean="0"/>
              <a:t>;</a:t>
            </a:r>
            <a:endParaRPr lang="uk-UA" sz="1600" dirty="0"/>
          </a:p>
          <a:p>
            <a:pPr algn="l"/>
            <a:r>
              <a:rPr lang="uk-UA" sz="1600" dirty="0" smtClean="0"/>
              <a:t>зменшення зовнішньоторговельного дефіциту;</a:t>
            </a:r>
          </a:p>
          <a:p>
            <a:pPr algn="l"/>
            <a:r>
              <a:rPr lang="uk-UA" sz="1600" dirty="0" smtClean="0"/>
              <a:t>збільшення припливу прямих іноземних інвестицій</a:t>
            </a:r>
            <a:r>
              <a:rPr lang="en-US" sz="1600" dirty="0" smtClean="0"/>
              <a:t>;</a:t>
            </a:r>
            <a:endParaRPr lang="uk-UA" sz="1600" dirty="0" smtClean="0"/>
          </a:p>
          <a:p>
            <a:pPr algn="l"/>
            <a:r>
              <a:rPr lang="uk-UA" sz="1600" dirty="0" smtClean="0"/>
              <a:t>покращення </a:t>
            </a:r>
            <a:r>
              <a:rPr lang="uk-UA" sz="1600" dirty="0"/>
              <a:t>ситуації в основних галузях економіки країни, зокрема й найбільш проблемних – сільському господарстві й </a:t>
            </a:r>
            <a:r>
              <a:rPr lang="uk-UA" sz="1600" dirty="0" smtClean="0"/>
              <a:t>будівництві</a:t>
            </a:r>
            <a:r>
              <a:rPr lang="en-US" sz="1600" dirty="0" smtClean="0"/>
              <a:t>;</a:t>
            </a:r>
            <a:endParaRPr lang="uk-UA" sz="1600" dirty="0"/>
          </a:p>
          <a:p>
            <a:pPr algn="l"/>
            <a:r>
              <a:rPr lang="uk-UA" sz="1600" dirty="0" smtClean="0"/>
              <a:t>збільшення </a:t>
            </a:r>
            <a:r>
              <a:rPr lang="uk-UA" sz="1600" dirty="0"/>
              <a:t>кількості трудових мігрантів з Польщі до країн ЄС та притоку додаткових надходжень коштів від них в економіку </a:t>
            </a:r>
            <a:r>
              <a:rPr lang="uk-UA" sz="1600" dirty="0" smtClean="0"/>
              <a:t>країни</a:t>
            </a:r>
            <a:r>
              <a:rPr lang="en-US" sz="1600" dirty="0" smtClean="0"/>
              <a:t>;</a:t>
            </a:r>
            <a:endParaRPr lang="uk-UA" sz="1600" dirty="0"/>
          </a:p>
          <a:p>
            <a:pPr algn="l"/>
            <a:r>
              <a:rPr lang="uk-UA" sz="1600" dirty="0" smtClean="0"/>
              <a:t>загальний </a:t>
            </a:r>
            <a:r>
              <a:rPr lang="uk-UA" sz="1600" dirty="0"/>
              <a:t>обсяг  польського експорту значно збільшився: з 59,7 млрд. євро в 2004 році до 139,5 млрд. євро в 2009 році. При цьому, незважаючи на значне зростання імпорту (81,2 млрд. у 2005 р., 144,3  млрд. у 2009 р.)</a:t>
            </a:r>
          </a:p>
          <a:p>
            <a:endParaRPr lang="uk-UA" sz="1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Передумови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вступу республіки Польщі до Європейського Союзу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r="5389"/>
          <a:stretch/>
        </p:blipFill>
        <p:spPr>
          <a:xfrm>
            <a:off x="7740352" y="4869160"/>
            <a:ext cx="1044979" cy="1741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384596"/>
            <a:ext cx="1548387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9475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9" t="3400" r="23600"/>
          <a:stretch/>
        </p:blipFill>
        <p:spPr>
          <a:xfrm>
            <a:off x="8358590" y="5013175"/>
            <a:ext cx="602263" cy="1469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9" b="40265"/>
          <a:stretch/>
        </p:blipFill>
        <p:spPr>
          <a:xfrm rot="1403485">
            <a:off x="427278" y="3661932"/>
            <a:ext cx="581025" cy="642938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dirty="0"/>
              <a:t>	Процес  інтеграції нових держав – членів до ЄС, які приєдналися до нього  в травні 2004 року</a:t>
            </a:r>
            <a:r>
              <a:rPr lang="uk-UA" dirty="0" smtClean="0"/>
              <a:t>, у цілому мав  </a:t>
            </a:r>
            <a:r>
              <a:rPr lang="uk-UA" dirty="0"/>
              <a:t>позитивні наслідки та сприяв:</a:t>
            </a:r>
          </a:p>
          <a:p>
            <a:r>
              <a:rPr lang="en-US" dirty="0" smtClean="0"/>
              <a:t>	</a:t>
            </a:r>
            <a:r>
              <a:rPr lang="uk-UA" dirty="0" smtClean="0"/>
              <a:t>здійсненню </a:t>
            </a:r>
            <a:r>
              <a:rPr lang="uk-UA" dirty="0"/>
              <a:t>цими країнами інтенсивних структурних реформ, а після приєднання, додатково, ще й забезпеченню умов по збалансуванню макроекономічного розвитку;</a:t>
            </a:r>
          </a:p>
          <a:p>
            <a:r>
              <a:rPr lang="en-US" dirty="0" smtClean="0"/>
              <a:t>	</a:t>
            </a:r>
            <a:r>
              <a:rPr lang="uk-UA" dirty="0" smtClean="0"/>
              <a:t>підвищенню </a:t>
            </a:r>
            <a:r>
              <a:rPr lang="uk-UA" dirty="0"/>
              <a:t>темпів економічного зростання та їх стійкості, збільшенню інвестування; </a:t>
            </a:r>
          </a:p>
          <a:p>
            <a:r>
              <a:rPr lang="en-US" dirty="0" smtClean="0"/>
              <a:t>	</a:t>
            </a:r>
            <a:r>
              <a:rPr lang="uk-UA" dirty="0" smtClean="0"/>
              <a:t>зниженню </a:t>
            </a:r>
            <a:r>
              <a:rPr lang="uk-UA" dirty="0"/>
              <a:t>рівня інфляції;</a:t>
            </a:r>
          </a:p>
          <a:p>
            <a:r>
              <a:rPr lang="en-US" dirty="0" smtClean="0"/>
              <a:t>	</a:t>
            </a:r>
            <a:r>
              <a:rPr lang="uk-UA" dirty="0" smtClean="0"/>
              <a:t>зменшенню </a:t>
            </a:r>
            <a:r>
              <a:rPr lang="uk-UA" dirty="0"/>
              <a:t>рівнів дефіциту державного бюджету та державного боргу   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uk-UA" dirty="0" smtClean="0"/>
              <a:t>країн </a:t>
            </a:r>
            <a:r>
              <a:rPr lang="uk-UA" dirty="0"/>
              <a:t>порівняно із попередніми  роками;</a:t>
            </a:r>
          </a:p>
          <a:p>
            <a:r>
              <a:rPr lang="en-US" dirty="0" smtClean="0"/>
              <a:t>	</a:t>
            </a:r>
            <a:r>
              <a:rPr lang="uk-UA" dirty="0" smtClean="0"/>
              <a:t>посиленню </a:t>
            </a:r>
            <a:r>
              <a:rPr lang="uk-UA" dirty="0"/>
              <a:t>економічних засад країн шляхом виконання ними низки </a:t>
            </a:r>
            <a:r>
              <a:rPr lang="en-US" dirty="0" smtClean="0"/>
              <a:t> </a:t>
            </a:r>
            <a:r>
              <a:rPr lang="uk-UA" dirty="0" smtClean="0"/>
              <a:t>зобов’язань</a:t>
            </a:r>
            <a:r>
              <a:rPr lang="uk-UA" dirty="0"/>
              <a:t>, зокрема, щодо проведення виваженої бюджетної політики, уповільнення темпів зростання заробітної плати, зростання кредитування, здійснення подальших структурних реформ тощо.</a:t>
            </a:r>
          </a:p>
          <a:p>
            <a:pPr marL="0" indent="0" algn="ctr">
              <a:buNone/>
            </a:pPr>
            <a:r>
              <a:rPr lang="uk-UA" dirty="0" smtClean="0"/>
              <a:t>Одночасно </a:t>
            </a:r>
            <a:r>
              <a:rPr lang="uk-UA" dirty="0"/>
              <a:t>існують і негативні моменти  інтеграції до ЄС:</a:t>
            </a:r>
          </a:p>
          <a:p>
            <a:r>
              <a:rPr lang="en-US" dirty="0" smtClean="0"/>
              <a:t>	</a:t>
            </a:r>
            <a:r>
              <a:rPr lang="uk-UA" dirty="0" smtClean="0"/>
              <a:t>сам </a:t>
            </a:r>
            <a:r>
              <a:rPr lang="uk-UA" dirty="0"/>
              <a:t>процес інтеграції вимагав проведення реформ та адаптації до правил і стандартів ЄС, що потребувало відповідного фінансування;</a:t>
            </a:r>
          </a:p>
          <a:p>
            <a:r>
              <a:rPr lang="en-US" dirty="0" smtClean="0"/>
              <a:t>	</a:t>
            </a:r>
            <a:r>
              <a:rPr lang="uk-UA" dirty="0" smtClean="0"/>
              <a:t>необхідні </a:t>
            </a:r>
            <a:r>
              <a:rPr lang="uk-UA" dirty="0"/>
              <a:t>зміни адміністративно-регульованих цін та коригування непрямих податків є одними з головних чинників, які впливають і впливатимуть на підвищення інфляційного тиску в нових державах – членах ЄС.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1150"/>
          <a:stretch/>
        </p:blipFill>
        <p:spPr>
          <a:xfrm rot="948383">
            <a:off x="407732" y="1461460"/>
            <a:ext cx="685800" cy="63341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8270576"/>
      </p:ext>
    </p:extLst>
  </p:cSld>
  <p:clrMapOvr>
    <a:masterClrMapping/>
  </p:clrMapOvr>
  <p:transition>
    <p:cover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229600" cy="4525963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Вєтринський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, І. М. Європейський Союз: феномен інтеграції чи імперія нового типу? [Електронний ресурс] / І. М.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Вєтринський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Гілея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: науковий вісник. - 2010. - № 39. Режим доступу: http://www.nbuv.gov.ua/portal/Soc_Gum/Gileya/2010_39/Gileya39/P13_doc.pdf.- 03.01.2011. – назва з екрану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ЕС </a:t>
            </a:r>
            <a:r>
              <a:rPr lang="uk-UA" sz="1050" dirty="0" err="1" smtClean="0">
                <a:latin typeface="Times New Roman" pitchFamily="18" charset="0"/>
                <a:cs typeface="Times New Roman" pitchFamily="18" charset="0"/>
              </a:rPr>
              <a:t>будет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50" dirty="0" err="1" smtClean="0">
                <a:latin typeface="Times New Roman" pitchFamily="18" charset="0"/>
                <a:cs typeface="Times New Roman" pitchFamily="18" charset="0"/>
              </a:rPr>
              <a:t>вынужден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50" dirty="0" err="1" smtClean="0">
                <a:latin typeface="Times New Roman" pitchFamily="18" charset="0"/>
                <a:cs typeface="Times New Roman" pitchFamily="18" charset="0"/>
              </a:rPr>
              <a:t>прибегнуть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uk-UA" sz="1050" dirty="0" err="1" smtClean="0">
                <a:latin typeface="Times New Roman" pitchFamily="18" charset="0"/>
                <a:cs typeface="Times New Roman" pitchFamily="18" charset="0"/>
              </a:rPr>
              <a:t>новым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50" dirty="0" err="1" smtClean="0">
                <a:latin typeface="Times New Roman" pitchFamily="18" charset="0"/>
                <a:cs typeface="Times New Roman" pitchFamily="18" charset="0"/>
              </a:rPr>
              <a:t>инструментам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050" dirty="0" err="1" smtClean="0">
                <a:latin typeface="Times New Roman" pitchFamily="18" charset="0"/>
                <a:cs typeface="Times New Roman" pitchFamily="18" charset="0"/>
              </a:rPr>
              <a:t>борьбе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sz="1050" dirty="0" err="1" smtClean="0">
                <a:latin typeface="Times New Roman" pitchFamily="18" charset="0"/>
                <a:cs typeface="Times New Roman" pitchFamily="18" charset="0"/>
              </a:rPr>
              <a:t>кризисом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050" dirty="0" err="1" smtClean="0">
                <a:latin typeface="Times New Roman" pitchFamily="18" charset="0"/>
                <a:cs typeface="Times New Roman" pitchFamily="18" charset="0"/>
              </a:rPr>
              <a:t>регионе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. По </a:t>
            </a:r>
            <a:r>
              <a:rPr lang="uk-UA" sz="1050" dirty="0" err="1" smtClean="0">
                <a:latin typeface="Times New Roman" pitchFamily="18" charset="0"/>
                <a:cs typeface="Times New Roman" pitchFamily="18" charset="0"/>
              </a:rPr>
              <a:t>материалам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050" dirty="0" err="1" smtClean="0">
                <a:latin typeface="Times New Roman" pitchFamily="18" charset="0"/>
                <a:cs typeface="Times New Roman" pitchFamily="18" charset="0"/>
              </a:rPr>
              <a:t>Интерфакс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050" dirty="0" err="1" smtClean="0">
                <a:latin typeface="Times New Roman" pitchFamily="18" charset="0"/>
                <a:cs typeface="Times New Roman" pitchFamily="18" charset="0"/>
              </a:rPr>
              <a:t>Украина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. [Електронний ресурс]. </a:t>
            </a:r>
          </a:p>
          <a:p>
            <a:pPr lvl="0">
              <a:lnSpc>
                <a:spcPct val="150000"/>
              </a:lnSpc>
            </a:pP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Зінченко 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В. Трансформація соціально-економічного сектору в країнах Центральної і Східної Європи в умовах економіко-політичної модернізації та євро інтеграції // Економічний часопис – ХХІ (Київ). – 2009. – березень – квітень. – С. 18-22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Кіш Є. Європа у пошуках нової ідентичності. </a:t>
            </a:r>
            <a:r>
              <a:rPr lang="uk-UA" sz="1050" dirty="0" err="1" smtClean="0">
                <a:latin typeface="Times New Roman" pitchFamily="18" charset="0"/>
                <a:cs typeface="Times New Roman" pitchFamily="18" charset="0"/>
              </a:rPr>
              <a:t>Інституціоналізація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 процесів інтеграції країн Центральної та Східної Європи / Є. Кіш // Нова політика. – 1998. - №3. – С. 2-6.</a:t>
            </a:r>
          </a:p>
          <a:p>
            <a:pPr lvl="0">
              <a:lnSpc>
                <a:spcPct val="150000"/>
              </a:lnSpc>
            </a:pP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Копійка 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В.В., Шинкаренко Т.І. Європейський Союз: заснування і етапи становлення. – К.: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Юре, 2001. – 400 с.</a:t>
            </a:r>
          </a:p>
          <a:p>
            <a:pPr lvl="0">
              <a:lnSpc>
                <a:spcPct val="150000"/>
              </a:lnSpc>
            </a:pP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Корсак Р.В.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Українсько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- Чеське міждержавне співробітництво в 1991-2005 рр. – Ужгород: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Гражда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, 2007. – 208 с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Мерза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Н.З. Розвиток зовнішньої торгівлі Чеської Республіки // Науковий вісник Волинського національного університету імені Лесі Українки. – 2008. - №6. – С.94-103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Почтовюк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, А. Б. Членство в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Европейском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Союзе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: опит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Чехии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значение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Украины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. [Електронний ресурс] / А. Б.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Почтовюк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, Л. Пана // Збірник наукових праць Черкаського державного технічного університету. – 2010. – С. 26-29. </a:t>
            </a:r>
            <a:endParaRPr lang="uk-UA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uk-UA" sz="1050" dirty="0" err="1" smtClean="0">
                <a:latin typeface="Times New Roman" pitchFamily="18" charset="0"/>
                <a:cs typeface="Times New Roman" pitchFamily="18" charset="0"/>
              </a:rPr>
              <a:t>Пузанов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І.І.,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Пузанова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Т.М. Теоретико-методологічні підходи до зіставлень у  зовнішній торгівлі // Теоретичні і практичні аспекти економіки та інтелектуальної власності, 2009. – C. 281-285.</a:t>
            </a:r>
          </a:p>
          <a:p>
            <a:pPr lvl="0">
              <a:lnSpc>
                <a:spcPct val="150000"/>
              </a:lnSpc>
            </a:pP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Резнік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В. Розширення ЄС: східноєвропейський вектор / В.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Резнік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// Економіка. Фінанси. Право. –2001. - №5. – С. 3-5.</a:t>
            </a:r>
          </a:p>
          <a:p>
            <a:pPr lvl="0">
              <a:lnSpc>
                <a:spcPct val="150000"/>
              </a:lnSpc>
            </a:pP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Шаповалова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О. Східна Європа в європейській системі міжнародних відносин  // Зовнішні справи. – 2009. – грудень. – С.10-13.</a:t>
            </a:r>
          </a:p>
          <a:p>
            <a:pPr lvl="0">
              <a:lnSpc>
                <a:spcPct val="150000"/>
              </a:lnSpc>
            </a:pP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Шнирков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О. Розширений ЄС у сучасній світовій економіці // Економічний  часопис – ХХІ (Київ). – 2007. – липень – серпень. – С. 21.</a:t>
            </a:r>
          </a:p>
          <a:p>
            <a:pPr lvl="0">
              <a:lnSpc>
                <a:spcPct val="150000"/>
              </a:lnSpc>
            </a:pP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Яктенфкус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М.,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Колєр-Ког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Б. Європейська інтеграція; переклад з нім. М.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Яковлева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. – К.: Києво-Могилянська академія, 2007. – 368 с.</a:t>
            </a:r>
          </a:p>
          <a:p>
            <a:pPr>
              <a:lnSpc>
                <a:spcPct val="150000"/>
              </a:lnSpc>
            </a:pP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2979232"/>
      </p:ext>
    </p:extLst>
  </p:cSld>
  <p:clrMapOvr>
    <a:masterClrMapping/>
  </p:clrMapOvr>
  <p:transition>
    <p:cover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71600" y="2636912"/>
            <a:ext cx="7715200" cy="1905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dirty="0" smtClean="0"/>
              <a:t>Дякуємо за увагу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1357748344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842</Words>
  <Application>Microsoft Office PowerPoint</Application>
  <PresentationFormat>Экран (4:3)</PresentationFormat>
  <Paragraphs>85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DesignTemplate</vt:lpstr>
      <vt:lpstr>Наслідки інтеграції країн Західної Європи до ЄС</vt:lpstr>
      <vt:lpstr>Зміст</vt:lpstr>
      <vt:lpstr>Вступ</vt:lpstr>
      <vt:lpstr>НАСЛІДКИ ВСТУПУ ДО ЄС ЧЕСЬКОЇ РЕСПУБЛІКИ</vt:lpstr>
      <vt:lpstr>ПРОБЛЕМИ ЕКОНОМІЧНОЇ ІНТЕГРАЦІЇ СЛОВАЦЬКОЇ РЕСПУБЛІКИ ДО ЄВРОПЕЙСЬКОГО СОЮЗУ</vt:lpstr>
      <vt:lpstr>Передумови вступу республіки Польщі до Європейського Союзу </vt:lpstr>
      <vt:lpstr>Висновок</vt:lpstr>
      <vt:lpstr>Список використаних джерел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2013-05-03T10:37:54Z</dcterms:created>
  <dcterms:modified xsi:type="dcterms:W3CDTF">2013-05-06T08:20:07Z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