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F0E3-7CEF-4B94-A866-C610BC3324E5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03434-307D-4E93-9B8C-3BF7FDDAD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F0E3-7CEF-4B94-A866-C610BC3324E5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3434-307D-4E93-9B8C-3BF7FDDAD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F0E3-7CEF-4B94-A866-C610BC3324E5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3434-307D-4E93-9B8C-3BF7FDDAD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89F0E3-7CEF-4B94-A866-C610BC3324E5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F003434-307D-4E93-9B8C-3BF7FDDAD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F0E3-7CEF-4B94-A866-C610BC3324E5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3434-307D-4E93-9B8C-3BF7FDDAD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F0E3-7CEF-4B94-A866-C610BC3324E5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3434-307D-4E93-9B8C-3BF7FDDAD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3434-307D-4E93-9B8C-3BF7FDDAD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F0E3-7CEF-4B94-A866-C610BC3324E5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F0E3-7CEF-4B94-A866-C610BC3324E5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3434-307D-4E93-9B8C-3BF7FDDAD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F0E3-7CEF-4B94-A866-C610BC3324E5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3434-307D-4E93-9B8C-3BF7FDDAD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89F0E3-7CEF-4B94-A866-C610BC3324E5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003434-307D-4E93-9B8C-3BF7FDDAD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F0E3-7CEF-4B94-A866-C610BC3324E5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03434-307D-4E93-9B8C-3BF7FDDAD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189F0E3-7CEF-4B94-A866-C610BC3324E5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F003434-307D-4E93-9B8C-3BF7FDDAD5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1%83%D0%B4%D0%BD%D1%8F" TargetMode="External"/><Relationship Id="rId2" Type="http://schemas.openxmlformats.org/officeDocument/2006/relationships/hyperlink" Target="http://uk.wikipedia.org/wiki/%D0%9A%D0%B8%D1%97%D0%B2%D1%81%D1%8C%D0%BA%D0%B0_%D0%A0%D1%83%D1%81%D1%8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uk.wikipedia.org/wiki/%D0%94%D0%BE%D0%BD%D0%B1%D0%B0%D1%81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://uk.wikipedia.org/wiki/18_%D1%81%D1%82%D0%BE%D0%BB%D1%96%D1%82%D1%82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uk.wikipedia.org/wiki/%D0%9B%D1%83%D0%B3%D0%B0%D0%BD%D1%81%D1%8C%D0%BA%D0%B8%D0%B9_%D1%87%D0%B0%D0%B2%D1%83%D0%BD%D0%BE%D0%BB%D0%B8%D0%B2%D0%B0%D1%80%D0%BD%D0%B8%D0%B9_%D0%B7%D0%B0%D0%B2%D0%BE%D0%B4" TargetMode="External"/><Relationship Id="rId4" Type="http://schemas.openxmlformats.org/officeDocument/2006/relationships/hyperlink" Target="http://uk.wikipedia.org/wiki/%D0%90%D0%BD%D1%82%D1%80%D0%B0%D1%86%D0%B8%D1%8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A1%D1%83%D0%BB%D1%96%D0%BD&amp;action=edit&amp;redlink=1" TargetMode="External"/><Relationship Id="rId2" Type="http://schemas.openxmlformats.org/officeDocument/2006/relationships/hyperlink" Target="http://uk.wikipedia.org/wiki/%D0%AE%D0%B7%D1%96%D0%B2%D0%BA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0%D1%82%D0%B5%D1%80%D0%B8%D0%BD%D0%BE%D1%81%D0%BB%D0%B0%D0%B2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7%D0%BE%D0%B2%D1%81%D1%82%D0%B0%D0%BB%D1%8C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://uk.wikipedia.org/wiki/%D0%9F%27%D1%8F%D1%82%D0%B8%D1%80%D1%96%D1%87%D0%BA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uk.wikipedia.org/wiki/%D0%9A%D1%80%D0%B8%D0%B2%D0%BE%D1%80%D1%96%D0%B6%D1%81%D1%82%D0%B0%D0%BB%D1%8C" TargetMode="External"/><Relationship Id="rId4" Type="http://schemas.openxmlformats.org/officeDocument/2006/relationships/hyperlink" Target="http://uk.wikipedia.org/wiki/%D0%9C%D0%B0%D1%80%D1%96%D1%83%D0%BF%D0%BE%D0%BB%D1%8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hyperlink" Target="http://uk.wikipedia.org/wiki/%D0%9A%D1%80%D0%B8%D0%B2%D0%BE%D1%80%D1%96%D0%B7%D1%8C%D0%BA%D0%B8%D0%B9_%D0%B7%D0%B0%D0%BB%D1%96%D0%B7%D0%BE%D1%80%D1%83%D0%B4%D0%BD%D0%B8%D0%B9_%D0%B1%D0%B0%D1%81%D0%B5%D0%B9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uk.wikipedia.org/wiki/%D0%9D%D1%96%D0%BA%D0%BE%D0%BF%D0%BE%D0%BB%D1%8C%D1%81%D1%8C%D0%BA%D0%B8%D0%B9_%D0%BC%D0%B0%D1%80%D0%B3%D0%B0%D0%BD%D1%86%D0%B5%D0%B2%D0%B8%D0%B9_%D0%B1%D0%B0%D1%81%D0%B5%D0%B9%D0%BD" TargetMode="Externa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305800" cy="1981200"/>
          </a:xfrm>
        </p:spPr>
        <p:txBody>
          <a:bodyPr/>
          <a:lstStyle/>
          <a:p>
            <a:r>
              <a:rPr lang="uk-UA" b="1" dirty="0" smtClean="0"/>
              <a:t>В</a:t>
            </a:r>
            <a:r>
              <a:rPr lang="ru-RU" b="1" dirty="0" err="1" smtClean="0"/>
              <a:t>ідомості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історії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чорної</a:t>
            </a:r>
            <a:r>
              <a:rPr lang="ru-RU" b="1" dirty="0" smtClean="0"/>
              <a:t> </a:t>
            </a:r>
            <a:r>
              <a:rPr lang="ru-RU" b="1" dirty="0" err="1" smtClean="0"/>
              <a:t>металургії</a:t>
            </a:r>
            <a:r>
              <a:rPr lang="ru-RU" b="1" dirty="0" smtClean="0"/>
              <a:t> в </a:t>
            </a:r>
            <a:r>
              <a:rPr lang="ru-RU" b="1" dirty="0" err="1" smtClean="0"/>
              <a:t>Україні</a:t>
            </a:r>
            <a:endParaRPr lang="ru-RU" b="1" dirty="0"/>
          </a:p>
        </p:txBody>
      </p:sp>
      <p:pic>
        <p:nvPicPr>
          <p:cNvPr id="98306" name="Picture 2" descr="https://encrypted-tbn1.gstatic.com/images?q=tbn:ANd9GcTm3eAXce5qowxvv9Cl2iiXcA-uau4Z-VlbsgBzDuVAw8Zf0YL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36912"/>
            <a:ext cx="7488832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upload.wikimedia.org/wikipedia/commons/thumb/3/35/Map_of_Ukraine_political_Metalurgiia.png/350px-Map_of_Ukraine_political_Metalurgi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49685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5301208"/>
            <a:ext cx="8496944" cy="120032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Чорна</a:t>
            </a:r>
            <a:r>
              <a:rPr lang="ru-RU" dirty="0"/>
              <a:t> та </a:t>
            </a:r>
            <a:r>
              <a:rPr lang="ru-RU" dirty="0" err="1"/>
              <a:t>кольорова</a:t>
            </a:r>
            <a:r>
              <a:rPr lang="ru-RU" dirty="0"/>
              <a:t> </a:t>
            </a:r>
            <a:r>
              <a:rPr lang="ru-RU" dirty="0" err="1"/>
              <a:t>металургія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Кольорами</a:t>
            </a:r>
            <a:r>
              <a:rPr lang="ru-RU" dirty="0"/>
              <a:t> </a:t>
            </a:r>
            <a:r>
              <a:rPr lang="ru-RU" dirty="0" err="1"/>
              <a:t>позначено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металургії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областями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Темножовтогарячий</a:t>
            </a:r>
            <a:r>
              <a:rPr lang="ru-RU" dirty="0"/>
              <a:t> — </a:t>
            </a:r>
            <a:r>
              <a:rPr lang="ru-RU" dirty="0" err="1"/>
              <a:t>понад</a:t>
            </a:r>
            <a:r>
              <a:rPr lang="ru-RU" dirty="0"/>
              <a:t> 2 000, </a:t>
            </a:r>
            <a:r>
              <a:rPr lang="ru-RU" dirty="0" err="1"/>
              <a:t>Жовтогарячий</a:t>
            </a:r>
            <a:r>
              <a:rPr lang="ru-RU" dirty="0"/>
              <a:t> — 1 300—1500, </a:t>
            </a:r>
            <a:r>
              <a:rPr lang="ru-RU" dirty="0" err="1"/>
              <a:t>жовтий</a:t>
            </a:r>
            <a:r>
              <a:rPr lang="ru-RU" dirty="0"/>
              <a:t> — 240—450, </a:t>
            </a:r>
            <a:r>
              <a:rPr lang="ru-RU" dirty="0" err="1"/>
              <a:t>світложовтий</a:t>
            </a:r>
            <a:r>
              <a:rPr lang="ru-RU" dirty="0"/>
              <a:t> — до 5 (</a:t>
            </a:r>
            <a:r>
              <a:rPr lang="ru-RU" dirty="0" err="1"/>
              <a:t>грн</a:t>
            </a:r>
            <a:r>
              <a:rPr lang="ru-RU" dirty="0"/>
              <a:t>./1 жителя).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3096344"/>
          </a:xfrm>
          <a:solidFill>
            <a:schemeClr val="bg1">
              <a:lumMod val="85000"/>
              <a:lumOff val="15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Початком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заліза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 4-5 ст. до н. е.</a:t>
            </a:r>
          </a:p>
          <a:p>
            <a:pPr>
              <a:buNone/>
            </a:pPr>
            <a:r>
              <a:rPr lang="ru-RU" dirty="0" smtClean="0"/>
              <a:t>   За </a:t>
            </a:r>
            <a:r>
              <a:rPr lang="ru-RU" dirty="0" err="1" smtClean="0"/>
              <a:t>доби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Київська Русь"/>
              </a:rPr>
              <a:t>Київської</a:t>
            </a:r>
            <a:r>
              <a:rPr lang="ru-RU" dirty="0" smtClean="0">
                <a:hlinkClick r:id="rId2" tooltip="Київська Русь"/>
              </a:rPr>
              <a:t> </a:t>
            </a:r>
            <a:r>
              <a:rPr lang="ru-RU" dirty="0" err="1" smtClean="0">
                <a:hlinkClick r:id="rId2" tooltip="Київська Русь"/>
              </a:rPr>
              <a:t>Русі</a:t>
            </a:r>
            <a:r>
              <a:rPr lang="ru-RU" dirty="0" smtClean="0"/>
              <a:t> 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досягнуто</a:t>
            </a:r>
            <a:r>
              <a:rPr lang="ru-RU" dirty="0" smtClean="0"/>
              <a:t> </a:t>
            </a:r>
            <a:r>
              <a:rPr lang="ru-RU" dirty="0" err="1" smtClean="0"/>
              <a:t>доволі</a:t>
            </a:r>
            <a:r>
              <a:rPr lang="ru-RU" dirty="0" smtClean="0"/>
              <a:t> </a:t>
            </a:r>
            <a:r>
              <a:rPr lang="ru-RU" dirty="0" err="1" smtClean="0"/>
              <a:t>високого</a:t>
            </a:r>
            <a:r>
              <a:rPr lang="ru-RU" dirty="0" smtClean="0"/>
              <a:t> для </a:t>
            </a:r>
            <a:r>
              <a:rPr lang="ru-RU" dirty="0" err="1" smtClean="0"/>
              <a:t>свого</a:t>
            </a:r>
            <a:r>
              <a:rPr lang="ru-RU" dirty="0" smtClean="0"/>
              <a:t> часу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заліза</a:t>
            </a:r>
            <a:r>
              <a:rPr lang="ru-RU" dirty="0" smtClean="0"/>
              <a:t>. У 14-18 ст. на </a:t>
            </a:r>
            <a:r>
              <a:rPr lang="ru-RU" dirty="0" err="1" smtClean="0"/>
              <a:t>Поліссі</a:t>
            </a:r>
            <a:r>
              <a:rPr lang="ru-RU" dirty="0" smtClean="0"/>
              <a:t>, </a:t>
            </a:r>
            <a:r>
              <a:rPr lang="ru-RU" dirty="0" err="1" smtClean="0"/>
              <a:t>Галичині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Прикарпатській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розвиненим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заліза</a:t>
            </a:r>
            <a:r>
              <a:rPr lang="ru-RU" dirty="0" smtClean="0"/>
              <a:t> у </a:t>
            </a:r>
            <a:r>
              <a:rPr lang="ru-RU" dirty="0" err="1" smtClean="0">
                <a:solidFill>
                  <a:srgbClr val="C00000"/>
                </a:solidFill>
                <a:hlinkClick r:id="rId3" tooltip="Рудня"/>
              </a:rPr>
              <a:t>руднях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1378" name="Picture 2" descr="http://upload.wikimedia.org/wikipedia/commons/thumb/d/d0/HautfourneauXVIII_1nb_fig._81_part.jpg/335px-HautfourneauXVIII_1nb_fig._81_p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01008"/>
            <a:ext cx="4464496" cy="3096344"/>
          </a:xfrm>
          <a:prstGeom prst="rect">
            <a:avLst/>
          </a:prstGeom>
          <a:noFill/>
        </p:spPr>
      </p:pic>
      <p:pic>
        <p:nvPicPr>
          <p:cNvPr id="101380" name="Picture 4" descr="http://upload.wikimedia.org/wikipedia/uk/thumb/c/c9/Ukrainian_blast_furnace.jpg/170px-Ukrainian_blast_furna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501008"/>
            <a:ext cx="2808312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upload.wikimedia.org/wikipedia/commons/1/1f/Darby_furnace_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3168352"/>
          </a:xfrm>
          <a:prstGeom prst="rect">
            <a:avLst/>
          </a:prstGeom>
          <a:noFill/>
        </p:spPr>
      </p:pic>
      <p:pic>
        <p:nvPicPr>
          <p:cNvPr id="102404" name="Picture 4" descr="http://upload.wikimedia.org/wikipedia/commons/thumb/d/db/HFx_coke_Hayange_1849.PNG/230px-HFx_coke_Hayange_184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835292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2204864"/>
            <a:ext cx="8712968" cy="1800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ru-RU" dirty="0" err="1" smtClean="0"/>
              <a:t>Намагання</a:t>
            </a:r>
            <a:r>
              <a:rPr lang="ru-RU" dirty="0" smtClean="0"/>
              <a:t> </a:t>
            </a:r>
            <a:r>
              <a:rPr lang="ru-RU" dirty="0" err="1" smtClean="0"/>
              <a:t>розвинути</a:t>
            </a:r>
            <a:r>
              <a:rPr lang="ru-RU" dirty="0" smtClean="0"/>
              <a:t> Ч. м.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кінця</a:t>
            </a:r>
            <a:r>
              <a:rPr lang="ru-RU" dirty="0" smtClean="0"/>
              <a:t> </a:t>
            </a:r>
            <a:r>
              <a:rPr lang="ru-RU" dirty="0" smtClean="0">
                <a:hlinkClick r:id="rId2" tooltip="18 століття"/>
              </a:rPr>
              <a:t>18 ст.</a:t>
            </a:r>
            <a:r>
              <a:rPr lang="ru-RU" dirty="0" smtClean="0"/>
              <a:t> на </a:t>
            </a:r>
            <a:r>
              <a:rPr lang="ru-RU" dirty="0" err="1" smtClean="0">
                <a:hlinkClick r:id="rId3" tooltip="Донбас"/>
              </a:rPr>
              <a:t>Донбасі</a:t>
            </a:r>
            <a:r>
              <a:rPr lang="ru-RU" dirty="0" smtClean="0"/>
              <a:t> 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місцевих</a:t>
            </a:r>
            <a:r>
              <a:rPr lang="ru-RU" dirty="0" smtClean="0"/>
              <a:t> рудах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smtClean="0">
                <a:hlinkClick r:id="rId4" tooltip="Антрацит"/>
              </a:rPr>
              <a:t>антрацитах</a:t>
            </a:r>
            <a:r>
              <a:rPr lang="ru-RU" dirty="0" smtClean="0"/>
              <a:t> не дали </a:t>
            </a:r>
            <a:r>
              <a:rPr lang="ru-RU" dirty="0" err="1" smtClean="0"/>
              <a:t>бажаних</a:t>
            </a:r>
            <a:r>
              <a:rPr lang="ru-RU" dirty="0" smtClean="0"/>
              <a:t> </a:t>
            </a:r>
            <a:r>
              <a:rPr lang="ru-RU" dirty="0" err="1" smtClean="0"/>
              <a:t>наслідків</a:t>
            </a:r>
            <a:r>
              <a:rPr lang="ru-RU" dirty="0" smtClean="0"/>
              <a:t>, </a:t>
            </a:r>
            <a:r>
              <a:rPr lang="ru-RU" dirty="0" err="1" smtClean="0"/>
              <a:t>хоч</a:t>
            </a:r>
            <a:r>
              <a:rPr lang="ru-RU" dirty="0" smtClean="0"/>
              <a:t> </a:t>
            </a:r>
            <a:r>
              <a:rPr lang="ru-RU" dirty="0" err="1" smtClean="0"/>
              <a:t>збудовано</a:t>
            </a:r>
            <a:r>
              <a:rPr lang="ru-RU" dirty="0" smtClean="0"/>
              <a:t> ряд </a:t>
            </a:r>
            <a:r>
              <a:rPr lang="ru-RU" dirty="0" err="1" smtClean="0"/>
              <a:t>металургійних</a:t>
            </a:r>
            <a:r>
              <a:rPr lang="ru-RU" dirty="0" smtClean="0"/>
              <a:t> </a:t>
            </a:r>
            <a:r>
              <a:rPr lang="ru-RU" dirty="0" err="1" smtClean="0"/>
              <a:t>заводів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 </a:t>
            </a:r>
            <a:r>
              <a:rPr lang="ru-RU" dirty="0" err="1" smtClean="0">
                <a:hlinkClick r:id="rId5" tooltip="Луганський чавуноливарний завод"/>
              </a:rPr>
              <a:t>Луганський</a:t>
            </a:r>
            <a:r>
              <a:rPr lang="ru-RU" dirty="0" smtClean="0"/>
              <a:t> (1795—1796), </a:t>
            </a:r>
            <a:r>
              <a:rPr lang="ru-RU" dirty="0" err="1" smtClean="0"/>
              <a:t>Петровський</a:t>
            </a:r>
            <a:r>
              <a:rPr lang="ru-RU" dirty="0" smtClean="0"/>
              <a:t> (1858—1861), </a:t>
            </a:r>
            <a:r>
              <a:rPr lang="ru-RU" dirty="0" err="1" smtClean="0"/>
              <a:t>Лисичанський</a:t>
            </a:r>
            <a:r>
              <a:rPr lang="ru-RU" dirty="0" smtClean="0"/>
              <a:t> (1869—1870)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 descr="http://ua.sdelanounas.in.ua/i/c/2/c2RlbGFub3VuYXMuaW4udWEvaS9iLzMvYjNCbGNtdHZjaTVtYVd4bGN5NTNiM0prY0hKbGMzTXVZMjl0THpJd01UQXZNVEl2TVRFMExtcHdaejlmWDJsa1BUSXdNREV5LmpwZw==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88640"/>
            <a:ext cx="8712968" cy="2087141"/>
          </a:xfrm>
          <a:prstGeom prst="rect">
            <a:avLst/>
          </a:prstGeom>
          <a:noFill/>
        </p:spPr>
      </p:pic>
      <p:pic>
        <p:nvPicPr>
          <p:cNvPr id="1028" name="Picture 4" descr="http://photos.wikimapia.org/p/00/00/28/72/57_b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005064"/>
            <a:ext cx="4608512" cy="2736304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a/a9/Donetsk_dmz_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4005064"/>
            <a:ext cx="4104456" cy="2726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4365104"/>
            <a:ext cx="8784976" cy="2376264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  </a:t>
            </a:r>
            <a:r>
              <a:rPr lang="ru-RU" dirty="0" err="1" smtClean="0"/>
              <a:t>Заводське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 почало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розвиватись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в </a:t>
            </a:r>
            <a:r>
              <a:rPr lang="ru-RU" dirty="0" err="1" smtClean="0"/>
              <a:t>останні</a:t>
            </a:r>
            <a:r>
              <a:rPr lang="ru-RU" dirty="0" smtClean="0"/>
              <a:t> 30 </a:t>
            </a:r>
            <a:r>
              <a:rPr lang="ru-RU" dirty="0" err="1" smtClean="0"/>
              <a:t>років</a:t>
            </a:r>
            <a:r>
              <a:rPr lang="ru-RU" dirty="0" smtClean="0"/>
              <a:t> XIX </a:t>
            </a:r>
            <a:r>
              <a:rPr lang="ru-RU" dirty="0" err="1" smtClean="0"/>
              <a:t>століття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промисловою</a:t>
            </a:r>
            <a:r>
              <a:rPr lang="ru-RU" dirty="0" smtClean="0"/>
              <a:t> </a:t>
            </a:r>
            <a:r>
              <a:rPr lang="ru-RU" dirty="0" err="1" smtClean="0"/>
              <a:t>розробкою</a:t>
            </a:r>
            <a:r>
              <a:rPr lang="ru-RU" dirty="0" smtClean="0"/>
              <a:t> </a:t>
            </a:r>
            <a:r>
              <a:rPr lang="ru-RU" dirty="0" err="1" smtClean="0"/>
              <a:t>покладів</a:t>
            </a:r>
            <a:r>
              <a:rPr lang="ru-RU" dirty="0" smtClean="0"/>
              <a:t> </a:t>
            </a:r>
            <a:r>
              <a:rPr lang="ru-RU" dirty="0" err="1" smtClean="0"/>
              <a:t>кам'яного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в </a:t>
            </a:r>
            <a:r>
              <a:rPr lang="ru-RU" dirty="0" err="1" smtClean="0"/>
              <a:t>Донбасі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залізних</a:t>
            </a:r>
            <a:r>
              <a:rPr lang="ru-RU" dirty="0" smtClean="0"/>
              <a:t> руд у </a:t>
            </a:r>
            <a:r>
              <a:rPr lang="ru-RU" dirty="0" err="1" smtClean="0"/>
              <a:t>Криворізькому</a:t>
            </a:r>
            <a:r>
              <a:rPr lang="ru-RU" dirty="0" smtClean="0"/>
              <a:t> та </a:t>
            </a:r>
            <a:r>
              <a:rPr lang="ru-RU" dirty="0" err="1" smtClean="0"/>
              <a:t>Керченському</a:t>
            </a:r>
            <a:r>
              <a:rPr lang="ru-RU" dirty="0" smtClean="0"/>
              <a:t> </a:t>
            </a:r>
            <a:r>
              <a:rPr lang="ru-RU" dirty="0" err="1" smtClean="0"/>
              <a:t>басейнах</a:t>
            </a:r>
            <a:r>
              <a:rPr lang="ru-RU" dirty="0" smtClean="0"/>
              <a:t>. 1872 </a:t>
            </a:r>
            <a:r>
              <a:rPr lang="ru-RU" dirty="0" err="1" smtClean="0"/>
              <a:t>збудовано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заводи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 в </a:t>
            </a:r>
            <a:r>
              <a:rPr lang="ru-RU" dirty="0" err="1" smtClean="0">
                <a:hlinkClick r:id="rId2" tooltip="Юзівка"/>
              </a:rPr>
              <a:t>Юзівці</a:t>
            </a:r>
            <a:r>
              <a:rPr lang="ru-RU" dirty="0" smtClean="0"/>
              <a:t> </a:t>
            </a:r>
            <a:r>
              <a:rPr lang="ru-RU" dirty="0" err="1" smtClean="0"/>
              <a:t>й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Сулін (ще не написана)"/>
              </a:rPr>
              <a:t>Суліні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4" name="Picture 2" descr="http://upload.wikimedia.org/wikipedia/commons/d/d8/%D0%AE%D0%B7%D0%BE%D0%B2%D0%BA%D0%B0._%D0%9F%D0%B5%D1%80%D0%B2%D0%B0%D1%8F_%D1%88%D0%B0%D1%85%D1%82%D0%B0,_%D0%BF%D0%B5%D1%80%D0%B2%D0%B0%D1%8F_%D0%BA%D0%BE%D0%BA%D1%81%D0%BE%D0%B2%D0%B0%D1%8F_%D0%BF%D0%B5%D1%87%D1%8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6672"/>
            <a:ext cx="4464496" cy="3528392"/>
          </a:xfrm>
          <a:prstGeom prst="rect">
            <a:avLst/>
          </a:prstGeom>
          <a:noFill/>
        </p:spPr>
      </p:pic>
      <p:pic>
        <p:nvPicPr>
          <p:cNvPr id="18436" name="Picture 4" descr="http://upload.wikimedia.org/wikipedia/commons/thumb/5/54/Donbass_peyzazh.jpg/300px-Donbass_peyzaz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76672"/>
            <a:ext cx="4032448" cy="3562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uk/thumb/c/cd/Blast_furnace_in_Dnipropetrovsk_Ironwerks.jpg/250px-Blast_furnace_in_Dnipropetrovsk_Ironwer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392488" cy="2520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780928"/>
            <a:ext cx="4392487" cy="3385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err="1" smtClean="0"/>
              <a:t>Олександрівський</a:t>
            </a:r>
            <a:r>
              <a:rPr lang="ru-RU" sz="1600" dirty="0" smtClean="0"/>
              <a:t> у </a:t>
            </a:r>
            <a:r>
              <a:rPr lang="ru-RU" sz="1600" u="sng" dirty="0" err="1" smtClean="0">
                <a:hlinkClick r:id="rId3" tooltip="Катеринослав"/>
              </a:rPr>
              <a:t>Катеринославі</a:t>
            </a:r>
            <a:r>
              <a:rPr lang="ru-RU" sz="1600" dirty="0" smtClean="0"/>
              <a:t> (1887</a:t>
            </a:r>
            <a:r>
              <a:rPr lang="ru-RU" sz="1600" dirty="0" smtClean="0"/>
              <a:t>) </a:t>
            </a:r>
            <a:endParaRPr lang="ru-RU" sz="1600" dirty="0"/>
          </a:p>
        </p:txBody>
      </p:sp>
      <p:pic>
        <p:nvPicPr>
          <p:cNvPr id="19460" name="Picture 4" descr="http://upload.wikimedia.org/wikipedia/commons/thumb/0/09/View_Kamianske.jpg/300px-View_Kamians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60649"/>
            <a:ext cx="4032448" cy="25202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60032" y="2780928"/>
            <a:ext cx="4032448" cy="3385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/>
              <a:t>завод </a:t>
            </a:r>
            <a:r>
              <a:rPr lang="ru-RU" sz="1600" dirty="0" err="1" smtClean="0"/>
              <a:t>Дніпровський</a:t>
            </a:r>
            <a:r>
              <a:rPr lang="ru-RU" sz="1600" dirty="0" smtClean="0"/>
              <a:t> у </a:t>
            </a:r>
            <a:r>
              <a:rPr lang="ru-RU" sz="1600" dirty="0" err="1" smtClean="0"/>
              <a:t>Кам'янському</a:t>
            </a:r>
            <a:endParaRPr lang="ru-RU" sz="1600" dirty="0"/>
          </a:p>
        </p:txBody>
      </p:sp>
      <p:pic>
        <p:nvPicPr>
          <p:cNvPr id="19462" name="Picture 6" descr="http://visitdonbass.info/wp-content/uploads/2012/11/20080208_EMZ_Mariupol-1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56992"/>
            <a:ext cx="4392488" cy="336713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3528" y="6381328"/>
            <a:ext cx="4392488" cy="3385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/>
              <a:t>завод </a:t>
            </a:r>
            <a:r>
              <a:rPr lang="ru-RU" sz="1600" dirty="0" err="1" smtClean="0"/>
              <a:t>Петровський</a:t>
            </a:r>
            <a:r>
              <a:rPr lang="ru-RU" sz="1600" dirty="0" smtClean="0"/>
              <a:t> у </a:t>
            </a:r>
            <a:r>
              <a:rPr lang="ru-RU" sz="1600" dirty="0" err="1" smtClean="0"/>
              <a:t>Єнакіевому</a:t>
            </a:r>
            <a:endParaRPr lang="ru-RU" sz="1600" dirty="0"/>
          </a:p>
        </p:txBody>
      </p:sp>
      <p:pic>
        <p:nvPicPr>
          <p:cNvPr id="19466" name="Picture 10" descr="http://virtlibrary.dp.ua/Knigi-pict/oblast/Oblast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356992"/>
            <a:ext cx="4083596" cy="338437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860032" y="6381328"/>
            <a:ext cx="4104456" cy="3385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/>
              <a:t>завод </a:t>
            </a:r>
            <a:r>
              <a:rPr lang="ru-RU" sz="1600" dirty="0" err="1" smtClean="0"/>
              <a:t>трубопрокатні</a:t>
            </a:r>
            <a:r>
              <a:rPr lang="ru-RU" sz="1600" dirty="0" smtClean="0"/>
              <a:t> у </a:t>
            </a:r>
            <a:r>
              <a:rPr lang="ru-RU" sz="1600" dirty="0" err="1" smtClean="0"/>
              <a:t>Катеринославі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420888"/>
            <a:ext cx="9144000" cy="1656184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За </a:t>
            </a:r>
            <a:r>
              <a:rPr lang="ru-RU" dirty="0" err="1" smtClean="0"/>
              <a:t>цим</a:t>
            </a:r>
            <a:r>
              <a:rPr lang="ru-RU" dirty="0" smtClean="0"/>
              <a:t> планом за </a:t>
            </a:r>
            <a:r>
              <a:rPr lang="ru-RU" dirty="0" err="1" smtClean="0"/>
              <a:t>першої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П'ятирічки"/>
              </a:rPr>
              <a:t>п'ятирічки</a:t>
            </a:r>
            <a:r>
              <a:rPr lang="ru-RU" dirty="0" smtClean="0"/>
              <a:t> </a:t>
            </a:r>
            <a:r>
              <a:rPr lang="ru-RU" dirty="0" err="1" smtClean="0"/>
              <a:t>розпочато</a:t>
            </a:r>
            <a:r>
              <a:rPr lang="ru-RU" dirty="0" smtClean="0"/>
              <a:t> </a:t>
            </a:r>
            <a:r>
              <a:rPr lang="ru-RU" dirty="0" err="1" smtClean="0"/>
              <a:t>будову</a:t>
            </a:r>
            <a:r>
              <a:rPr lang="ru-RU" dirty="0" smtClean="0"/>
              <a:t> ряду великих </a:t>
            </a:r>
            <a:r>
              <a:rPr lang="ru-RU" dirty="0" err="1" smtClean="0"/>
              <a:t>підприємств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«</a:t>
            </a:r>
            <a:r>
              <a:rPr lang="ru-RU" dirty="0" err="1" smtClean="0"/>
              <a:t>Запоріжсталь</a:t>
            </a:r>
            <a:r>
              <a:rPr lang="ru-RU" dirty="0" smtClean="0"/>
              <a:t>» у </a:t>
            </a:r>
            <a:r>
              <a:rPr lang="ru-RU" dirty="0" err="1" smtClean="0"/>
              <a:t>Запоріжжі</a:t>
            </a:r>
            <a:r>
              <a:rPr lang="ru-RU" dirty="0" smtClean="0"/>
              <a:t>, </a:t>
            </a:r>
            <a:r>
              <a:rPr lang="ru-RU" dirty="0" smtClean="0">
                <a:hlinkClick r:id="rId3" tooltip="Азовсталь"/>
              </a:rPr>
              <a:t>«</a:t>
            </a:r>
            <a:r>
              <a:rPr lang="ru-RU" dirty="0" err="1" smtClean="0">
                <a:hlinkClick r:id="rId3" tooltip="Азовсталь"/>
              </a:rPr>
              <a:t>Азовсталь</a:t>
            </a:r>
            <a:r>
              <a:rPr lang="ru-RU" dirty="0" smtClean="0">
                <a:hlinkClick r:id="rId3" tooltip="Азовсталь"/>
              </a:rPr>
              <a:t>»</a:t>
            </a:r>
            <a:r>
              <a:rPr lang="ru-RU" dirty="0" smtClean="0"/>
              <a:t> </a:t>
            </a:r>
            <a:r>
              <a:rPr lang="ru-RU" dirty="0" err="1" smtClean="0"/>
              <a:t>у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Маріуполь"/>
              </a:rPr>
              <a:t>Маріуполі</a:t>
            </a:r>
            <a:r>
              <a:rPr lang="ru-RU" dirty="0" smtClean="0"/>
              <a:t>, </a:t>
            </a:r>
            <a:r>
              <a:rPr lang="ru-RU" dirty="0" smtClean="0">
                <a:hlinkClick r:id="rId5" tooltip="Криворіжсталь"/>
              </a:rPr>
              <a:t>«</a:t>
            </a:r>
            <a:r>
              <a:rPr lang="ru-RU" dirty="0" err="1" smtClean="0">
                <a:hlinkClick r:id="rId5" tooltip="Криворіжсталь"/>
              </a:rPr>
              <a:t>Криворіжсталь</a:t>
            </a:r>
            <a:r>
              <a:rPr lang="ru-RU" dirty="0" smtClean="0">
                <a:hlinkClick r:id="rId5" tooltip="Криворіжсталь"/>
              </a:rPr>
              <a:t>»</a:t>
            </a:r>
            <a:r>
              <a:rPr lang="ru-RU" dirty="0" smtClean="0"/>
              <a:t> та </a:t>
            </a:r>
            <a:r>
              <a:rPr lang="ru-RU" dirty="0" err="1" smtClean="0"/>
              <a:t>ін</a:t>
            </a:r>
            <a:r>
              <a:rPr lang="ru-RU" dirty="0" smtClean="0"/>
              <a:t>.,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введено в </a:t>
            </a:r>
            <a:r>
              <a:rPr lang="ru-RU" dirty="0" err="1" smtClean="0"/>
              <a:t>експлуатацію</a:t>
            </a:r>
            <a:r>
              <a:rPr lang="ru-RU" dirty="0" smtClean="0"/>
              <a:t> на </a:t>
            </a:r>
            <a:r>
              <a:rPr lang="ru-RU" dirty="0" err="1" smtClean="0"/>
              <a:t>поч</a:t>
            </a:r>
            <a:r>
              <a:rPr lang="ru-RU" dirty="0" smtClean="0"/>
              <a:t>.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пятирічки</a:t>
            </a:r>
            <a:r>
              <a:rPr lang="ru-RU" dirty="0" smtClean="0"/>
              <a:t>. </a:t>
            </a:r>
            <a:r>
              <a:rPr lang="ru-RU" dirty="0" err="1" smtClean="0"/>
              <a:t>Реконструйовано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існуючі</a:t>
            </a:r>
            <a:r>
              <a:rPr lang="ru-RU" dirty="0" smtClean="0"/>
              <a:t> зав.: </a:t>
            </a:r>
            <a:r>
              <a:rPr lang="ru-RU" dirty="0" err="1" smtClean="0"/>
              <a:t>Дніпровський</a:t>
            </a:r>
            <a:r>
              <a:rPr lang="ru-RU" dirty="0" smtClean="0"/>
              <a:t>, </a:t>
            </a:r>
            <a:r>
              <a:rPr lang="ru-RU" dirty="0" err="1" smtClean="0"/>
              <a:t>Макіївський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., </a:t>
            </a:r>
            <a:r>
              <a:rPr lang="ru-RU" dirty="0" err="1" smtClean="0"/>
              <a:t>збудовано</a:t>
            </a:r>
            <a:r>
              <a:rPr lang="ru-RU" dirty="0" smtClean="0"/>
              <a:t> </a:t>
            </a:r>
            <a:r>
              <a:rPr lang="ru-RU" dirty="0" err="1" smtClean="0"/>
              <a:t>Харцизький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Никопільський</a:t>
            </a:r>
            <a:r>
              <a:rPr lang="ru-RU" dirty="0" smtClean="0"/>
              <a:t> </a:t>
            </a:r>
            <a:r>
              <a:rPr lang="ru-RU" dirty="0" err="1" smtClean="0"/>
              <a:t>трубні</a:t>
            </a:r>
            <a:r>
              <a:rPr lang="ru-RU" dirty="0" smtClean="0"/>
              <a:t> заводи. </a:t>
            </a:r>
            <a:endParaRPr lang="ru-RU" dirty="0"/>
          </a:p>
        </p:txBody>
      </p:sp>
      <p:pic>
        <p:nvPicPr>
          <p:cNvPr id="20482" name="Picture 2" descr="http://i041.radikal.ru/0909/52/15c7e2dc17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2425502"/>
          </a:xfrm>
          <a:prstGeom prst="rect">
            <a:avLst/>
          </a:prstGeom>
          <a:noFill/>
        </p:spPr>
      </p:pic>
      <p:pic>
        <p:nvPicPr>
          <p:cNvPr id="20484" name="Picture 4" descr="http://image.zn.ua/media/images/original/Nov2013/759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933056"/>
            <a:ext cx="9144000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u="sng" dirty="0" err="1" smtClean="0">
                <a:hlinkClick r:id="rId2" tooltip="Криворізький залізорудний басейн"/>
              </a:rPr>
              <a:t>Криворізький</a:t>
            </a:r>
            <a:r>
              <a:rPr lang="ru-RU" sz="2000" u="sng" dirty="0" smtClean="0">
                <a:hlinkClick r:id="rId2" tooltip="Криворізький залізорудний басейн"/>
              </a:rPr>
              <a:t> </a:t>
            </a:r>
            <a:r>
              <a:rPr lang="ru-RU" sz="2000" u="sng" dirty="0" err="1" smtClean="0">
                <a:hlinkClick r:id="rId2" tooltip="Криворізький залізорудний басейн"/>
              </a:rPr>
              <a:t>залізорудний</a:t>
            </a:r>
            <a:r>
              <a:rPr lang="ru-RU" sz="2000" u="sng" dirty="0" smtClean="0">
                <a:hlinkClick r:id="rId2" tooltip="Криворізький залізорудний басейн"/>
              </a:rPr>
              <a:t> </a:t>
            </a:r>
            <a:r>
              <a:rPr lang="ru-RU" sz="2000" u="sng" dirty="0" err="1" smtClean="0">
                <a:hlinkClick r:id="rId2" tooltip="Криворізький залізорудний басейн"/>
              </a:rPr>
              <a:t>басейн</a:t>
            </a:r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21506" name="Picture 2" descr="http://upload.wikimedia.org/wikipedia/commons/a/a3/%D0%91%D0%B0%D1%81%D0%B5%D0%B9%D0%BD_%D1%80%D1%96%D1%87%D0%BA%D0%B8_%D0%86%D0%BD%D0%B3%D1%83%D0%BB%D0%B5%D1%86%D1%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4572000" cy="2880320"/>
          </a:xfrm>
          <a:prstGeom prst="rect">
            <a:avLst/>
          </a:prstGeom>
          <a:noFill/>
        </p:spPr>
      </p:pic>
      <p:pic>
        <p:nvPicPr>
          <p:cNvPr id="21508" name="Picture 4" descr="http://www.meteoprog.ua/thumbnails/newsweather/cropr_681x280/big_26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4664"/>
            <a:ext cx="4572000" cy="28830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244334"/>
            <a:ext cx="9144000" cy="40011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u="sng" dirty="0" err="1" smtClean="0">
                <a:hlinkClick r:id="rId5" tooltip="Нікопольський марганцевий басейн"/>
              </a:rPr>
              <a:t>Нікопольський</a:t>
            </a:r>
            <a:r>
              <a:rPr lang="ru-RU" sz="2000" u="sng" dirty="0" smtClean="0">
                <a:hlinkClick r:id="rId5" tooltip="Нікопольський марганцевий басейн"/>
              </a:rPr>
              <a:t> </a:t>
            </a:r>
            <a:r>
              <a:rPr lang="ru-RU" sz="2000" u="sng" dirty="0" err="1" smtClean="0">
                <a:hlinkClick r:id="rId5" tooltip="Нікопольський марганцевий басейн"/>
              </a:rPr>
              <a:t>марганцевий</a:t>
            </a:r>
            <a:r>
              <a:rPr lang="ru-RU" sz="2000" u="sng" dirty="0" smtClean="0">
                <a:hlinkClick r:id="rId5" tooltip="Нікопольський марганцевий басейн"/>
              </a:rPr>
              <a:t> </a:t>
            </a:r>
            <a:r>
              <a:rPr lang="ru-RU" sz="2000" u="sng" dirty="0" err="1" smtClean="0">
                <a:hlinkClick r:id="rId5" tooltip="Нікопольський марганцевий басейн"/>
              </a:rPr>
              <a:t>басейн</a:t>
            </a:r>
            <a:endParaRPr lang="ru-RU" sz="2000" dirty="0"/>
          </a:p>
        </p:txBody>
      </p:sp>
      <p:pic>
        <p:nvPicPr>
          <p:cNvPr id="21510" name="Picture 6" descr="http://upload.wikimedia.org/wikipedia/commons/3/35/Ukraine_Dnepr_highland_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45024"/>
            <a:ext cx="4644008" cy="3212976"/>
          </a:xfrm>
          <a:prstGeom prst="rect">
            <a:avLst/>
          </a:prstGeom>
          <a:noFill/>
        </p:spPr>
      </p:pic>
      <p:pic>
        <p:nvPicPr>
          <p:cNvPr id="21512" name="Picture 8" descr="http://www.photoukraine.com/i/articles/Marganets%20Photos/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645024"/>
            <a:ext cx="4499992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115</TotalTime>
  <Words>117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Відомості з історії розвитку чорної металургії в Україні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DD</dc:creator>
  <cp:lastModifiedBy>DD</cp:lastModifiedBy>
  <cp:revision>13</cp:revision>
  <dcterms:created xsi:type="dcterms:W3CDTF">2014-03-10T14:05:59Z</dcterms:created>
  <dcterms:modified xsi:type="dcterms:W3CDTF">2014-03-19T20:01:01Z</dcterms:modified>
</cp:coreProperties>
</file>