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DE07E-C31B-404C-AA03-2709F40160A0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E2CA8-1D59-4FBA-9920-E8A11B80F5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Ми біля річки Псел взимку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E2CA8-1D59-4FBA-9920-E8A11B80F52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2720A8-86CB-4FAB-9214-07EE48183547}" type="datetimeFigureOut">
              <a:rPr lang="ru-RU" smtClean="0"/>
              <a:pPr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BF1F04-B41A-43F2-9BB1-C4149DA49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D%D1%96%D0%BF%D1%80%D0%BE" TargetMode="External"/><Relationship Id="rId3" Type="http://schemas.openxmlformats.org/officeDocument/2006/relationships/hyperlink" Target="http://uk.wikipedia.org/w/index.php?title=%D0%9F%D1%80%D0%B8%D0%B3%D0%BE%D1%80%D0%BA%D0%B8&amp;action=edit&amp;redlink=1" TargetMode="External"/><Relationship Id="rId7" Type="http://schemas.openxmlformats.org/officeDocument/2006/relationships/hyperlink" Target="http://uk.wikipedia.org/wiki/%D0%A0%D1%96%D1%87%D0%BA%D0%BE%D0%B2%D0%B0_%D0%B4%D0%B5%D0%BB%D1%8C%D1%82%D0%B0" TargetMode="External"/><Relationship Id="rId2" Type="http://schemas.openxmlformats.org/officeDocument/2006/relationships/hyperlink" Target="http://uk.wikipedia.org/wiki/%D0%92%D0%B8%D1%82%D1%96%D0%BA_%D1%80%D1%96%D1%87%D0%BA%D0%B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A1%D0%B5%D1%80%D0%B5%D0%B4%D0%BD%D1%8C%D0%BE%D1%80%D0%BE%D1%81%D1%96%D0%B9%D1%81%D1%8C%D0%BA%D0%B0_%D0%B2%D0%B8%D1%81%D0%BE%D1%87%D0%B8%D0%BD%D0%B0" TargetMode="External"/><Relationship Id="rId5" Type="http://schemas.openxmlformats.org/officeDocument/2006/relationships/hyperlink" Target="http://uk.wikipedia.org/wiki/%D0%91%D1%94%D0%BB%D0%B3%D0%BE%D1%80%D0%BE%D0%B4%D1%81%D1%8C%D0%BA%D0%B0_%D0%BE%D0%B1%D0%BB%D0%B0%D1%81%D1%82%D1%8C" TargetMode="External"/><Relationship Id="rId10" Type="http://schemas.openxmlformats.org/officeDocument/2006/relationships/hyperlink" Target="http://uk.wikipedia.org/wiki/%D0%9A%D1%80%D0%B5%D0%BC%D0%B5%D0%BD%D1%87%D1%83%D0%BA" TargetMode="External"/><Relationship Id="rId4" Type="http://schemas.openxmlformats.org/officeDocument/2006/relationships/hyperlink" Target="http://uk.wikipedia.org/wiki/%D0%9F%D1%80%D0%BE%D1%85%D0%BE%D1%80%D0%BE%D0%B2%D0%BA%D0%B0" TargetMode="External"/><Relationship Id="rId9" Type="http://schemas.openxmlformats.org/officeDocument/2006/relationships/hyperlink" Target="http://uk.wikipedia.org/wiki/%D0%94%D0%BD%D1%96%D0%BF%D1%80%D0%BE%D0%B4%D0%B7%D0%B5%D1%80%D0%B6%D0%B8%D0%BD%D1%81%D1%8C%D0%BA%D0%B5_%D0%B2%D0%BE%D0%B4%D0%BE%D1%81%D1%85%D0%BE%D0%B2%D0%B8%D1%89%D0%B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8%D0%B8%D1%88%D0%B0%D0%BA%D0%B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5%D0%BB%D0%B8%D0%BA%D0%B0_%D0%91%D0%B0%D0%B3%D0%B0%D1%87%D0%BA%D0%B0" TargetMode="External"/><Relationship Id="rId7" Type="http://schemas.openxmlformats.org/officeDocument/2006/relationships/image" Target="../media/image4.gif"/><Relationship Id="rId2" Type="http://schemas.openxmlformats.org/officeDocument/2006/relationships/hyperlink" Target="http://uk.wikipedia.org/wiki/%D0%93%D1%96%D0%B4%D1%80%D0%BE%D0%B5%D0%BB%D0%B5%D0%BA%D1%82%D1%80%D0%BE%D1%81%D1%82%D0%B0%D0%BD%D1%86%D1%96%D1%8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%D0%97%D1%80%D0%BE%D1%88%D1%83%D0%B2%D0%B0%D0%BD%D0%BD%D1%8F" TargetMode="External"/><Relationship Id="rId5" Type="http://schemas.openxmlformats.org/officeDocument/2006/relationships/hyperlink" Target="http://uk.wikipedia.org/wiki/1980" TargetMode="External"/><Relationship Id="rId4" Type="http://schemas.openxmlformats.org/officeDocument/2006/relationships/hyperlink" Target="http://uk.wikipedia.org/wiki/%D0%A1%D1%83%D1%85%D0%BE%D1%80%D0%B0%D0%B1%D1%96%D0%B2%D0%BA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214422"/>
          </a:xfrm>
        </p:spPr>
        <p:txBody>
          <a:bodyPr/>
          <a:lstStyle/>
          <a:p>
            <a:r>
              <a:rPr lang="ru-RU" i="1" dirty="0" err="1" smtClean="0">
                <a:solidFill>
                  <a:schemeClr val="accent3">
                    <a:lumMod val="75000"/>
                  </a:schemeClr>
                </a:solidFill>
              </a:rPr>
              <a:t>Псел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Файл:Psel in Govt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643050"/>
          </a:xfrm>
        </p:spPr>
        <p:txBody>
          <a:bodyPr/>
          <a:lstStyle/>
          <a:p>
            <a:r>
              <a:rPr lang="uk-UA" i="1" dirty="0" smtClean="0">
                <a:solidFill>
                  <a:schemeClr val="accent5"/>
                </a:solidFill>
              </a:rPr>
              <a:t>Витік та гирло річки</a:t>
            </a:r>
            <a:endParaRPr lang="ru-RU" i="1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accent5">
                    <a:lumMod val="50000"/>
                  </a:schemeClr>
                </a:solidFill>
                <a:hlinkClick r:id="rId2" tooltip="Витік річки"/>
              </a:rPr>
              <a:t>Витік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с. 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hlinkClick r:id="rId3" tooltip="Пригорки (ще не написана)"/>
              </a:rPr>
              <a:t>Пригорки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4" tooltip="Прохоровка"/>
              </a:rPr>
              <a:t>Прохоровського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hlinkClick r:id="rId4" tooltip="Прохоровка"/>
              </a:rPr>
              <a:t>  району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5" tooltip="Бєлгородська область"/>
              </a:rPr>
              <a:t>Білгородської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hlinkClick r:id="rId5" tooltip="Бєлгородська область"/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5" tooltip="Бєлгородська область"/>
              </a:rPr>
              <a:t>області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західні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схили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6" tooltip="Середньоросійська височина"/>
              </a:rPr>
              <a:t>Середньоросійскої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hlinkClick r:id="rId6" tooltip="Середньоросійська височина"/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6" tooltip="Середньоросійська височина"/>
              </a:rPr>
              <a:t>височини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hlinkClick r:id="rId7" tooltip="Річкова дельта"/>
              </a:rPr>
              <a:t>Гирло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ru-RU" sz="3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8" tooltip="Дніпро"/>
              </a:rPr>
              <a:t>Дніпро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9" tooltip="Дніпродзержинське водосховище"/>
              </a:rPr>
              <a:t>Дніпродзержинське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hlinkClick r:id="rId9" tooltip="Дніпродзержинське водосховище"/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9" tooltip="Дніпродзержинське водосховище"/>
              </a:rPr>
              <a:t>водосховище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поблизу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м.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  <a:hlinkClick r:id="rId10" tooltip="Кременчук"/>
              </a:rPr>
              <a:t>Кременчука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000108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Басейн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річки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Псел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3214678" cy="5929330"/>
          </a:xfrm>
        </p:spPr>
        <p:txBody>
          <a:bodyPr>
            <a:normAutofit/>
          </a:bodyPr>
          <a:lstStyle/>
          <a:p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Довжина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річки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717 км (в межах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— 692 км),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площа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басейну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22 800 км². Долина у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верхній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частині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вузька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глибока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крутими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схилами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нижче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ширина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досягає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10—15 км, у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пониззі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— 20 км.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Схили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долини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асиметричні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високі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праві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(вис. 30 — 70 м) та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низькі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ліві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Коли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ріка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добігає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смт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 tooltip="Шишаки"/>
              </a:rPr>
              <a:t>Шишак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спостерігається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незвичайне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явище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вищий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лівий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берег 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відповідно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якого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північній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півкулі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праві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береги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річок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вищі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0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Висота</a:t>
            </a:r>
            <a:r>
              <a:rPr lang="ru-RU" sz="2000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168 м (вершина).</a:t>
            </a:r>
            <a:endParaRPr lang="ru-RU" sz="2000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 descr="http://upload.wikimedia.org/wikipedia/commons/thumb/a/a8/%D0%91%D0%B0%D1%81%D0%B5%D0%B9%D0%BD_%D1%80%D1%96%D1%87%D0%BA%D0%B8_%D0%9F%D1%81%D0%B5%D0%BB.jpg/300px-%D0%91%D0%B0%D1%81%D0%B5%D0%B9%D0%BD_%D1%80%D1%96%D1%87%D0%BA%D0%B8_%D0%9F%D1%81%D0%B5%D0%B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142984"/>
            <a:ext cx="5929322" cy="57150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3100" b="0" i="1" dirty="0" err="1" smtClean="0">
                <a:solidFill>
                  <a:schemeClr val="bg1"/>
                </a:solidFill>
              </a:rPr>
              <a:t>Господарське</a:t>
            </a:r>
            <a:r>
              <a:rPr lang="ru-RU" b="0" i="1" dirty="0" smtClean="0">
                <a:solidFill>
                  <a:schemeClr val="bg1"/>
                </a:solidFill>
              </a:rPr>
              <a:t> </a:t>
            </a:r>
            <a:r>
              <a:rPr lang="ru-RU" sz="3100" b="0" i="1" dirty="0" err="1" smtClean="0">
                <a:solidFill>
                  <a:schemeClr val="bg1"/>
                </a:solidFill>
              </a:rPr>
              <a:t>використання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928670"/>
            <a:ext cx="4429124" cy="5929330"/>
          </a:xfrm>
        </p:spPr>
        <p:txBody>
          <a:bodyPr>
            <a:normAutofit fontScale="85000" lnSpcReduction="20000"/>
          </a:bodyPr>
          <a:lstStyle/>
          <a:p>
            <a:r>
              <a:rPr lang="ru-RU" sz="2600" i="1" dirty="0" smtClean="0">
                <a:solidFill>
                  <a:schemeClr val="bg1"/>
                </a:solidFill>
              </a:rPr>
              <a:t>На </a:t>
            </a:r>
            <a:r>
              <a:rPr lang="ru-RU" sz="2600" i="1" dirty="0" err="1" smtClean="0">
                <a:solidFill>
                  <a:schemeClr val="bg1"/>
                </a:solidFill>
              </a:rPr>
              <a:t>Пслі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споруджено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невеликі</a:t>
            </a:r>
            <a:r>
              <a:rPr lang="ru-RU" sz="2600" i="1" dirty="0" smtClean="0">
                <a:solidFill>
                  <a:schemeClr val="bg1"/>
                </a:solidFill>
              </a:rPr>
              <a:t> </a:t>
            </a:r>
            <a:r>
              <a:rPr lang="ru-RU" sz="2600" i="1" dirty="0" smtClean="0">
                <a:solidFill>
                  <a:schemeClr val="bg1"/>
                </a:solidFill>
                <a:hlinkClick r:id="rId2" tooltip="Гідроелектростанція"/>
              </a:rPr>
              <a:t>ГЕС</a:t>
            </a:r>
            <a:r>
              <a:rPr lang="ru-RU" sz="2600" i="1" dirty="0" smtClean="0">
                <a:solidFill>
                  <a:schemeClr val="bg1"/>
                </a:solidFill>
              </a:rPr>
              <a:t>, </a:t>
            </a:r>
            <a:r>
              <a:rPr lang="ru-RU" sz="2600" i="1" dirty="0" err="1" smtClean="0">
                <a:solidFill>
                  <a:schemeClr val="bg1"/>
                </a:solidFill>
              </a:rPr>
              <a:t>є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шлюзи-регулятори</a:t>
            </a:r>
            <a:r>
              <a:rPr lang="ru-RU" sz="2600" i="1" dirty="0" smtClean="0">
                <a:solidFill>
                  <a:schemeClr val="bg1"/>
                </a:solidFill>
              </a:rPr>
              <a:t>, </a:t>
            </a:r>
            <a:r>
              <a:rPr lang="ru-RU" sz="2600" i="1" dirty="0" err="1" smtClean="0">
                <a:solidFill>
                  <a:schemeClr val="bg1"/>
                </a:solidFill>
              </a:rPr>
              <a:t>наприклад</a:t>
            </a:r>
            <a:r>
              <a:rPr lang="ru-RU" sz="2600" i="1" dirty="0" smtClean="0">
                <a:solidFill>
                  <a:schemeClr val="bg1"/>
                </a:solidFill>
              </a:rPr>
              <a:t>, в </a:t>
            </a:r>
            <a:r>
              <a:rPr lang="ru-RU" sz="2600" i="1" dirty="0" err="1" smtClean="0">
                <a:solidFill>
                  <a:schemeClr val="bg1"/>
                </a:solidFill>
              </a:rPr>
              <a:t>селищі</a:t>
            </a:r>
            <a:r>
              <a:rPr lang="ru-RU" sz="2600" i="1" dirty="0" smtClean="0">
                <a:solidFill>
                  <a:schemeClr val="bg1"/>
                </a:solidFill>
              </a:rPr>
              <a:t> </a:t>
            </a:r>
            <a:r>
              <a:rPr lang="ru-RU" sz="2600" i="1" dirty="0" smtClean="0">
                <a:solidFill>
                  <a:schemeClr val="bg1"/>
                </a:solidFill>
                <a:hlinkClick r:id="rId3" tooltip="Велика Багачка"/>
              </a:rPr>
              <a:t>Велика Багачка</a:t>
            </a:r>
            <a:r>
              <a:rPr lang="ru-RU" sz="2600" i="1" dirty="0" smtClean="0">
                <a:solidFill>
                  <a:schemeClr val="bg1"/>
                </a:solidFill>
              </a:rPr>
              <a:t> та </a:t>
            </a:r>
            <a:r>
              <a:rPr lang="ru-RU" sz="2600" i="1" dirty="0" err="1" smtClean="0">
                <a:solidFill>
                  <a:schemeClr val="bg1"/>
                </a:solidFill>
              </a:rPr>
              <a:t>селі</a:t>
            </a:r>
            <a:r>
              <a:rPr lang="ru-RU" sz="2600" i="1" dirty="0" smtClean="0">
                <a:solidFill>
                  <a:schemeClr val="bg1"/>
                </a:solidFill>
              </a:rPr>
              <a:t> </a:t>
            </a:r>
            <a:r>
              <a:rPr lang="ru-RU" sz="2600" i="1" dirty="0" err="1" smtClean="0">
                <a:solidFill>
                  <a:schemeClr val="bg1"/>
                </a:solidFill>
                <a:hlinkClick r:id="rId4" tooltip="Сухорабівка"/>
              </a:rPr>
              <a:t>Сухорабівка</a:t>
            </a:r>
            <a:r>
              <a:rPr lang="ru-RU" sz="2600" i="1" dirty="0" smtClean="0">
                <a:solidFill>
                  <a:schemeClr val="bg1"/>
                </a:solidFill>
              </a:rPr>
              <a:t>. </a:t>
            </a:r>
            <a:r>
              <a:rPr lang="ru-RU" sz="2600" i="1" dirty="0" err="1" smtClean="0">
                <a:solidFill>
                  <a:schemeClr val="bg1"/>
                </a:solidFill>
                <a:hlinkClick r:id="rId3" tooltip="Велика Багачка"/>
              </a:rPr>
              <a:t>Великобагачанський</a:t>
            </a:r>
            <a:r>
              <a:rPr lang="ru-RU" sz="2600" i="1" dirty="0" smtClean="0">
                <a:solidFill>
                  <a:schemeClr val="bg1"/>
                </a:solidFill>
              </a:rPr>
              <a:t> шлюз-регулятор введений в </a:t>
            </a:r>
            <a:r>
              <a:rPr lang="ru-RU" sz="2600" i="1" dirty="0" err="1" smtClean="0">
                <a:solidFill>
                  <a:schemeClr val="bg1"/>
                </a:solidFill>
              </a:rPr>
              <a:t>експлуатацію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в</a:t>
            </a:r>
            <a:r>
              <a:rPr lang="ru-RU" sz="2600" i="1" dirty="0" smtClean="0">
                <a:solidFill>
                  <a:schemeClr val="bg1"/>
                </a:solidFill>
              </a:rPr>
              <a:t> </a:t>
            </a:r>
            <a:r>
              <a:rPr lang="ru-RU" sz="2600" i="1" dirty="0" smtClean="0">
                <a:solidFill>
                  <a:schemeClr val="bg1"/>
                </a:solidFill>
                <a:hlinkClick r:id="rId5" tooltip="1980"/>
              </a:rPr>
              <a:t>1980</a:t>
            </a:r>
            <a:r>
              <a:rPr lang="ru-RU" sz="2600" i="1" dirty="0" smtClean="0">
                <a:solidFill>
                  <a:schemeClr val="bg1"/>
                </a:solidFill>
              </a:rPr>
              <a:t> р. </a:t>
            </a:r>
            <a:r>
              <a:rPr lang="ru-RU" sz="2600" i="1" dirty="0" err="1" smtClean="0">
                <a:solidFill>
                  <a:schemeClr val="bg1"/>
                </a:solidFill>
              </a:rPr>
              <a:t>Об'єм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водосховища</a:t>
            </a:r>
            <a:r>
              <a:rPr lang="ru-RU" sz="2600" i="1" dirty="0" smtClean="0">
                <a:solidFill>
                  <a:schemeClr val="bg1"/>
                </a:solidFill>
              </a:rPr>
              <a:t> при НПР — 2,5 </a:t>
            </a:r>
            <a:r>
              <a:rPr lang="ru-RU" sz="2600" i="1" dirty="0" err="1" smtClean="0">
                <a:solidFill>
                  <a:schemeClr val="bg1"/>
                </a:solidFill>
              </a:rPr>
              <a:t>млн</a:t>
            </a:r>
            <a:r>
              <a:rPr lang="ru-RU" sz="2600" i="1" dirty="0" smtClean="0">
                <a:solidFill>
                  <a:schemeClr val="bg1"/>
                </a:solidFill>
              </a:rPr>
              <a:t> м³, </a:t>
            </a:r>
            <a:r>
              <a:rPr lang="ru-RU" sz="2600" i="1" dirty="0" err="1" smtClean="0">
                <a:solidFill>
                  <a:schemeClr val="bg1"/>
                </a:solidFill>
              </a:rPr>
              <a:t>площа</a:t>
            </a:r>
            <a:r>
              <a:rPr lang="ru-RU" sz="2600" i="1" dirty="0" smtClean="0">
                <a:solidFill>
                  <a:schemeClr val="bg1"/>
                </a:solidFill>
              </a:rPr>
              <a:t> — 96 га. </a:t>
            </a:r>
            <a:r>
              <a:rPr lang="ru-RU" sz="2600" i="1" dirty="0" err="1" smtClean="0">
                <a:solidFill>
                  <a:schemeClr val="bg1"/>
                </a:solidFill>
              </a:rPr>
              <a:t>Пропускна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спроможність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чотирьох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отворів</a:t>
            </a:r>
            <a:r>
              <a:rPr lang="ru-RU" sz="2600" i="1" dirty="0" smtClean="0">
                <a:solidFill>
                  <a:schemeClr val="bg1"/>
                </a:solidFill>
              </a:rPr>
              <a:t> по 10 м — 357 м³/с.</a:t>
            </a:r>
            <a:br>
              <a:rPr lang="ru-RU" sz="2600" i="1" dirty="0" smtClean="0">
                <a:solidFill>
                  <a:schemeClr val="bg1"/>
                </a:solidFill>
              </a:rPr>
            </a:br>
            <a:r>
              <a:rPr lang="ru-RU" sz="2600" i="1" dirty="0" smtClean="0">
                <a:solidFill>
                  <a:schemeClr val="bg1"/>
                </a:solidFill>
              </a:rPr>
              <a:t>У </a:t>
            </a:r>
            <a:r>
              <a:rPr lang="ru-RU" sz="2600" i="1" dirty="0" err="1" smtClean="0">
                <a:solidFill>
                  <a:schemeClr val="bg1"/>
                </a:solidFill>
              </a:rPr>
              <a:t>пониззі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Псел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судноплавний</a:t>
            </a:r>
            <a:r>
              <a:rPr lang="ru-RU" sz="2600" i="1" dirty="0" smtClean="0">
                <a:solidFill>
                  <a:schemeClr val="bg1"/>
                </a:solidFill>
              </a:rPr>
              <a:t>. Воду </a:t>
            </a:r>
            <a:r>
              <a:rPr lang="ru-RU" sz="2600" i="1" dirty="0" err="1" smtClean="0">
                <a:solidFill>
                  <a:schemeClr val="bg1"/>
                </a:solidFill>
              </a:rPr>
              <a:t>використовують</a:t>
            </a:r>
            <a:r>
              <a:rPr lang="ru-RU" sz="2600" i="1" dirty="0" smtClean="0">
                <a:solidFill>
                  <a:schemeClr val="bg1"/>
                </a:solidFill>
              </a:rPr>
              <a:t> для </a:t>
            </a:r>
            <a:r>
              <a:rPr lang="ru-RU" sz="2600" i="1" dirty="0" err="1" smtClean="0">
                <a:solidFill>
                  <a:schemeClr val="bg1"/>
                </a:solidFill>
              </a:rPr>
              <a:t>водопостачання</a:t>
            </a:r>
            <a:r>
              <a:rPr lang="ru-RU" sz="2600" i="1" dirty="0" smtClean="0">
                <a:solidFill>
                  <a:schemeClr val="bg1"/>
                </a:solidFill>
              </a:rPr>
              <a:t> та </a:t>
            </a:r>
            <a:r>
              <a:rPr lang="ru-RU" sz="2600" i="1" dirty="0" err="1" smtClean="0">
                <a:solidFill>
                  <a:schemeClr val="bg1"/>
                </a:solidFill>
                <a:hlinkClick r:id="rId6" tooltip="Зрошування"/>
              </a:rPr>
              <a:t>зрошування</a:t>
            </a:r>
            <a:r>
              <a:rPr lang="ru-RU" sz="2600" i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600" i="1" dirty="0" smtClean="0">
                <a:solidFill>
                  <a:schemeClr val="bg1"/>
                </a:solidFill>
              </a:rPr>
              <a:t>На берегах </a:t>
            </a:r>
            <a:r>
              <a:rPr lang="ru-RU" sz="2600" i="1" dirty="0" err="1" smtClean="0">
                <a:solidFill>
                  <a:schemeClr val="bg1"/>
                </a:solidFill>
              </a:rPr>
              <a:t>річки</a:t>
            </a:r>
            <a:r>
              <a:rPr lang="ru-RU" sz="2600" i="1" dirty="0" smtClean="0">
                <a:solidFill>
                  <a:schemeClr val="bg1"/>
                </a:solidFill>
              </a:rPr>
              <a:t> — </a:t>
            </a:r>
            <a:r>
              <a:rPr lang="ru-RU" sz="2600" i="1" dirty="0" err="1" smtClean="0">
                <a:solidFill>
                  <a:schemeClr val="bg1"/>
                </a:solidFill>
              </a:rPr>
              <a:t>місця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відпочинку</a:t>
            </a:r>
            <a:r>
              <a:rPr lang="ru-RU" sz="2600" i="1" dirty="0" smtClean="0">
                <a:solidFill>
                  <a:schemeClr val="bg1"/>
                </a:solidFill>
              </a:rPr>
              <a:t>. </a:t>
            </a:r>
            <a:r>
              <a:rPr lang="ru-RU" sz="2600" i="1" dirty="0" err="1" smtClean="0">
                <a:solidFill>
                  <a:schemeClr val="bg1"/>
                </a:solidFill>
              </a:rPr>
              <a:t>Серед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охоронних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заходів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щодо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поліпшення</a:t>
            </a:r>
            <a:r>
              <a:rPr lang="ru-RU" sz="2600" i="1" dirty="0" smtClean="0">
                <a:solidFill>
                  <a:schemeClr val="bg1"/>
                </a:solidFill>
              </a:rPr>
              <a:t> стану </a:t>
            </a:r>
            <a:r>
              <a:rPr lang="ru-RU" sz="2600" i="1" dirty="0" err="1" smtClean="0">
                <a:solidFill>
                  <a:schemeClr val="bg1"/>
                </a:solidFill>
              </a:rPr>
              <a:t>Псла</a:t>
            </a:r>
            <a:r>
              <a:rPr lang="ru-RU" sz="2600" i="1" dirty="0" smtClean="0">
                <a:solidFill>
                  <a:schemeClr val="bg1"/>
                </a:solidFill>
              </a:rPr>
              <a:t> — </a:t>
            </a:r>
            <a:r>
              <a:rPr lang="ru-RU" sz="2600" i="1" dirty="0" err="1" smtClean="0">
                <a:solidFill>
                  <a:schemeClr val="bg1"/>
                </a:solidFill>
              </a:rPr>
              <a:t>розчищення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річища</a:t>
            </a:r>
            <a:r>
              <a:rPr lang="ru-RU" sz="2600" i="1" dirty="0" smtClean="0">
                <a:solidFill>
                  <a:schemeClr val="bg1"/>
                </a:solidFill>
              </a:rPr>
              <a:t>, </a:t>
            </a:r>
            <a:r>
              <a:rPr lang="ru-RU" sz="2600" i="1" dirty="0" err="1" smtClean="0">
                <a:solidFill>
                  <a:schemeClr val="bg1"/>
                </a:solidFill>
              </a:rPr>
              <a:t>створення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водоохоронних</a:t>
            </a:r>
            <a:r>
              <a:rPr lang="ru-RU" sz="2600" i="1" dirty="0" smtClean="0">
                <a:solidFill>
                  <a:schemeClr val="bg1"/>
                </a:solidFill>
              </a:rPr>
              <a:t> зон, </a:t>
            </a:r>
            <a:r>
              <a:rPr lang="ru-RU" sz="2600" i="1" dirty="0" err="1" smtClean="0">
                <a:solidFill>
                  <a:schemeClr val="bg1"/>
                </a:solidFill>
              </a:rPr>
              <a:t>заборона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користуватись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моторними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човнами</a:t>
            </a:r>
            <a:r>
              <a:rPr lang="ru-RU" sz="2600" i="1" dirty="0" smtClean="0">
                <a:solidFill>
                  <a:schemeClr val="bg1"/>
                </a:solidFill>
              </a:rPr>
              <a:t> </a:t>
            </a:r>
            <a:r>
              <a:rPr lang="ru-RU" sz="2600" i="1" dirty="0" err="1" smtClean="0">
                <a:solidFill>
                  <a:schemeClr val="bg1"/>
                </a:solidFill>
              </a:rPr>
              <a:t>тощо</a:t>
            </a:r>
            <a:r>
              <a:rPr lang="ru-RU" sz="2600" i="1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8674" name="Picture 2" descr="http://upload.wikimedia.org/wikipedia/uk/thumb/f/f6/PselShluz.gif/220px-PselShluz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781" y="1000108"/>
            <a:ext cx="4762533" cy="521497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6143644"/>
            <a:ext cx="4857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err="1">
                <a:solidFill>
                  <a:schemeClr val="bg1"/>
                </a:solidFill>
                <a:hlinkClick r:id="rId3" tooltip="Велика Багачка"/>
              </a:rPr>
              <a:t>Великобагачанський</a:t>
            </a:r>
            <a:r>
              <a:rPr lang="ru-RU" dirty="0">
                <a:solidFill>
                  <a:schemeClr val="bg1"/>
                </a:solidFill>
              </a:rPr>
              <a:t> шлюз-регулятор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русловим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водосховищем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uk-UA" i="1" dirty="0" smtClean="0">
                <a:solidFill>
                  <a:schemeClr val="bg1"/>
                </a:solidFill>
              </a:rPr>
              <a:t>ПСЕЛ В РІЗНІ ПОРИ РОКУ</a:t>
            </a:r>
            <a:br>
              <a:rPr lang="uk-UA" i="1" dirty="0" smtClean="0">
                <a:solidFill>
                  <a:schemeClr val="bg1"/>
                </a:solidFill>
              </a:rPr>
            </a:br>
            <a:r>
              <a:rPr lang="uk-UA" i="1" dirty="0" smtClean="0">
                <a:solidFill>
                  <a:schemeClr val="bg1"/>
                </a:solidFill>
              </a:rPr>
              <a:t>ЗИМА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9098280" y="1600200"/>
            <a:ext cx="45719" cy="4709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9698" name="Picture 2" descr="http://cs403219.vk.me/v403219597/7fe4/Y22UL2hKPR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2928926" cy="5572140"/>
          </a:xfrm>
          <a:prstGeom prst="rect">
            <a:avLst/>
          </a:prstGeom>
          <a:noFill/>
        </p:spPr>
      </p:pic>
      <p:pic>
        <p:nvPicPr>
          <p:cNvPr id="29700" name="Picture 4" descr="http://cs403219.vk.me/v403219597/7fed/bZ5MzealmF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285860"/>
            <a:ext cx="3286148" cy="5572140"/>
          </a:xfrm>
          <a:prstGeom prst="rect">
            <a:avLst/>
          </a:prstGeom>
          <a:noFill/>
        </p:spPr>
      </p:pic>
      <p:pic>
        <p:nvPicPr>
          <p:cNvPr id="29702" name="Picture 6" descr="http://cs403219.vk.me/v403219597/7f9e/BWJ8qwtP6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1285860"/>
            <a:ext cx="2928926" cy="557214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cs403219.vk.me/v403219597/7fd2/syCaI_5QpZ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714876" cy="3643338"/>
          </a:xfrm>
          <a:prstGeom prst="rect">
            <a:avLst/>
          </a:prstGeom>
          <a:noFill/>
        </p:spPr>
      </p:pic>
      <p:pic>
        <p:nvPicPr>
          <p:cNvPr id="31748" name="Picture 4" descr="http://cs403219.vk.me/v403219597/7f83/g7sQdciygV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643314"/>
            <a:ext cx="4429124" cy="3214686"/>
          </a:xfrm>
          <a:prstGeom prst="rect">
            <a:avLst/>
          </a:prstGeom>
          <a:noFill/>
        </p:spPr>
      </p:pic>
      <p:pic>
        <p:nvPicPr>
          <p:cNvPr id="31750" name="Picture 6" descr="http://cs403219.vk.me/v403219597/7fc0/SE-JJPba50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643314"/>
            <a:ext cx="4714876" cy="3214686"/>
          </a:xfrm>
          <a:prstGeom prst="rect">
            <a:avLst/>
          </a:prstGeom>
          <a:noFill/>
        </p:spPr>
      </p:pic>
      <p:pic>
        <p:nvPicPr>
          <p:cNvPr id="31752" name="Picture 8" descr="http://cs403219.vk.me/v403219597/7fa7/VrzOREQssH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90091" y="0"/>
            <a:ext cx="4453909" cy="36433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86050" y="3357562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002060"/>
                </a:solidFill>
              </a:rPr>
              <a:t>Ми біля річки Псел взимку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1214446"/>
          </a:xfrm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дякую за увагу!!!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8286808" cy="5072098"/>
          </a:xfrm>
        </p:spPr>
        <p:txBody>
          <a:bodyPr/>
          <a:lstStyle/>
          <a:p>
            <a:r>
              <a:rPr lang="uk-UA" dirty="0" smtClean="0"/>
              <a:t>    </a:t>
            </a:r>
          </a:p>
          <a:p>
            <a:r>
              <a:rPr lang="uk-UA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Учениці 6-Б класу </a:t>
            </a:r>
          </a:p>
          <a:p>
            <a:r>
              <a:rPr lang="uk-UA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КУСЗОШ №23 м. Суми</a:t>
            </a:r>
          </a:p>
          <a:p>
            <a:r>
              <a:rPr lang="uk-UA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Коваль Вікторія</a:t>
            </a:r>
          </a:p>
          <a:p>
            <a:r>
              <a:rPr lang="uk-UA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Та </a:t>
            </a:r>
          </a:p>
          <a:p>
            <a:r>
              <a:rPr lang="uk-UA" sz="36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Гальченко</a:t>
            </a:r>
            <a:r>
              <a:rPr lang="uk-UA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b="1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Елизавета</a:t>
            </a:r>
            <a:endParaRPr lang="ru-RU" sz="36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58</Words>
  <Application>Microsoft Office PowerPoint</Application>
  <PresentationFormat>Экран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Псел</vt:lpstr>
      <vt:lpstr>Витік та гирло річки</vt:lpstr>
      <vt:lpstr>Басейн річки Псел </vt:lpstr>
      <vt:lpstr>Господарське використання</vt:lpstr>
      <vt:lpstr>ПСЕЛ В РІЗНІ ПОРИ РОКУ ЗИМА</vt:lpstr>
      <vt:lpstr>Слайд 6</vt:lpstr>
      <vt:lpstr> дякую за увагу!!!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Псел</dc:title>
  <dc:creator>Windows User</dc:creator>
  <cp:lastModifiedBy>Windows User</cp:lastModifiedBy>
  <cp:revision>11</cp:revision>
  <dcterms:created xsi:type="dcterms:W3CDTF">2013-03-16T17:39:03Z</dcterms:created>
  <dcterms:modified xsi:type="dcterms:W3CDTF">2013-04-22T11:58:53Z</dcterms:modified>
</cp:coreProperties>
</file>