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0" autoAdjust="0"/>
    <p:restoredTop sz="94675" autoAdjust="0"/>
  </p:normalViewPr>
  <p:slideViewPr>
    <p:cSldViewPr>
      <p:cViewPr varScale="1">
        <p:scale>
          <a:sx n="107" d="100"/>
          <a:sy n="107" d="100"/>
        </p:scale>
        <p:origin x="-1080" y="-84"/>
      </p:cViewPr>
      <p:guideLst>
        <p:guide orient="horz" pos="2160"/>
        <p:guide pos="2880"/>
      </p:guideLst>
    </p:cSldViewPr>
  </p:slideViewPr>
  <p:outlineViewPr>
    <p:cViewPr>
      <p:scale>
        <a:sx n="33" d="100"/>
        <a:sy n="33" d="100"/>
      </p:scale>
      <p:origin x="0" y="442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29C03FE-F1EB-4568-A061-377F6475CF3A}" type="datetimeFigureOut">
              <a:rPr lang="uk-UA" smtClean="0"/>
              <a:t>15.01.2014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B11F5210-4246-4F2A-9C3C-E17659FF6E66}" type="slidenum">
              <a:rPr lang="uk-UA" smtClean="0"/>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29C03FE-F1EB-4568-A061-377F6475CF3A}" type="datetimeFigureOut">
              <a:rPr lang="uk-UA" smtClean="0"/>
              <a:t>15.01.2014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B11F5210-4246-4F2A-9C3C-E17659FF6E66}"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29C03FE-F1EB-4568-A061-377F6475CF3A}" type="datetimeFigureOut">
              <a:rPr lang="uk-UA" smtClean="0"/>
              <a:t>15.01.2014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B11F5210-4246-4F2A-9C3C-E17659FF6E66}" type="slidenum">
              <a:rPr lang="uk-UA" smtClean="0"/>
              <a:t>‹#›</a:t>
            </a:fld>
            <a:endParaRPr lang="uk-UA"/>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29C03FE-F1EB-4568-A061-377F6475CF3A}" type="datetimeFigureOut">
              <a:rPr lang="uk-UA" smtClean="0"/>
              <a:t>15.01.2014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B11F5210-4246-4F2A-9C3C-E17659FF6E66}" type="slidenum">
              <a:rPr lang="uk-UA" smtClean="0"/>
              <a:t>‹#›</a:t>
            </a:fld>
            <a:endParaRPr lang="uk-UA"/>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29C03FE-F1EB-4568-A061-377F6475CF3A}" type="datetimeFigureOut">
              <a:rPr lang="uk-UA" smtClean="0"/>
              <a:t>15.01.2014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B11F5210-4246-4F2A-9C3C-E17659FF6E66}" type="slidenum">
              <a:rPr lang="uk-UA" smtClean="0"/>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229C03FE-F1EB-4568-A061-377F6475CF3A}" type="datetimeFigureOut">
              <a:rPr lang="uk-UA" smtClean="0"/>
              <a:t>15.01.2014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B11F5210-4246-4F2A-9C3C-E17659FF6E66}" type="slidenum">
              <a:rPr lang="uk-UA" smtClean="0"/>
              <a:t>‹#›</a:t>
            </a:fld>
            <a:endParaRPr lang="uk-UA"/>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29C03FE-F1EB-4568-A061-377F6475CF3A}" type="datetimeFigureOut">
              <a:rPr lang="uk-UA" smtClean="0"/>
              <a:t>15.01.2014</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B11F5210-4246-4F2A-9C3C-E17659FF6E66}"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229C03FE-F1EB-4568-A061-377F6475CF3A}" type="datetimeFigureOut">
              <a:rPr lang="uk-UA" smtClean="0"/>
              <a:t>15.01.2014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B11F5210-4246-4F2A-9C3C-E17659FF6E66}"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9C03FE-F1EB-4568-A061-377F6475CF3A}" type="datetimeFigureOut">
              <a:rPr lang="uk-UA" smtClean="0"/>
              <a:t>15.01.2014</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B11F5210-4246-4F2A-9C3C-E17659FF6E66}"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29C03FE-F1EB-4568-A061-377F6475CF3A}" type="datetimeFigureOut">
              <a:rPr lang="uk-UA" smtClean="0"/>
              <a:t>15.01.2014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B11F5210-4246-4F2A-9C3C-E17659FF6E66}" type="slidenum">
              <a:rPr lang="uk-UA" smtClean="0"/>
              <a:t>‹#›</a:t>
            </a:fld>
            <a:endParaRPr lang="uk-UA"/>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29C03FE-F1EB-4568-A061-377F6475CF3A}" type="datetimeFigureOut">
              <a:rPr lang="uk-UA" smtClean="0"/>
              <a:t>15.01.2014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B11F5210-4246-4F2A-9C3C-E17659FF6E66}" type="slidenum">
              <a:rPr lang="uk-UA" smtClean="0"/>
              <a:t>‹#›</a:t>
            </a:fld>
            <a:endParaRPr lang="uk-UA"/>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229C03FE-F1EB-4568-A061-377F6475CF3A}" type="datetimeFigureOut">
              <a:rPr lang="uk-UA" smtClean="0"/>
              <a:t>15.01.2014</a:t>
            </a:fld>
            <a:endParaRPr lang="uk-UA"/>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uk-UA"/>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1F5210-4246-4F2A-9C3C-E17659FF6E66}" type="slidenum">
              <a:rPr lang="uk-UA" smtClean="0"/>
              <a:t>‹#›</a:t>
            </a:fld>
            <a:endParaRPr lang="uk-UA"/>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jpe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87624" y="2276872"/>
            <a:ext cx="3515391" cy="3446462"/>
          </a:xfrm>
          <a:prstGeom prst="rect">
            <a:avLst/>
          </a:prstGeom>
          <a:ln>
            <a:noFill/>
          </a:ln>
          <a:effectLst>
            <a:softEdge rad="112500"/>
          </a:effectLst>
        </p:spPr>
      </p:pic>
      <p:sp>
        <p:nvSpPr>
          <p:cNvPr id="4" name="Заголовок 3"/>
          <p:cNvSpPr>
            <a:spLocks noGrp="1"/>
          </p:cNvSpPr>
          <p:nvPr>
            <p:ph type="title"/>
          </p:nvPr>
        </p:nvSpPr>
        <p:spPr/>
        <p:txBody>
          <a:bodyPr>
            <a:normAutofit/>
          </a:bodyPr>
          <a:lstStyle/>
          <a:p>
            <a:r>
              <a:rPr lang="en-US" sz="4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Environmental protection</a:t>
            </a:r>
            <a:endParaRPr lang="uk-UA" sz="4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7" name="Объект 6"/>
          <p:cNvSpPr>
            <a:spLocks noGrp="1"/>
          </p:cNvSpPr>
          <p:nvPr>
            <p:ph sz="quarter" idx="14"/>
          </p:nvPr>
        </p:nvSpPr>
        <p:spPr>
          <a:xfrm>
            <a:off x="6300192" y="5517232"/>
            <a:ext cx="2311168" cy="825272"/>
          </a:xfrm>
        </p:spPr>
        <p:txBody>
          <a:bodyPr/>
          <a:lstStyle/>
          <a:p>
            <a:pPr>
              <a:buFont typeface="Wingdings" pitchFamily="2" charset="2"/>
              <a:buChar char="v"/>
            </a:pPr>
            <a:r>
              <a:rPr lang="en-US" dirty="0" smtClean="0">
                <a:solidFill>
                  <a:schemeClr val="tx1">
                    <a:lumMod val="95000"/>
                    <a:lumOff val="5000"/>
                  </a:schemeClr>
                </a:solidFill>
              </a:rPr>
              <a:t>Created </a:t>
            </a:r>
            <a:r>
              <a:rPr lang="en-US" dirty="0" smtClean="0">
                <a:solidFill>
                  <a:schemeClr val="tx1">
                    <a:lumMod val="95000"/>
                    <a:lumOff val="5000"/>
                  </a:schemeClr>
                </a:solidFill>
              </a:rPr>
              <a:t>by</a:t>
            </a:r>
            <a:r>
              <a:rPr lang="uk-UA" dirty="0" smtClean="0">
                <a:solidFill>
                  <a:schemeClr val="tx1">
                    <a:lumMod val="95000"/>
                    <a:lumOff val="5000"/>
                  </a:schemeClr>
                </a:solidFill>
              </a:rPr>
              <a:t> </a:t>
            </a:r>
            <a:r>
              <a:rPr lang="en-US" dirty="0" err="1" smtClean="0">
                <a:solidFill>
                  <a:schemeClr val="tx1">
                    <a:lumMod val="95000"/>
                    <a:lumOff val="5000"/>
                  </a:schemeClr>
                </a:solidFill>
              </a:rPr>
              <a:t>Vazheliuk</a:t>
            </a:r>
            <a:r>
              <a:rPr lang="en-US" smtClean="0">
                <a:solidFill>
                  <a:schemeClr val="tx1">
                    <a:lumMod val="95000"/>
                    <a:lumOff val="5000"/>
                  </a:schemeClr>
                </a:solidFill>
              </a:rPr>
              <a:t> Liza</a:t>
            </a:r>
            <a:endParaRPr lang="uk-UA" dirty="0">
              <a:solidFill>
                <a:schemeClr val="tx1">
                  <a:lumMod val="95000"/>
                  <a:lumOff val="5000"/>
                </a:schemeClr>
              </a:solidFill>
            </a:endParaRPr>
          </a:p>
        </p:txBody>
      </p:sp>
    </p:spTree>
    <p:extLst>
      <p:ext uri="{BB962C8B-B14F-4D97-AF65-F5344CB8AC3E}">
        <p14:creationId xmlns:p14="http://schemas.microsoft.com/office/powerpoint/2010/main" val="5283019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Greenhouse </a:t>
            </a:r>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effect</a:t>
            </a:r>
            <a:endParaRPr lang="uk-UA"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Объект 2"/>
          <p:cNvSpPr>
            <a:spLocks noGrp="1"/>
          </p:cNvSpPr>
          <p:nvPr>
            <p:ph sz="quarter" idx="13"/>
          </p:nvPr>
        </p:nvSpPr>
        <p:spPr>
          <a:xfrm>
            <a:off x="611560" y="1628800"/>
            <a:ext cx="8143817" cy="1469888"/>
          </a:xfrm>
        </p:spPr>
        <p:txBody>
          <a:bodyPr>
            <a:normAutofit/>
          </a:bodyPr>
          <a:lstStyle/>
          <a:p>
            <a:pPr>
              <a:buFont typeface="Wingdings" pitchFamily="2" charset="2"/>
              <a:buChar char="v"/>
            </a:pPr>
            <a:r>
              <a:rPr lang="en-US" dirty="0"/>
              <a:t>The Earth has been getting hotter because we are producing too many greenhouse gases.</a:t>
            </a:r>
          </a:p>
          <a:p>
            <a:pPr>
              <a:buFont typeface="Wingdings" pitchFamily="2" charset="2"/>
              <a:buChar char="v"/>
            </a:pPr>
            <a:endParaRPr lang="uk-UA" dirty="0"/>
          </a:p>
        </p:txBody>
      </p:sp>
      <p:sp>
        <p:nvSpPr>
          <p:cNvPr id="6" name="Объект 5"/>
          <p:cNvSpPr>
            <a:spLocks noGrp="1"/>
          </p:cNvSpPr>
          <p:nvPr>
            <p:ph sz="quarter" idx="14"/>
          </p:nvPr>
        </p:nvSpPr>
        <p:spPr/>
        <p:txBody>
          <a:bodyPr/>
          <a:lstStyle/>
          <a:p>
            <a:pPr>
              <a:buFont typeface="Wingdings" pitchFamily="2" charset="2"/>
              <a:buChar char="v"/>
            </a:pPr>
            <a:r>
              <a:rPr lang="en-US" dirty="0"/>
              <a:t>Because the Earth </a:t>
            </a:r>
            <a:r>
              <a:rPr lang="en-US" dirty="0" smtClean="0"/>
              <a:t>is getting </a:t>
            </a:r>
            <a:r>
              <a:rPr lang="en-US" dirty="0"/>
              <a:t>hotter, ice is melting.</a:t>
            </a:r>
          </a:p>
          <a:p>
            <a:pPr>
              <a:buFont typeface="Wingdings" pitchFamily="2" charset="2"/>
              <a:buChar char="v"/>
            </a:pPr>
            <a:r>
              <a:rPr lang="en-US" dirty="0"/>
              <a:t>Scientists say that in 2050</a:t>
            </a:r>
          </a:p>
          <a:p>
            <a:pPr marL="0" indent="0">
              <a:buNone/>
            </a:pPr>
            <a:r>
              <a:rPr lang="en-US" dirty="0"/>
              <a:t>some parts of Great Britain</a:t>
            </a:r>
          </a:p>
          <a:p>
            <a:pPr marL="0" indent="0">
              <a:buNone/>
            </a:pPr>
            <a:r>
              <a:rPr lang="en-US" dirty="0"/>
              <a:t>will be under the sea.</a:t>
            </a:r>
          </a:p>
          <a:p>
            <a:pPr>
              <a:buFont typeface="Wingdings" pitchFamily="2" charset="2"/>
              <a:buChar char="v"/>
            </a:pPr>
            <a:endParaRPr lang="uk-UA" dirty="0"/>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2708920"/>
            <a:ext cx="3240360" cy="3240360"/>
          </a:xfrm>
          <a:prstGeom prst="rect">
            <a:avLst/>
          </a:prstGeom>
          <a:ln>
            <a:noFill/>
          </a:ln>
          <a:effectLst>
            <a:softEdge rad="112500"/>
          </a:effectLst>
        </p:spPr>
      </p:pic>
    </p:spTree>
    <p:extLst>
      <p:ext uri="{BB962C8B-B14F-4D97-AF65-F5344CB8AC3E}">
        <p14:creationId xmlns:p14="http://schemas.microsoft.com/office/powerpoint/2010/main" val="10948077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1892965"/>
            <a:ext cx="3600400" cy="2016224"/>
          </a:xfrm>
        </p:spPr>
        <p:txBody>
          <a:bodyPr>
            <a:normAutofit/>
          </a:bodyPr>
          <a:lstStyle/>
          <a:p>
            <a:pPr>
              <a:buFont typeface="Wingdings" pitchFamily="2" charset="2"/>
              <a:buChar char="v"/>
            </a:pPr>
            <a:r>
              <a:rPr lang="en-US" dirty="0">
                <a:solidFill>
                  <a:schemeClr val="tx1">
                    <a:lumMod val="95000"/>
                    <a:lumOff val="5000"/>
                  </a:schemeClr>
                </a:solidFill>
              </a:rPr>
              <a:t>In the world there are a lot of animals and birds that are in danger. </a:t>
            </a:r>
            <a:br>
              <a:rPr lang="en-US" dirty="0">
                <a:solidFill>
                  <a:schemeClr val="tx1">
                    <a:lumMod val="95000"/>
                    <a:lumOff val="5000"/>
                  </a:schemeClr>
                </a:solidFill>
              </a:rPr>
            </a:br>
            <a:r>
              <a:rPr lang="en-US" dirty="0">
                <a:solidFill>
                  <a:schemeClr val="tx1">
                    <a:lumMod val="95000"/>
                    <a:lumOff val="5000"/>
                  </a:schemeClr>
                </a:solidFill>
              </a:rPr>
              <a:t>They are in The International Red Book.</a:t>
            </a:r>
            <a:endParaRPr lang="uk-UA" dirty="0">
              <a:solidFill>
                <a:schemeClr val="tx1">
                  <a:lumMod val="95000"/>
                  <a:lumOff val="5000"/>
                </a:schemeClr>
              </a:solidFill>
            </a:endParaRPr>
          </a:p>
        </p:txBody>
      </p:sp>
      <p:sp>
        <p:nvSpPr>
          <p:cNvPr id="2" name="Заголовок 1"/>
          <p:cNvSpPr>
            <a:spLocks noGrp="1"/>
          </p:cNvSpPr>
          <p:nvPr>
            <p:ph type="title"/>
          </p:nvPr>
        </p:nvSpPr>
        <p:spPr/>
        <p:txBody>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Extinct animals</a:t>
            </a:r>
            <a:endParaRPr lang="uk-UA"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4214434"/>
            <a:ext cx="3984104" cy="2241059"/>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357" y="3909189"/>
            <a:ext cx="3397498" cy="2546304"/>
          </a:xfrm>
          <a:prstGeom prst="rect">
            <a:avLst/>
          </a:prstGeom>
          <a:ln>
            <a:noFill/>
          </a:ln>
          <a:effectLst>
            <a:softEdge rad="112500"/>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8770" y="1700808"/>
            <a:ext cx="2552700" cy="1790700"/>
          </a:xfrm>
          <a:prstGeom prst="rect">
            <a:avLst/>
          </a:prstGeom>
          <a:ln>
            <a:noFill/>
          </a:ln>
          <a:effectLst>
            <a:softEdge rad="112500"/>
          </a:effectLst>
        </p:spPr>
      </p:pic>
    </p:spTree>
    <p:extLst>
      <p:ext uri="{BB962C8B-B14F-4D97-AF65-F5344CB8AC3E}">
        <p14:creationId xmlns:p14="http://schemas.microsoft.com/office/powerpoint/2010/main" val="1674537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75656" y="2276872"/>
            <a:ext cx="7408333" cy="3450696"/>
          </a:xfrm>
        </p:spPr>
        <p:txBody>
          <a:bodyPr>
            <a:normAutofit fontScale="92500" lnSpcReduction="20000"/>
          </a:bodyPr>
          <a:lstStyle/>
          <a:p>
            <a:pPr>
              <a:buFont typeface="Wingdings" pitchFamily="2" charset="2"/>
              <a:buChar char="v"/>
            </a:pPr>
            <a:r>
              <a:rPr lang="en-US" dirty="0">
                <a:solidFill>
                  <a:schemeClr val="tx1">
                    <a:lumMod val="95000"/>
                    <a:lumOff val="5000"/>
                  </a:schemeClr>
                </a:solidFill>
              </a:rPr>
              <a:t>We can recycle newspapers, bottles and metal cans.</a:t>
            </a:r>
          </a:p>
          <a:p>
            <a:pPr>
              <a:buFont typeface="Wingdings" pitchFamily="2" charset="2"/>
              <a:buChar char="v"/>
            </a:pPr>
            <a:r>
              <a:rPr lang="en-US" dirty="0">
                <a:solidFill>
                  <a:schemeClr val="tx1">
                    <a:lumMod val="95000"/>
                    <a:lumOff val="5000"/>
                  </a:schemeClr>
                </a:solidFill>
              </a:rPr>
              <a:t>We mustn’t cut down trees.</a:t>
            </a:r>
          </a:p>
          <a:p>
            <a:pPr>
              <a:buFont typeface="Wingdings" pitchFamily="2" charset="2"/>
              <a:buChar char="v"/>
            </a:pPr>
            <a:r>
              <a:rPr lang="en-US" dirty="0">
                <a:solidFill>
                  <a:schemeClr val="tx1">
                    <a:lumMod val="95000"/>
                    <a:lumOff val="5000"/>
                  </a:schemeClr>
                </a:solidFill>
              </a:rPr>
              <a:t>Feed birds in winter.</a:t>
            </a:r>
          </a:p>
          <a:p>
            <a:pPr>
              <a:buFont typeface="Wingdings" pitchFamily="2" charset="2"/>
              <a:buChar char="v"/>
            </a:pPr>
            <a:r>
              <a:rPr lang="en-US" dirty="0">
                <a:solidFill>
                  <a:schemeClr val="tx1">
                    <a:lumMod val="95000"/>
                    <a:lumOff val="5000"/>
                  </a:schemeClr>
                </a:solidFill>
              </a:rPr>
              <a:t>Protect wildlife, plants and trees. </a:t>
            </a:r>
            <a:endParaRPr lang="uk-UA" dirty="0" smtClean="0">
              <a:solidFill>
                <a:schemeClr val="tx1">
                  <a:lumMod val="95000"/>
                  <a:lumOff val="5000"/>
                </a:schemeClr>
              </a:solidFill>
            </a:endParaRPr>
          </a:p>
          <a:p>
            <a:pPr>
              <a:buFont typeface="Wingdings" pitchFamily="2" charset="2"/>
              <a:buChar char="v"/>
            </a:pPr>
            <a:r>
              <a:rPr lang="en-US" dirty="0" smtClean="0">
                <a:solidFill>
                  <a:schemeClr val="tx1">
                    <a:lumMod val="95000"/>
                    <a:lumOff val="5000"/>
                  </a:schemeClr>
                </a:solidFill>
              </a:rPr>
              <a:t>Keep </a:t>
            </a:r>
            <a:r>
              <a:rPr lang="en-US" dirty="0">
                <a:solidFill>
                  <a:schemeClr val="tx1">
                    <a:lumMod val="95000"/>
                    <a:lumOff val="5000"/>
                  </a:schemeClr>
                </a:solidFill>
              </a:rPr>
              <a:t>all </a:t>
            </a:r>
            <a:r>
              <a:rPr lang="en-US" dirty="0" smtClean="0">
                <a:solidFill>
                  <a:schemeClr val="tx1">
                    <a:lumMod val="95000"/>
                    <a:lumOff val="5000"/>
                  </a:schemeClr>
                </a:solidFill>
              </a:rPr>
              <a:t>water</a:t>
            </a:r>
            <a:r>
              <a:rPr lang="uk-UA" dirty="0" smtClean="0">
                <a:solidFill>
                  <a:schemeClr val="tx1">
                    <a:lumMod val="95000"/>
                    <a:lumOff val="5000"/>
                  </a:schemeClr>
                </a:solidFill>
              </a:rPr>
              <a:t> </a:t>
            </a:r>
            <a:r>
              <a:rPr lang="en-US" dirty="0" smtClean="0">
                <a:solidFill>
                  <a:schemeClr val="tx1">
                    <a:lumMod val="95000"/>
                    <a:lumOff val="5000"/>
                  </a:schemeClr>
                </a:solidFill>
              </a:rPr>
              <a:t>clean</a:t>
            </a:r>
            <a:r>
              <a:rPr lang="en-US" dirty="0">
                <a:solidFill>
                  <a:schemeClr val="tx1">
                    <a:lumMod val="95000"/>
                    <a:lumOff val="5000"/>
                  </a:schemeClr>
                </a:solidFill>
              </a:rPr>
              <a:t>. </a:t>
            </a:r>
          </a:p>
          <a:p>
            <a:pPr>
              <a:buFont typeface="Wingdings" pitchFamily="2" charset="2"/>
              <a:buChar char="v"/>
            </a:pPr>
            <a:r>
              <a:rPr lang="en-US" dirty="0">
                <a:solidFill>
                  <a:schemeClr val="tx1">
                    <a:lumMod val="95000"/>
                    <a:lumOff val="5000"/>
                  </a:schemeClr>
                </a:solidFill>
              </a:rPr>
              <a:t>Don’t use aerosol sprays.</a:t>
            </a:r>
          </a:p>
          <a:p>
            <a:pPr>
              <a:buFont typeface="Wingdings" pitchFamily="2" charset="2"/>
              <a:buChar char="v"/>
            </a:pPr>
            <a:r>
              <a:rPr lang="en-US" dirty="0">
                <a:solidFill>
                  <a:schemeClr val="tx1">
                    <a:lumMod val="95000"/>
                    <a:lumOff val="5000"/>
                  </a:schemeClr>
                </a:solidFill>
              </a:rPr>
              <a:t>Don’t use chemicals in the garden.</a:t>
            </a:r>
          </a:p>
          <a:p>
            <a:pPr>
              <a:buFont typeface="Wingdings" pitchFamily="2" charset="2"/>
              <a:buChar char="v"/>
            </a:pPr>
            <a:r>
              <a:rPr lang="en-US" dirty="0">
                <a:solidFill>
                  <a:schemeClr val="tx1">
                    <a:lumMod val="95000"/>
                    <a:lumOff val="5000"/>
                  </a:schemeClr>
                </a:solidFill>
              </a:rPr>
              <a:t>Turn off the light when you leave the room.</a:t>
            </a:r>
          </a:p>
          <a:p>
            <a:pPr>
              <a:buFont typeface="Wingdings" pitchFamily="2" charset="2"/>
              <a:buChar char="v"/>
            </a:pPr>
            <a:r>
              <a:rPr lang="en-US" dirty="0">
                <a:solidFill>
                  <a:schemeClr val="tx1">
                    <a:lumMod val="95000"/>
                    <a:lumOff val="5000"/>
                  </a:schemeClr>
                </a:solidFill>
              </a:rPr>
              <a:t>Don’t cut wild flowers.</a:t>
            </a:r>
          </a:p>
          <a:p>
            <a:pPr>
              <a:buFont typeface="Wingdings" pitchFamily="2" charset="2"/>
              <a:buChar char="v"/>
            </a:pPr>
            <a:r>
              <a:rPr lang="en-US" dirty="0">
                <a:solidFill>
                  <a:schemeClr val="tx1">
                    <a:lumMod val="95000"/>
                    <a:lumOff val="5000"/>
                  </a:schemeClr>
                </a:solidFill>
              </a:rPr>
              <a:t>Try to avoid buying plastic. It’s hard to recycle.</a:t>
            </a:r>
          </a:p>
          <a:p>
            <a:pPr>
              <a:buFont typeface="Wingdings" pitchFamily="2" charset="2"/>
              <a:buChar char="v"/>
            </a:pPr>
            <a:endParaRPr lang="uk-UA" dirty="0"/>
          </a:p>
        </p:txBody>
      </p:sp>
      <p:sp>
        <p:nvSpPr>
          <p:cNvPr id="2" name="Заголовок 1"/>
          <p:cNvSpPr>
            <a:spLocks noGrp="1"/>
          </p:cNvSpPr>
          <p:nvPr>
            <p:ph type="title"/>
          </p:nvPr>
        </p:nvSpPr>
        <p:spPr>
          <a:xfrm>
            <a:off x="251520" y="338328"/>
            <a:ext cx="8568952" cy="1252728"/>
          </a:xfrm>
        </p:spPr>
        <p:txBody>
          <a:bodyPr>
            <a:normAutofit/>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What we can do to protect nature</a:t>
            </a:r>
            <a:r>
              <a:rPr lang="uk-UA"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t>
            </a:r>
            <a:endParaRPr lang="uk-UA"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28515390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ving_The_Environment.mp4">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475656" y="1772816"/>
            <a:ext cx="6423719" cy="3613238"/>
          </a:xfrm>
        </p:spPr>
      </p:pic>
    </p:spTree>
    <p:extLst>
      <p:ext uri="{BB962C8B-B14F-4D97-AF65-F5344CB8AC3E}">
        <p14:creationId xmlns:p14="http://schemas.microsoft.com/office/powerpoint/2010/main" val="17297932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7373" y="3789040"/>
            <a:ext cx="2930616" cy="2696220"/>
          </a:xfrm>
          <a:prstGeom prst="rect">
            <a:avLst/>
          </a:prstGeom>
          <a:ln>
            <a:noFill/>
          </a:ln>
          <a:effectLst>
            <a:softEdge rad="112500"/>
          </a:effectLst>
        </p:spPr>
      </p:pic>
      <p:sp>
        <p:nvSpPr>
          <p:cNvPr id="3" name="Объект 2"/>
          <p:cNvSpPr>
            <a:spLocks noGrp="1"/>
          </p:cNvSpPr>
          <p:nvPr>
            <p:ph idx="1"/>
          </p:nvPr>
        </p:nvSpPr>
        <p:spPr>
          <a:xfrm>
            <a:off x="2195736" y="2132856"/>
            <a:ext cx="4392488" cy="4176464"/>
          </a:xfrm>
        </p:spPr>
        <p:txBody>
          <a:bodyPr>
            <a:normAutofit fontScale="92500" lnSpcReduction="20000"/>
          </a:bodyPr>
          <a:lstStyle/>
          <a:p>
            <a:pPr>
              <a:buFont typeface="Wingdings" pitchFamily="2" charset="2"/>
              <a:buChar char="v"/>
            </a:pPr>
            <a:r>
              <a:rPr lang="en-US" dirty="0">
                <a:solidFill>
                  <a:schemeClr val="tx1">
                    <a:lumMod val="95000"/>
                    <a:lumOff val="5000"/>
                  </a:schemeClr>
                </a:solidFill>
              </a:rPr>
              <a:t>Don’t throw the paper</a:t>
            </a:r>
          </a:p>
          <a:p>
            <a:pPr>
              <a:buFont typeface="Wingdings" pitchFamily="2" charset="2"/>
              <a:buChar char="v"/>
            </a:pPr>
            <a:r>
              <a:rPr lang="en-US" dirty="0">
                <a:solidFill>
                  <a:schemeClr val="tx1">
                    <a:lumMod val="95000"/>
                    <a:lumOff val="5000"/>
                  </a:schemeClr>
                </a:solidFill>
              </a:rPr>
              <a:t>Put litter away</a:t>
            </a:r>
          </a:p>
          <a:p>
            <a:pPr>
              <a:buFont typeface="Wingdings" pitchFamily="2" charset="2"/>
              <a:buChar char="v"/>
            </a:pPr>
            <a:r>
              <a:rPr lang="en-US" dirty="0">
                <a:solidFill>
                  <a:schemeClr val="tx1">
                    <a:lumMod val="95000"/>
                    <a:lumOff val="5000"/>
                  </a:schemeClr>
                </a:solidFill>
              </a:rPr>
              <a:t>Put it in a rubbish bin</a:t>
            </a:r>
          </a:p>
          <a:p>
            <a:pPr>
              <a:buFont typeface="Wingdings" pitchFamily="2" charset="2"/>
              <a:buChar char="v"/>
            </a:pPr>
            <a:r>
              <a:rPr lang="en-US" dirty="0">
                <a:solidFill>
                  <a:schemeClr val="tx1">
                    <a:lumMod val="95000"/>
                    <a:lumOff val="5000"/>
                  </a:schemeClr>
                </a:solidFill>
              </a:rPr>
              <a:t> Never break plants and baby trees</a:t>
            </a:r>
          </a:p>
          <a:p>
            <a:pPr>
              <a:buFont typeface="Wingdings" pitchFamily="2" charset="2"/>
              <a:buChar char="v"/>
            </a:pPr>
            <a:r>
              <a:rPr lang="en-US" dirty="0">
                <a:solidFill>
                  <a:schemeClr val="tx1">
                    <a:lumMod val="95000"/>
                    <a:lumOff val="5000"/>
                  </a:schemeClr>
                </a:solidFill>
              </a:rPr>
              <a:t>Don’t paint on trees</a:t>
            </a:r>
          </a:p>
          <a:p>
            <a:pPr>
              <a:buFont typeface="Wingdings" pitchFamily="2" charset="2"/>
              <a:buChar char="v"/>
            </a:pPr>
            <a:r>
              <a:rPr lang="en-US" dirty="0">
                <a:solidFill>
                  <a:schemeClr val="tx1">
                    <a:lumMod val="95000"/>
                    <a:lumOff val="5000"/>
                  </a:schemeClr>
                </a:solidFill>
              </a:rPr>
              <a:t>Don’t leave fire</a:t>
            </a:r>
          </a:p>
          <a:p>
            <a:pPr>
              <a:buFont typeface="Wingdings" pitchFamily="2" charset="2"/>
              <a:buChar char="v"/>
            </a:pPr>
            <a:r>
              <a:rPr lang="en-US" dirty="0">
                <a:solidFill>
                  <a:schemeClr val="tx1">
                    <a:lumMod val="95000"/>
                    <a:lumOff val="5000"/>
                  </a:schemeClr>
                </a:solidFill>
              </a:rPr>
              <a:t>Don’t waste energy</a:t>
            </a:r>
          </a:p>
          <a:p>
            <a:pPr>
              <a:buFont typeface="Wingdings" pitchFamily="2" charset="2"/>
              <a:buChar char="v"/>
            </a:pPr>
            <a:r>
              <a:rPr lang="en-US" dirty="0">
                <a:solidFill>
                  <a:schemeClr val="tx1">
                    <a:lumMod val="95000"/>
                    <a:lumOff val="5000"/>
                  </a:schemeClr>
                </a:solidFill>
              </a:rPr>
              <a:t>Organize ecological </a:t>
            </a:r>
            <a:r>
              <a:rPr lang="en-US" dirty="0" smtClean="0">
                <a:solidFill>
                  <a:schemeClr val="tx1">
                    <a:lumMod val="95000"/>
                    <a:lumOff val="5000"/>
                  </a:schemeClr>
                </a:solidFill>
              </a:rPr>
              <a:t>activity</a:t>
            </a:r>
          </a:p>
          <a:p>
            <a:pPr>
              <a:buFont typeface="Wingdings" pitchFamily="2" charset="2"/>
              <a:buChar char="v"/>
            </a:pPr>
            <a:r>
              <a:rPr lang="en-US" dirty="0" smtClean="0">
                <a:solidFill>
                  <a:schemeClr val="tx1">
                    <a:lumMod val="95000"/>
                    <a:lumOff val="5000"/>
                  </a:schemeClr>
                </a:solidFill>
              </a:rPr>
              <a:t>Safe </a:t>
            </a:r>
            <a:r>
              <a:rPr lang="en-US" dirty="0">
                <a:solidFill>
                  <a:schemeClr val="tx1">
                    <a:lumMod val="95000"/>
                    <a:lumOff val="5000"/>
                  </a:schemeClr>
                </a:solidFill>
              </a:rPr>
              <a:t>energy</a:t>
            </a:r>
          </a:p>
          <a:p>
            <a:pPr>
              <a:buFont typeface="Wingdings" pitchFamily="2" charset="2"/>
              <a:buChar char="v"/>
            </a:pPr>
            <a:r>
              <a:rPr lang="en-US" dirty="0">
                <a:solidFill>
                  <a:schemeClr val="tx1">
                    <a:lumMod val="95000"/>
                    <a:lumOff val="5000"/>
                  </a:schemeClr>
                </a:solidFill>
              </a:rPr>
              <a:t>Safe water	</a:t>
            </a:r>
          </a:p>
          <a:p>
            <a:pPr>
              <a:buFont typeface="Wingdings" pitchFamily="2" charset="2"/>
              <a:buChar char="v"/>
            </a:pPr>
            <a:r>
              <a:rPr lang="en-US" dirty="0">
                <a:solidFill>
                  <a:schemeClr val="tx1">
                    <a:lumMod val="95000"/>
                    <a:lumOff val="5000"/>
                  </a:schemeClr>
                </a:solidFill>
              </a:rPr>
              <a:t>Use paper, not plastic</a:t>
            </a:r>
          </a:p>
          <a:p>
            <a:pPr>
              <a:buFont typeface="Wingdings" pitchFamily="2" charset="2"/>
              <a:buChar char="v"/>
            </a:pPr>
            <a:endParaRPr lang="uk-UA" dirty="0"/>
          </a:p>
        </p:txBody>
      </p:sp>
      <p:sp>
        <p:nvSpPr>
          <p:cNvPr id="2" name="Заголовок 1"/>
          <p:cNvSpPr>
            <a:spLocks noGrp="1"/>
          </p:cNvSpPr>
          <p:nvPr>
            <p:ph type="title"/>
          </p:nvPr>
        </p:nvSpPr>
        <p:spPr/>
        <p:txBody>
          <a:bodyPr/>
          <a:lstStyle/>
          <a:p>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REMEMBER!!!</a:t>
            </a:r>
            <a:endParaRPr lang="uk-UA"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58" y="1877018"/>
            <a:ext cx="2209428" cy="2209428"/>
          </a:xfrm>
          <a:prstGeom prst="rect">
            <a:avLst/>
          </a:prstGeom>
          <a:ln>
            <a:noFill/>
          </a:ln>
          <a:effectLst>
            <a:softEdge rad="112500"/>
          </a:effectLst>
        </p:spPr>
      </p:pic>
    </p:spTree>
    <p:extLst>
      <p:ext uri="{BB962C8B-B14F-4D97-AF65-F5344CB8AC3E}">
        <p14:creationId xmlns:p14="http://schemas.microsoft.com/office/powerpoint/2010/main" val="40574659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267744" y="2708920"/>
            <a:ext cx="4492021" cy="3450696"/>
          </a:xfrm>
        </p:spPr>
        <p:txBody>
          <a:bodyPr/>
          <a:lstStyle/>
          <a:p>
            <a:pPr>
              <a:buFont typeface="Wingdings" pitchFamily="2" charset="2"/>
              <a:buChar char="v"/>
            </a:pPr>
            <a:r>
              <a:rPr lang="ru-RU" dirty="0">
                <a:solidFill>
                  <a:schemeClr val="tx1">
                    <a:lumMod val="95000"/>
                    <a:lumOff val="5000"/>
                  </a:schemeClr>
                </a:solidFill>
              </a:rPr>
              <a:t>1.en.wikipedia.org</a:t>
            </a:r>
          </a:p>
          <a:p>
            <a:pPr>
              <a:buFont typeface="Wingdings" pitchFamily="2" charset="2"/>
              <a:buChar char="v"/>
            </a:pPr>
            <a:r>
              <a:rPr lang="ru-RU" dirty="0">
                <a:solidFill>
                  <a:schemeClr val="tx1">
                    <a:lumMod val="95000"/>
                    <a:lumOff val="5000"/>
                  </a:schemeClr>
                </a:solidFill>
              </a:rPr>
              <a:t>2.www.projectbritain.com</a:t>
            </a:r>
          </a:p>
          <a:p>
            <a:pPr>
              <a:buFont typeface="Wingdings" pitchFamily="2" charset="2"/>
              <a:buChar char="v"/>
            </a:pPr>
            <a:r>
              <a:rPr lang="ru-RU" dirty="0">
                <a:solidFill>
                  <a:schemeClr val="tx1">
                    <a:lumMod val="95000"/>
                    <a:lumOff val="5000"/>
                  </a:schemeClr>
                </a:solidFill>
              </a:rPr>
              <a:t>3.www.alleng.ru</a:t>
            </a:r>
          </a:p>
          <a:p>
            <a:pPr>
              <a:buFont typeface="Wingdings" pitchFamily="2" charset="2"/>
              <a:buChar char="v"/>
            </a:pPr>
            <a:r>
              <a:rPr lang="ru-RU" dirty="0">
                <a:solidFill>
                  <a:schemeClr val="tx1">
                    <a:lumMod val="95000"/>
                    <a:lumOff val="5000"/>
                  </a:schemeClr>
                </a:solidFill>
              </a:rPr>
              <a:t>4.Видео </a:t>
            </a:r>
            <a:r>
              <a:rPr lang="ru-RU" dirty="0" smtClean="0">
                <a:solidFill>
                  <a:schemeClr val="tx1">
                    <a:lumMod val="95000"/>
                    <a:lumOff val="5000"/>
                  </a:schemeClr>
                </a:solidFill>
              </a:rPr>
              <a:t>фрагмент з </a:t>
            </a:r>
            <a:r>
              <a:rPr lang="ru-RU" dirty="0" err="1">
                <a:solidFill>
                  <a:schemeClr val="tx1">
                    <a:lumMod val="95000"/>
                    <a:lumOff val="5000"/>
                  </a:schemeClr>
                </a:solidFill>
              </a:rPr>
              <a:t>Youtube</a:t>
            </a:r>
            <a:r>
              <a:rPr lang="ru-RU" dirty="0">
                <a:solidFill>
                  <a:schemeClr val="tx1">
                    <a:lumMod val="95000"/>
                    <a:lumOff val="5000"/>
                  </a:schemeClr>
                </a:solidFill>
              </a:rPr>
              <a:t> </a:t>
            </a:r>
            <a:endParaRPr lang="uk-UA" dirty="0">
              <a:solidFill>
                <a:schemeClr val="tx1">
                  <a:lumMod val="95000"/>
                  <a:lumOff val="5000"/>
                </a:schemeClr>
              </a:solidFill>
            </a:endParaRPr>
          </a:p>
        </p:txBody>
      </p:sp>
      <p:sp>
        <p:nvSpPr>
          <p:cNvPr id="3" name="Заголовок 2"/>
          <p:cNvSpPr>
            <a:spLocks noGrp="1"/>
          </p:cNvSpPr>
          <p:nvPr>
            <p:ph type="title"/>
          </p:nvPr>
        </p:nvSpPr>
        <p:spPr/>
        <p:txBody>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a:t>
            </a:r>
            <a:r>
              <a:rPr lang="uk-UA"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писок використаної літератури</a:t>
            </a:r>
            <a:endParaRPr lang="uk-UA"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10480795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025581"/>
            <a:ext cx="4422547" cy="2762508"/>
          </a:xfrm>
          <a:prstGeom prst="rect">
            <a:avLst/>
          </a:prstGeom>
          <a:ln>
            <a:noFill/>
          </a:ln>
          <a:effectLst>
            <a:softEdge rad="112500"/>
          </a:effectLst>
        </p:spPr>
      </p:pic>
    </p:spTree>
    <p:extLst>
      <p:ext uri="{BB962C8B-B14F-4D97-AF65-F5344CB8AC3E}">
        <p14:creationId xmlns:p14="http://schemas.microsoft.com/office/powerpoint/2010/main" val="2130443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a:buFont typeface="Wingdings" pitchFamily="2" charset="2"/>
              <a:buChar char="v"/>
            </a:pPr>
            <a:r>
              <a:rPr lang="en-US" dirty="0" smtClean="0">
                <a:solidFill>
                  <a:schemeClr val="tx1">
                    <a:lumMod val="95000"/>
                    <a:lumOff val="5000"/>
                  </a:schemeClr>
                </a:solidFill>
              </a:rPr>
              <a:t>The </a:t>
            </a:r>
            <a:r>
              <a:rPr lang="en-US" dirty="0">
                <a:solidFill>
                  <a:schemeClr val="tx1">
                    <a:lumMod val="95000"/>
                    <a:lumOff val="5000"/>
                  </a:schemeClr>
                </a:solidFill>
              </a:rPr>
              <a:t>world environment means simply what is around us. Some people live in a town environment. But the air we breathe, the soil on which we stand and walk, the water we drink are all part of the environment.</a:t>
            </a:r>
          </a:p>
          <a:p>
            <a:endParaRPr lang="uk-UA" dirty="0"/>
          </a:p>
        </p:txBody>
      </p:sp>
      <p:sp>
        <p:nvSpPr>
          <p:cNvPr id="2" name="Заголовок 1"/>
          <p:cNvSpPr>
            <a:spLocks noGrp="1"/>
          </p:cNvSpPr>
          <p:nvPr>
            <p:ph type="title"/>
          </p:nvPr>
        </p:nvSpPr>
        <p:spPr/>
        <p:txBody>
          <a:bodyPr>
            <a:normAutofit fontScale="90000"/>
          </a:bodyPr>
          <a:lstStyle/>
          <a:p>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Environment </a:t>
            </a:r>
            <a:r>
              <a:rPr lang="en-US" dirty="0"/>
              <a:t/>
            </a:r>
            <a:br>
              <a:rPr lang="en-US" dirty="0"/>
            </a:br>
            <a:endParaRPr lang="uk-UA" dirty="0"/>
          </a:p>
        </p:txBody>
      </p:sp>
    </p:spTree>
    <p:extLst>
      <p:ext uri="{BB962C8B-B14F-4D97-AF65-F5344CB8AC3E}">
        <p14:creationId xmlns:p14="http://schemas.microsoft.com/office/powerpoint/2010/main" val="27346753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buNone/>
            </a:pPr>
            <a:r>
              <a:rPr lang="en-US" dirty="0">
                <a:solidFill>
                  <a:schemeClr val="tx1">
                    <a:lumMod val="95000"/>
                    <a:lumOff val="5000"/>
                  </a:schemeClr>
                </a:solidFill>
              </a:rPr>
              <a:t>Every day we hear about environmental </a:t>
            </a:r>
            <a:r>
              <a:rPr lang="en-US" dirty="0" smtClean="0">
                <a:solidFill>
                  <a:schemeClr val="tx1">
                    <a:lumMod val="95000"/>
                    <a:lumOff val="5000"/>
                  </a:schemeClr>
                </a:solidFill>
              </a:rPr>
              <a:t>problems:</a:t>
            </a:r>
          </a:p>
          <a:p>
            <a:pPr>
              <a:buFont typeface="Wingdings" pitchFamily="2" charset="2"/>
              <a:buChar char="v"/>
            </a:pPr>
            <a:r>
              <a:rPr lang="en-US" dirty="0">
                <a:solidFill>
                  <a:schemeClr val="tx1">
                    <a:lumMod val="95000"/>
                    <a:lumOff val="5000"/>
                  </a:schemeClr>
                </a:solidFill>
              </a:rPr>
              <a:t>Acid rain</a:t>
            </a:r>
          </a:p>
          <a:p>
            <a:pPr>
              <a:buFont typeface="Wingdings" pitchFamily="2" charset="2"/>
              <a:buChar char="v"/>
            </a:pPr>
            <a:r>
              <a:rPr lang="en-US" dirty="0">
                <a:solidFill>
                  <a:schemeClr val="tx1">
                    <a:lumMod val="95000"/>
                    <a:lumOff val="5000"/>
                  </a:schemeClr>
                </a:solidFill>
              </a:rPr>
              <a:t>Pollution</a:t>
            </a:r>
          </a:p>
          <a:p>
            <a:pPr>
              <a:buFont typeface="Wingdings" pitchFamily="2" charset="2"/>
              <a:buChar char="v"/>
            </a:pPr>
            <a:r>
              <a:rPr lang="en-US" dirty="0">
                <a:solidFill>
                  <a:schemeClr val="tx1">
                    <a:lumMod val="95000"/>
                    <a:lumOff val="5000"/>
                  </a:schemeClr>
                </a:solidFill>
              </a:rPr>
              <a:t>Climate change</a:t>
            </a:r>
          </a:p>
          <a:p>
            <a:pPr>
              <a:buFont typeface="Wingdings" pitchFamily="2" charset="2"/>
              <a:buChar char="v"/>
            </a:pPr>
            <a:r>
              <a:rPr lang="en-US" dirty="0">
                <a:solidFill>
                  <a:schemeClr val="tx1">
                    <a:lumMod val="95000"/>
                    <a:lumOff val="5000"/>
                  </a:schemeClr>
                </a:solidFill>
              </a:rPr>
              <a:t>The destruction of </a:t>
            </a:r>
            <a:r>
              <a:rPr lang="en-US" dirty="0" smtClean="0">
                <a:solidFill>
                  <a:schemeClr val="tx1">
                    <a:lumMod val="95000"/>
                    <a:lumOff val="5000"/>
                  </a:schemeClr>
                </a:solidFill>
              </a:rPr>
              <a:t>rainforests</a:t>
            </a:r>
            <a:r>
              <a:rPr lang="uk-UA" dirty="0" smtClean="0">
                <a:solidFill>
                  <a:schemeClr val="tx1">
                    <a:lumMod val="95000"/>
                    <a:lumOff val="5000"/>
                  </a:schemeClr>
                </a:solidFill>
              </a:rPr>
              <a:t> </a:t>
            </a:r>
            <a:r>
              <a:rPr lang="en-US" dirty="0" smtClean="0">
                <a:solidFill>
                  <a:schemeClr val="tx1">
                    <a:lumMod val="95000"/>
                    <a:lumOff val="5000"/>
                  </a:schemeClr>
                </a:solidFill>
              </a:rPr>
              <a:t>and other wild habitats</a:t>
            </a:r>
          </a:p>
          <a:p>
            <a:endParaRPr lang="en-US" dirty="0"/>
          </a:p>
          <a:p>
            <a:endParaRPr lang="uk-UA" dirty="0"/>
          </a:p>
        </p:txBody>
      </p:sp>
      <p:sp>
        <p:nvSpPr>
          <p:cNvPr id="2" name="Заголовок 1"/>
          <p:cNvSpPr>
            <a:spLocks noGrp="1"/>
          </p:cNvSpPr>
          <p:nvPr>
            <p:ph type="title"/>
          </p:nvPr>
        </p:nvSpPr>
        <p:spPr/>
        <p:txBody>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Our planet is in danger!</a:t>
            </a:r>
            <a:endParaRPr lang="uk-UA"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7682029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635896" y="2060848"/>
            <a:ext cx="4707540" cy="3594712"/>
          </a:xfrm>
        </p:spPr>
        <p:txBody>
          <a:bodyPr/>
          <a:lstStyle/>
          <a:p>
            <a:pPr>
              <a:buFont typeface="Wingdings" pitchFamily="2" charset="2"/>
              <a:buChar char="v"/>
            </a:pPr>
            <a:r>
              <a:rPr lang="en-US" dirty="0">
                <a:solidFill>
                  <a:schemeClr val="tx1">
                    <a:lumMod val="95000"/>
                    <a:lumOff val="5000"/>
                  </a:schemeClr>
                </a:solidFill>
              </a:rPr>
              <a:t>Millions of cars and smoky factories pollute and spoil the air we breathe in. Pollution is hanging over big cities like an ugly brown cloud. It is hurting our lungs as well as the life of animals, birds and plants</a:t>
            </a:r>
            <a:r>
              <a:rPr lang="en-US" dirty="0" smtClean="0">
                <a:solidFill>
                  <a:schemeClr val="tx1">
                    <a:lumMod val="95000"/>
                    <a:lumOff val="5000"/>
                  </a:schemeClr>
                </a:solidFill>
              </a:rPr>
              <a:t>.</a:t>
            </a:r>
          </a:p>
          <a:p>
            <a:pPr>
              <a:buFont typeface="Wingdings" pitchFamily="2" charset="2"/>
              <a:buChar char="v"/>
            </a:pPr>
            <a:endParaRPr lang="en-US" dirty="0">
              <a:solidFill>
                <a:schemeClr val="tx1">
                  <a:lumMod val="95000"/>
                  <a:lumOff val="5000"/>
                </a:schemeClr>
              </a:solidFill>
            </a:endParaRPr>
          </a:p>
          <a:p>
            <a:endParaRPr lang="uk-UA" dirty="0"/>
          </a:p>
        </p:txBody>
      </p:sp>
      <p:sp>
        <p:nvSpPr>
          <p:cNvPr id="2" name="Заголовок 1"/>
          <p:cNvSpPr>
            <a:spLocks noGrp="1"/>
          </p:cNvSpPr>
          <p:nvPr>
            <p:ph type="title"/>
          </p:nvPr>
        </p:nvSpPr>
        <p:spPr/>
        <p:txBody>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Air pollution</a:t>
            </a:r>
            <a:endParaRPr lang="uk-UA"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060848"/>
            <a:ext cx="2808312" cy="2808312"/>
          </a:xfrm>
          <a:prstGeom prst="rect">
            <a:avLst/>
          </a:prstGeom>
          <a:ln>
            <a:noFill/>
          </a:ln>
          <a:effectLst>
            <a:softEdge rad="112500"/>
          </a:effectLst>
        </p:spPr>
      </p:pic>
    </p:spTree>
    <p:extLst>
      <p:ext uri="{BB962C8B-B14F-4D97-AF65-F5344CB8AC3E}">
        <p14:creationId xmlns:p14="http://schemas.microsoft.com/office/powerpoint/2010/main" val="21847731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26000"/>
                    </a14:imgEffect>
                    <a14:imgEffect>
                      <a14:colorTemperature colorTemp="11500"/>
                    </a14:imgEffect>
                    <a14:imgEffect>
                      <a14:saturation sat="325000"/>
                    </a14:imgEffect>
                    <a14:imgEffect>
                      <a14:brightnessContrast bright="-28000" contrast="-22000"/>
                    </a14:imgEffect>
                  </a14:imgLayer>
                </a14:imgProps>
              </a:ext>
              <a:ext uri="{28A0092B-C50C-407E-A947-70E740481C1C}">
                <a14:useLocalDpi xmlns:a14="http://schemas.microsoft.com/office/drawing/2010/main" val="0"/>
              </a:ext>
            </a:extLst>
          </a:blip>
          <a:srcRect/>
          <a:stretch>
            <a:fillRect/>
          </a:stretch>
        </p:blipFill>
        <p:spPr bwMode="auto">
          <a:xfrm>
            <a:off x="1403648" y="1556792"/>
            <a:ext cx="6408737" cy="378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970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2204864"/>
            <a:ext cx="7408333" cy="1584176"/>
          </a:xfrm>
        </p:spPr>
        <p:txBody>
          <a:bodyPr/>
          <a:lstStyle/>
          <a:p>
            <a:pPr>
              <a:buFont typeface="Wingdings" pitchFamily="2" charset="2"/>
              <a:buChar char="v"/>
            </a:pPr>
            <a:r>
              <a:rPr lang="en-US" dirty="0">
                <a:solidFill>
                  <a:schemeClr val="tx1">
                    <a:lumMod val="95000"/>
                    <a:lumOff val="5000"/>
                  </a:schemeClr>
                </a:solidFill>
              </a:rPr>
              <a:t>The threat of water pollution is no less dangerous. The amount of waste into the water must be reduced. In the polluted water fish dies first, people may die next.</a:t>
            </a:r>
            <a:endParaRPr lang="uk-UA" dirty="0">
              <a:solidFill>
                <a:schemeClr val="tx1">
                  <a:lumMod val="95000"/>
                  <a:lumOff val="5000"/>
                </a:schemeClr>
              </a:solidFill>
            </a:endParaRPr>
          </a:p>
        </p:txBody>
      </p:sp>
      <p:sp>
        <p:nvSpPr>
          <p:cNvPr id="2" name="Заголовок 1"/>
          <p:cNvSpPr>
            <a:spLocks noGrp="1"/>
          </p:cNvSpPr>
          <p:nvPr>
            <p:ph type="title"/>
          </p:nvPr>
        </p:nvSpPr>
        <p:spPr/>
        <p:txBody>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Water pollution</a:t>
            </a:r>
            <a:endParaRPr lang="uk-UA"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2000"/>
                    </a14:imgEffect>
                    <a14:imgEffect>
                      <a14:saturation sat="120000"/>
                    </a14:imgEffect>
                    <a14:imgEffect>
                      <a14:brightnessContrast bright="-11000" contrast="27000"/>
                    </a14:imgEffect>
                  </a14:imgLayer>
                </a14:imgProps>
              </a:ext>
              <a:ext uri="{28A0092B-C50C-407E-A947-70E740481C1C}">
                <a14:useLocalDpi xmlns:a14="http://schemas.microsoft.com/office/drawing/2010/main" val="0"/>
              </a:ext>
            </a:extLst>
          </a:blip>
          <a:stretch>
            <a:fillRect/>
          </a:stretch>
        </p:blipFill>
        <p:spPr>
          <a:xfrm>
            <a:off x="5796136" y="3645024"/>
            <a:ext cx="2609850" cy="2619375"/>
          </a:xfrm>
          <a:prstGeom prst="rect">
            <a:avLst/>
          </a:prstGeom>
          <a:ln>
            <a:noFill/>
          </a:ln>
          <a:effectLst>
            <a:softEdge rad="112500"/>
          </a:effectLst>
        </p:spPr>
      </p:pic>
      <p:pic>
        <p:nvPicPr>
          <p:cNvPr id="5" name="Рисунок 4"/>
          <p:cNvPicPr>
            <a:picLocks noChangeAspect="1"/>
          </p:cNvPicPr>
          <p:nvPr/>
        </p:nvPicPr>
        <p:blipFill>
          <a:blip r:embed="rId4">
            <a:extLst>
              <a:ext uri="{BEBA8EAE-BF5A-486C-A8C5-ECC9F3942E4B}">
                <a14:imgProps xmlns:a14="http://schemas.microsoft.com/office/drawing/2010/main">
                  <a14:imgLayer r:embed="rId5">
                    <a14:imgEffect>
                      <a14:brightnessContrast bright="-10000" contrast="30000"/>
                    </a14:imgEffect>
                  </a14:imgLayer>
                </a14:imgProps>
              </a:ext>
              <a:ext uri="{28A0092B-C50C-407E-A947-70E740481C1C}">
                <a14:useLocalDpi xmlns:a14="http://schemas.microsoft.com/office/drawing/2010/main" val="0"/>
              </a:ext>
            </a:extLst>
          </a:blip>
          <a:stretch>
            <a:fillRect/>
          </a:stretch>
        </p:blipFill>
        <p:spPr>
          <a:xfrm>
            <a:off x="4056017" y="3645024"/>
            <a:ext cx="1743075" cy="2619375"/>
          </a:xfrm>
          <a:prstGeom prst="rect">
            <a:avLst/>
          </a:prstGeom>
          <a:ln>
            <a:noFill/>
          </a:ln>
          <a:effectLst>
            <a:softEdge rad="112500"/>
          </a:effectLst>
        </p:spPr>
      </p:pic>
    </p:spTree>
    <p:extLst>
      <p:ext uri="{BB962C8B-B14F-4D97-AF65-F5344CB8AC3E}">
        <p14:creationId xmlns:p14="http://schemas.microsoft.com/office/powerpoint/2010/main" val="19008886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Autofit/>
          </a:bodyPr>
          <a:lstStyle/>
          <a:p>
            <a:r>
              <a:rPr lang="en-US" sz="2400" dirty="0">
                <a:solidFill>
                  <a:schemeClr val="tx1">
                    <a:lumMod val="95000"/>
                    <a:lumOff val="5000"/>
                  </a:schemeClr>
                </a:solidFill>
              </a:rPr>
              <a:t>The seas are in danger. They are filled with poison: industrial and nuclear waste, chemical fertilizers and pesticides.</a:t>
            </a:r>
            <a:endParaRPr lang="uk-UA" sz="2400" dirty="0">
              <a:solidFill>
                <a:schemeClr val="tx1">
                  <a:lumMod val="95000"/>
                  <a:lumOff val="5000"/>
                </a:schemeClr>
              </a:solidFill>
            </a:endParaRPr>
          </a:p>
        </p:txBody>
      </p:sp>
      <p:pic>
        <p:nvPicPr>
          <p:cNvPr id="6" name="Рисунок 5"/>
          <p:cNvPicPr>
            <a:picLocks noChangeAspect="1"/>
          </p:cNvPicPr>
          <p:nvPr/>
        </p:nvPicPr>
        <p:blipFill>
          <a:blip r:embed="rId2">
            <a:extLst>
              <a:ext uri="{BEBA8EAE-BF5A-486C-A8C5-ECC9F3942E4B}">
                <a14:imgProps xmlns:a14="http://schemas.microsoft.com/office/drawing/2010/main">
                  <a14:imgLayer r:embed="rId3">
                    <a14:imgEffect>
                      <a14:brightnessContrast bright="11000" contrast="16000"/>
                    </a14:imgEffect>
                  </a14:imgLayer>
                </a14:imgProps>
              </a:ext>
              <a:ext uri="{28A0092B-C50C-407E-A947-70E740481C1C}">
                <a14:useLocalDpi xmlns:a14="http://schemas.microsoft.com/office/drawing/2010/main" val="0"/>
              </a:ext>
            </a:extLst>
          </a:blip>
          <a:stretch>
            <a:fillRect/>
          </a:stretch>
        </p:blipFill>
        <p:spPr>
          <a:xfrm>
            <a:off x="1691680" y="2708921"/>
            <a:ext cx="2916813" cy="2446000"/>
          </a:xfrm>
          <a:prstGeom prst="rect">
            <a:avLst/>
          </a:prstGeom>
          <a:ln>
            <a:noFill/>
          </a:ln>
          <a:effectLst>
            <a:softEdge rad="112500"/>
          </a:effectLst>
        </p:spPr>
      </p:pic>
      <p:pic>
        <p:nvPicPr>
          <p:cNvPr id="7" name="Рисунок 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7000"/>
                    </a14:imgEffect>
                  </a14:imgLayer>
                </a14:imgProps>
              </a:ext>
              <a:ext uri="{28A0092B-C50C-407E-A947-70E740481C1C}">
                <a14:useLocalDpi xmlns:a14="http://schemas.microsoft.com/office/drawing/2010/main" val="0"/>
              </a:ext>
            </a:extLst>
          </a:blip>
          <a:stretch>
            <a:fillRect/>
          </a:stretch>
        </p:blipFill>
        <p:spPr>
          <a:xfrm>
            <a:off x="4644008" y="2708921"/>
            <a:ext cx="2972741" cy="2423560"/>
          </a:xfrm>
          <a:prstGeom prst="rect">
            <a:avLst/>
          </a:prstGeom>
          <a:ln>
            <a:noFill/>
          </a:ln>
          <a:effectLst>
            <a:softEdge rad="112500"/>
          </a:effectLst>
        </p:spPr>
      </p:pic>
    </p:spTree>
    <p:extLst>
      <p:ext uri="{BB962C8B-B14F-4D97-AF65-F5344CB8AC3E}">
        <p14:creationId xmlns:p14="http://schemas.microsoft.com/office/powerpoint/2010/main" val="33028395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2348880"/>
            <a:ext cx="7408333" cy="3450696"/>
          </a:xfrm>
        </p:spPr>
        <p:txBody>
          <a:bodyPr/>
          <a:lstStyle/>
          <a:p>
            <a:pPr>
              <a:buFont typeface="Wingdings" pitchFamily="2" charset="2"/>
              <a:buChar char="v"/>
            </a:pPr>
            <a:r>
              <a:rPr lang="en-US" dirty="0">
                <a:solidFill>
                  <a:schemeClr val="tx1">
                    <a:lumMod val="95000"/>
                    <a:lumOff val="5000"/>
                  </a:schemeClr>
                </a:solidFill>
              </a:rPr>
              <a:t>Acid rains are dangerous for </a:t>
            </a:r>
            <a:r>
              <a:rPr lang="en-US" dirty="0" smtClean="0">
                <a:solidFill>
                  <a:schemeClr val="tx1">
                    <a:lumMod val="95000"/>
                    <a:lumOff val="5000"/>
                  </a:schemeClr>
                </a:solidFill>
              </a:rPr>
              <a:t>animals</a:t>
            </a:r>
            <a:r>
              <a:rPr lang="en-US" dirty="0">
                <a:solidFill>
                  <a:schemeClr val="tx1">
                    <a:lumMod val="95000"/>
                    <a:lumOff val="5000"/>
                  </a:schemeClr>
                </a:solidFill>
              </a:rPr>
              <a:t>, plants, water and people.</a:t>
            </a:r>
          </a:p>
          <a:p>
            <a:endParaRPr lang="uk-UA" dirty="0">
              <a:solidFill>
                <a:schemeClr val="tx1">
                  <a:lumMod val="95000"/>
                  <a:lumOff val="5000"/>
                </a:schemeClr>
              </a:solidFill>
            </a:endParaRPr>
          </a:p>
        </p:txBody>
      </p:sp>
      <p:sp>
        <p:nvSpPr>
          <p:cNvPr id="2" name="Заголовок 1"/>
          <p:cNvSpPr>
            <a:spLocks noGrp="1"/>
          </p:cNvSpPr>
          <p:nvPr>
            <p:ph type="title"/>
          </p:nvPr>
        </p:nvSpPr>
        <p:spPr/>
        <p:txBody>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Acid rains</a:t>
            </a:r>
            <a:endParaRPr lang="uk-UA"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Effect>
                      <a14:brightnessContrast bright="6000" contrast="38000"/>
                    </a14:imgEffect>
                  </a14:imgLayer>
                </a14:imgProps>
              </a:ext>
              <a:ext uri="{28A0092B-C50C-407E-A947-70E740481C1C}">
                <a14:useLocalDpi xmlns:a14="http://schemas.microsoft.com/office/drawing/2010/main" val="0"/>
              </a:ext>
            </a:extLst>
          </a:blip>
          <a:stretch>
            <a:fillRect/>
          </a:stretch>
        </p:blipFill>
        <p:spPr>
          <a:xfrm>
            <a:off x="4932040" y="3429000"/>
            <a:ext cx="3475087" cy="2616378"/>
          </a:xfrm>
          <a:prstGeom prst="rect">
            <a:avLst/>
          </a:prstGeom>
          <a:ln>
            <a:noFill/>
          </a:ln>
          <a:effectLst>
            <a:softEdge rad="112500"/>
          </a:effectLst>
        </p:spPr>
      </p:pic>
      <p:pic>
        <p:nvPicPr>
          <p:cNvPr id="5" name="Рисунок 4"/>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Effect>
                      <a14:saturation sat="105000"/>
                    </a14:imgEffect>
                    <a14:imgEffect>
                      <a14:brightnessContrast bright="14000" contrast="24000"/>
                    </a14:imgEffect>
                  </a14:imgLayer>
                </a14:imgProps>
              </a:ext>
              <a:ext uri="{28A0092B-C50C-407E-A947-70E740481C1C}">
                <a14:useLocalDpi xmlns:a14="http://schemas.microsoft.com/office/drawing/2010/main" val="0"/>
              </a:ext>
            </a:extLst>
          </a:blip>
          <a:stretch>
            <a:fillRect/>
          </a:stretch>
        </p:blipFill>
        <p:spPr>
          <a:xfrm>
            <a:off x="862975" y="3429000"/>
            <a:ext cx="3427569" cy="2616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22101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55204" y="1959249"/>
            <a:ext cx="7408333" cy="1757783"/>
          </a:xfrm>
        </p:spPr>
        <p:txBody>
          <a:bodyPr/>
          <a:lstStyle/>
          <a:p>
            <a:pPr>
              <a:buFont typeface="Wingdings" pitchFamily="2" charset="2"/>
              <a:buChar char="v"/>
            </a:pPr>
            <a:r>
              <a:rPr lang="en-US" dirty="0">
                <a:solidFill>
                  <a:schemeClr val="tx1">
                    <a:lumMod val="95000"/>
                    <a:lumOff val="5000"/>
                  </a:schemeClr>
                </a:solidFill>
              </a:rPr>
              <a:t>Forest fires are one of the greatest natural destroyers </a:t>
            </a:r>
          </a:p>
          <a:p>
            <a:pPr marL="0" indent="0">
              <a:buNone/>
            </a:pPr>
            <a:r>
              <a:rPr lang="en-US" dirty="0">
                <a:solidFill>
                  <a:schemeClr val="tx1">
                    <a:lumMod val="95000"/>
                    <a:lumOff val="5000"/>
                  </a:schemeClr>
                </a:solidFill>
              </a:rPr>
              <a:t>of our forests.</a:t>
            </a:r>
          </a:p>
          <a:p>
            <a:pPr>
              <a:buFont typeface="Wingdings" pitchFamily="2" charset="2"/>
              <a:buChar char="v"/>
            </a:pPr>
            <a:r>
              <a:rPr lang="en-US" dirty="0">
                <a:solidFill>
                  <a:schemeClr val="tx1">
                    <a:lumMod val="95000"/>
                    <a:lumOff val="5000"/>
                  </a:schemeClr>
                </a:solidFill>
              </a:rPr>
              <a:t>Each year fires burn millions of hectares of forest all over the world.</a:t>
            </a:r>
          </a:p>
          <a:p>
            <a:pPr>
              <a:buFont typeface="Wingdings" pitchFamily="2" charset="2"/>
              <a:buChar char="v"/>
            </a:pPr>
            <a:endParaRPr lang="uk-UA" dirty="0"/>
          </a:p>
        </p:txBody>
      </p:sp>
      <p:sp>
        <p:nvSpPr>
          <p:cNvPr id="2" name="Заголовок 1"/>
          <p:cNvSpPr>
            <a:spLocks noGrp="1"/>
          </p:cNvSpPr>
          <p:nvPr>
            <p:ph type="title"/>
          </p:nvPr>
        </p:nvSpPr>
        <p:spPr/>
        <p:txBody>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Fires</a:t>
            </a:r>
            <a:endParaRPr lang="uk-UA"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3460814"/>
            <a:ext cx="4104982" cy="2679179"/>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4365104"/>
            <a:ext cx="3096344" cy="2053011"/>
          </a:xfrm>
          <a:prstGeom prst="rect">
            <a:avLst/>
          </a:prstGeom>
          <a:ln>
            <a:noFill/>
          </a:ln>
          <a:effectLst>
            <a:softEdge rad="112500"/>
          </a:effectLst>
        </p:spPr>
      </p:pic>
    </p:spTree>
    <p:extLst>
      <p:ext uri="{BB962C8B-B14F-4D97-AF65-F5344CB8AC3E}">
        <p14:creationId xmlns:p14="http://schemas.microsoft.com/office/powerpoint/2010/main" val="3129463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103</TotalTime>
  <Words>416</Words>
  <Application>Microsoft Office PowerPoint</Application>
  <PresentationFormat>Экран (4:3)</PresentationFormat>
  <Paragraphs>57</Paragraphs>
  <Slides>16</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Волна</vt:lpstr>
      <vt:lpstr>Environmental protection</vt:lpstr>
      <vt:lpstr>Environment  </vt:lpstr>
      <vt:lpstr>Our planet is in danger!</vt:lpstr>
      <vt:lpstr>Air pollution</vt:lpstr>
      <vt:lpstr>Презентация PowerPoint</vt:lpstr>
      <vt:lpstr>Water pollution</vt:lpstr>
      <vt:lpstr>The seas are in danger. They are filled with poison: industrial and nuclear waste, chemical fertilizers and pesticides.</vt:lpstr>
      <vt:lpstr>Acid rains</vt:lpstr>
      <vt:lpstr>Fires</vt:lpstr>
      <vt:lpstr>Greenhouse effect</vt:lpstr>
      <vt:lpstr>Extinct animals</vt:lpstr>
      <vt:lpstr>What we can do to protect nature?</vt:lpstr>
      <vt:lpstr>Презентация PowerPoint</vt:lpstr>
      <vt:lpstr>REMEMBER!!!</vt:lpstr>
      <vt:lpstr>Cписок використаної літератури</vt:lpstr>
      <vt:lpstr>Презентация PowerPoint</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protection</dc:title>
  <dc:creator>Лізет</dc:creator>
  <cp:lastModifiedBy>Лізет</cp:lastModifiedBy>
  <cp:revision>16</cp:revision>
  <dcterms:created xsi:type="dcterms:W3CDTF">2013-11-26T23:27:33Z</dcterms:created>
  <dcterms:modified xsi:type="dcterms:W3CDTF">2014-01-15T14:46:27Z</dcterms:modified>
</cp:coreProperties>
</file>