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62" r:id="rId6"/>
    <p:sldId id="263" r:id="rId7"/>
    <p:sldId id="265" r:id="rId8"/>
    <p:sldId id="267" r:id="rId9"/>
    <p:sldId id="268" r:id="rId10"/>
    <p:sldId id="270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60"/>
  </p:normalViewPr>
  <p:slideViewPr>
    <p:cSldViewPr>
      <p:cViewPr varScale="1">
        <p:scale>
          <a:sx n="110" d="100"/>
          <a:sy n="110" d="100"/>
        </p:scale>
        <p:origin x="16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6511" y="476672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ru-RU" sz="67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67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6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6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67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67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6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6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6700" b="1" i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Казантипський</a:t>
            </a:r>
            <a:r>
              <a:rPr lang="ru-RU" sz="67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6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природний</a:t>
            </a:r>
            <a:r>
              <a:rPr lang="ru-RU" sz="67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67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заповідник</a:t>
            </a: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756084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6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0648"/>
            <a:ext cx="3960440" cy="21602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3744416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0" y="2517279"/>
            <a:ext cx="8605539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6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1772816"/>
            <a:ext cx="7668840" cy="4353347"/>
          </a:xfrm>
        </p:spPr>
        <p:txBody>
          <a:bodyPr numCol="2">
            <a:normAutofit fontScale="925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uk-UA" dirty="0"/>
              <a:t>фіалка </a:t>
            </a:r>
            <a:r>
              <a:rPr lang="uk-UA" dirty="0" smtClean="0"/>
              <a:t>біла</a:t>
            </a:r>
          </a:p>
          <a:p>
            <a:pPr lvl="0">
              <a:buFont typeface="Wingdings" pitchFamily="2" charset="2"/>
              <a:buChar char="v"/>
            </a:pPr>
            <a:r>
              <a:rPr lang="uk-UA" dirty="0" smtClean="0"/>
              <a:t>катран </a:t>
            </a:r>
            <a:r>
              <a:rPr lang="uk-UA" dirty="0" err="1" smtClean="0"/>
              <a:t>мітрідатський</a:t>
            </a:r>
            <a:endParaRPr lang="uk-UA" dirty="0"/>
          </a:p>
          <a:p>
            <a:pPr lvl="0">
              <a:buFont typeface="Wingdings" pitchFamily="2" charset="2"/>
              <a:buChar char="v"/>
            </a:pPr>
            <a:r>
              <a:rPr lang="uk-UA" dirty="0" smtClean="0"/>
              <a:t>чебрець прибережний</a:t>
            </a:r>
          </a:p>
          <a:p>
            <a:pPr lvl="0">
              <a:buFont typeface="Wingdings" pitchFamily="2" charset="2"/>
              <a:buChar char="v"/>
            </a:pPr>
            <a:r>
              <a:rPr lang="uk-UA" dirty="0" smtClean="0"/>
              <a:t>волошка Талієва</a:t>
            </a:r>
          </a:p>
          <a:p>
            <a:pPr lvl="0">
              <a:buFont typeface="Wingdings" pitchFamily="2" charset="2"/>
              <a:buChar char="v"/>
            </a:pPr>
            <a:r>
              <a:rPr lang="uk-UA" dirty="0" err="1" smtClean="0"/>
              <a:t>офрис</a:t>
            </a:r>
            <a:r>
              <a:rPr lang="uk-UA" dirty="0" smtClean="0"/>
              <a:t> </a:t>
            </a:r>
            <a:r>
              <a:rPr lang="uk-UA" dirty="0" err="1" smtClean="0"/>
              <a:t>оводоносна</a:t>
            </a:r>
            <a:endParaRPr lang="uk-UA" dirty="0"/>
          </a:p>
          <a:p>
            <a:pPr lvl="0">
              <a:buFont typeface="Wingdings" pitchFamily="2" charset="2"/>
              <a:buChar char="v"/>
            </a:pPr>
            <a:r>
              <a:rPr lang="uk-UA" dirty="0" smtClean="0"/>
              <a:t>мачок жовтий</a:t>
            </a:r>
          </a:p>
          <a:p>
            <a:pPr lvl="0">
              <a:buFont typeface="Wingdings" pitchFamily="2" charset="2"/>
              <a:buChar char="v"/>
            </a:pPr>
            <a:r>
              <a:rPr lang="uk-UA" dirty="0" smtClean="0"/>
              <a:t>смілка Сирейщикова</a:t>
            </a:r>
          </a:p>
          <a:p>
            <a:pPr lvl="0">
              <a:buFont typeface="Wingdings" pitchFamily="2" charset="2"/>
              <a:buChar char="v"/>
            </a:pPr>
            <a:r>
              <a:rPr lang="uk-UA" dirty="0" smtClean="0"/>
              <a:t>півонія тонколиста</a:t>
            </a:r>
          </a:p>
          <a:p>
            <a:pPr lvl="0">
              <a:buFont typeface="Wingdings" pitchFamily="2" charset="2"/>
              <a:buChar char="v"/>
            </a:pPr>
            <a:r>
              <a:rPr lang="uk-UA" dirty="0" smtClean="0"/>
              <a:t>астрагал дніпровський</a:t>
            </a:r>
          </a:p>
          <a:p>
            <a:pPr lvl="0">
              <a:buFont typeface="Wingdings" pitchFamily="2" charset="2"/>
              <a:buChar char="v"/>
            </a:pPr>
            <a:r>
              <a:rPr lang="uk-UA" dirty="0" smtClean="0"/>
              <a:t>чебрець </a:t>
            </a:r>
            <a:r>
              <a:rPr lang="uk-UA" dirty="0" err="1" smtClean="0"/>
              <a:t>несправжньогранітний</a:t>
            </a:r>
            <a:endParaRPr lang="uk-UA" dirty="0" smtClean="0"/>
          </a:p>
          <a:p>
            <a:pPr lvl="0">
              <a:buFont typeface="Wingdings" pitchFamily="2" charset="2"/>
              <a:buChar char="v"/>
            </a:pPr>
            <a:r>
              <a:rPr lang="uk-UA" dirty="0" err="1" smtClean="0"/>
              <a:t>асфоделіна</a:t>
            </a:r>
            <a:r>
              <a:rPr lang="uk-UA" dirty="0" smtClean="0"/>
              <a:t> жовта</a:t>
            </a:r>
          </a:p>
          <a:p>
            <a:pPr lvl="0">
              <a:buFont typeface="Wingdings" pitchFamily="2" charset="2"/>
              <a:buChar char="v"/>
            </a:pPr>
            <a:r>
              <a:rPr lang="uk-UA" dirty="0" smtClean="0"/>
              <a:t>тюльпани </a:t>
            </a:r>
            <a:r>
              <a:rPr lang="uk-UA" dirty="0" err="1"/>
              <a:t>двоквітковий</a:t>
            </a:r>
            <a:r>
              <a:rPr lang="uk-UA" dirty="0"/>
              <a:t> </a:t>
            </a:r>
            <a:r>
              <a:rPr lang="uk-UA" dirty="0" err="1" smtClean="0"/>
              <a:t>штернбергія</a:t>
            </a:r>
            <a:r>
              <a:rPr lang="uk-UA" dirty="0" smtClean="0"/>
              <a:t> </a:t>
            </a:r>
            <a:r>
              <a:rPr lang="uk-UA" dirty="0" err="1" smtClean="0"/>
              <a:t>пізньоцвіта</a:t>
            </a:r>
            <a:endParaRPr lang="uk-UA" dirty="0"/>
          </a:p>
          <a:p>
            <a:pPr lvl="0">
              <a:buFont typeface="Wingdings" pitchFamily="2" charset="2"/>
              <a:buChar char="v"/>
            </a:pPr>
            <a:r>
              <a:rPr lang="uk-UA" dirty="0" smtClean="0"/>
              <a:t>холодок прибережний</a:t>
            </a:r>
          </a:p>
          <a:p>
            <a:pPr lvl="0">
              <a:buFont typeface="Wingdings" pitchFamily="2" charset="2"/>
              <a:buChar char="v"/>
            </a:pPr>
            <a:r>
              <a:rPr lang="uk-UA" dirty="0" err="1" smtClean="0"/>
              <a:t>анакамптис</a:t>
            </a:r>
            <a:r>
              <a:rPr lang="uk-UA" dirty="0" smtClean="0"/>
              <a:t> пірамідальний</a:t>
            </a:r>
          </a:p>
          <a:p>
            <a:pPr lvl="0">
              <a:buFont typeface="Wingdings" pitchFamily="2" charset="2"/>
              <a:buChar char="v"/>
            </a:pPr>
            <a:r>
              <a:rPr lang="uk-UA" dirty="0" smtClean="0"/>
              <a:t>зозулинець різнобарвний</a:t>
            </a:r>
          </a:p>
          <a:p>
            <a:pPr lvl="0">
              <a:buFont typeface="Wingdings" pitchFamily="2" charset="2"/>
              <a:buChar char="v"/>
            </a:pPr>
            <a:r>
              <a:rPr lang="uk-UA" dirty="0" smtClean="0"/>
              <a:t>5 </a:t>
            </a:r>
            <a:r>
              <a:rPr lang="uk-UA" dirty="0"/>
              <a:t>видів ковили </a:t>
            </a:r>
            <a:r>
              <a:rPr lang="uk-UA" dirty="0" smtClean="0"/>
              <a:t>: </a:t>
            </a:r>
            <a:r>
              <a:rPr lang="uk-UA" dirty="0"/>
              <a:t>ковила дніпровська, ковила </a:t>
            </a:r>
            <a:r>
              <a:rPr lang="uk-UA" dirty="0" err="1"/>
              <a:t>Браунера</a:t>
            </a:r>
            <a:r>
              <a:rPr lang="uk-UA" dirty="0"/>
              <a:t>, ковила тирса, ковила Лессінга та ковила </a:t>
            </a:r>
            <a:r>
              <a:rPr lang="uk-UA" dirty="0" err="1" smtClean="0"/>
              <a:t>понтична</a:t>
            </a:r>
            <a:endParaRPr lang="uk-UA" dirty="0"/>
          </a:p>
          <a:p>
            <a:pPr lvl="0">
              <a:buFont typeface="Wingdings" pitchFamily="2" charset="2"/>
              <a:buChar char="v"/>
            </a:pPr>
            <a:r>
              <a:rPr lang="uk-UA" dirty="0" smtClean="0"/>
              <a:t> </a:t>
            </a:r>
            <a:r>
              <a:rPr lang="uk-UA" dirty="0" err="1"/>
              <a:t>диктіота</a:t>
            </a:r>
            <a:r>
              <a:rPr lang="uk-UA" dirty="0"/>
              <a:t> </a:t>
            </a:r>
            <a:r>
              <a:rPr lang="uk-UA" dirty="0" smtClean="0"/>
              <a:t>дихотомічна</a:t>
            </a:r>
          </a:p>
          <a:p>
            <a:pPr lvl="0">
              <a:buFont typeface="Wingdings" pitchFamily="2" charset="2"/>
              <a:buChar char="v"/>
            </a:pPr>
            <a:r>
              <a:rPr lang="uk-UA" dirty="0" err="1" smtClean="0"/>
              <a:t>ксантопармелія</a:t>
            </a:r>
            <a:r>
              <a:rPr lang="uk-UA" dirty="0" smtClean="0"/>
              <a:t> камчадальська</a:t>
            </a:r>
          </a:p>
          <a:p>
            <a:pPr lvl="0">
              <a:buFont typeface="Wingdings" pitchFamily="2" charset="2"/>
              <a:buChar char="v"/>
            </a:pPr>
            <a:r>
              <a:rPr lang="uk-UA" dirty="0" smtClean="0"/>
              <a:t> </a:t>
            </a:r>
            <a:r>
              <a:rPr lang="uk-UA" dirty="0" err="1" smtClean="0"/>
              <a:t>рамаліна</a:t>
            </a:r>
            <a:r>
              <a:rPr lang="uk-UA" dirty="0" smtClean="0"/>
              <a:t> </a:t>
            </a:r>
            <a:r>
              <a:rPr lang="uk-UA" dirty="0"/>
              <a:t>рвана. </a:t>
            </a:r>
            <a:endParaRPr lang="ru-RU" dirty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До </a:t>
            </a:r>
            <a:r>
              <a:rPr lang="uk-UA" sz="3200" dirty="0">
                <a:solidFill>
                  <a:srgbClr val="FF0000"/>
                </a:solidFill>
              </a:rPr>
              <a:t>Червоної книги України </a:t>
            </a:r>
            <a:r>
              <a:rPr lang="uk-UA" sz="3200" dirty="0"/>
              <a:t>занесені 25 видів, що зростають у </a:t>
            </a:r>
            <a:r>
              <a:rPr lang="uk-UA" sz="3200" dirty="0" smtClean="0"/>
              <a:t>заповіднику: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9735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08" y="2078335"/>
            <a:ext cx="3168352" cy="217887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394304"/>
          </a:xfrm>
        </p:spPr>
        <p:txBody>
          <a:bodyPr>
            <a:noAutofit/>
          </a:bodyPr>
          <a:lstStyle/>
          <a:p>
            <a:pPr lvl="0"/>
            <a:r>
              <a:rPr lang="uk-UA" sz="2800" dirty="0"/>
              <a:t>Тут охороняються також 4 види рослин, занесені до Європейського червоного списку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uk-UA" sz="2800" b="1" dirty="0" err="1">
                <a:solidFill>
                  <a:schemeClr val="accent1">
                    <a:lumMod val="50000"/>
                  </a:schemeClr>
                </a:solidFill>
              </a:rPr>
              <a:t>бурачок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800" b="1" dirty="0" err="1">
                <a:solidFill>
                  <a:schemeClr val="accent1">
                    <a:lumMod val="50000"/>
                  </a:schemeClr>
                </a:solidFill>
              </a:rPr>
              <a:t>чашечкоплодий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, гвоздика ланцетна, катран </a:t>
            </a:r>
            <a:r>
              <a:rPr lang="uk-UA" sz="2800" b="1" dirty="0" err="1">
                <a:solidFill>
                  <a:schemeClr val="accent1">
                    <a:lumMod val="50000"/>
                  </a:schemeClr>
                </a:solidFill>
              </a:rPr>
              <a:t>мітрідатський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 та чебрець </a:t>
            </a:r>
            <a:r>
              <a:rPr lang="uk-UA" sz="2800" b="1" dirty="0" err="1">
                <a:solidFill>
                  <a:schemeClr val="accent1">
                    <a:lumMod val="50000"/>
                  </a:schemeClr>
                </a:solidFill>
              </a:rPr>
              <a:t>Дзевановського</a:t>
            </a:r>
            <a:r>
              <a:rPr lang="uk-UA" sz="28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90231"/>
            <a:ext cx="3505200" cy="23587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194" y="4293095"/>
            <a:ext cx="3372222" cy="24559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78335"/>
            <a:ext cx="2520280" cy="199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393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457200">
              <a:buNone/>
            </a:pPr>
            <a:r>
              <a:rPr lang="uk-UA" sz="3200" dirty="0"/>
              <a:t>У заповіднику охороняються 6 видів тварин, занесених до Європейського червоного списку, 35 видів, занесених до Червоної книги України, та близько 50 видів, що підлягають особливій охороні згідно з Бернською конвенцією.</a:t>
            </a:r>
            <a:endParaRPr lang="ru-RU" sz="32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26352"/>
          </a:xfrm>
        </p:spPr>
        <p:txBody>
          <a:bodyPr>
            <a:normAutofit fontScale="90000"/>
          </a:bodyPr>
          <a:lstStyle/>
          <a:p>
            <a:r>
              <a:rPr lang="uk-UA" sz="107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Фауна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0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3600" dirty="0"/>
              <a:t>За попередніми даними </a:t>
            </a:r>
            <a:r>
              <a:rPr lang="uk-UA" sz="3600" dirty="0" smtClean="0"/>
              <a:t>зареєстровано:</a:t>
            </a:r>
            <a:endParaRPr lang="ru-RU" sz="3600" dirty="0"/>
          </a:p>
        </p:txBody>
      </p:sp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v"/>
            </a:pPr>
            <a:r>
              <a:rPr lang="uk-UA" sz="2800" dirty="0" smtClean="0"/>
              <a:t>4 </a:t>
            </a:r>
            <a:r>
              <a:rPr lang="uk-UA" sz="2800" dirty="0"/>
              <a:t>види </a:t>
            </a:r>
            <a:r>
              <a:rPr lang="uk-UA" sz="2800" dirty="0" smtClean="0"/>
              <a:t>ракоподібних</a:t>
            </a:r>
          </a:p>
          <a:p>
            <a:pPr lvl="0">
              <a:buFont typeface="Wingdings" pitchFamily="2" charset="2"/>
              <a:buChar char="v"/>
            </a:pPr>
            <a:r>
              <a:rPr lang="uk-UA" sz="2800" dirty="0" smtClean="0"/>
              <a:t> </a:t>
            </a:r>
            <a:r>
              <a:rPr lang="uk-UA" sz="2800" dirty="0"/>
              <a:t>19 — </a:t>
            </a:r>
            <a:r>
              <a:rPr lang="uk-UA" sz="2800" dirty="0" smtClean="0"/>
              <a:t>павукоподібних</a:t>
            </a:r>
          </a:p>
          <a:p>
            <a:pPr lvl="0">
              <a:buFont typeface="Wingdings" pitchFamily="2" charset="2"/>
              <a:buChar char="v"/>
            </a:pPr>
            <a:r>
              <a:rPr lang="uk-UA" sz="2800" dirty="0" smtClean="0"/>
              <a:t>429 </a:t>
            </a:r>
            <a:r>
              <a:rPr lang="uk-UA" sz="2800" dirty="0"/>
              <a:t>— комах. </a:t>
            </a:r>
            <a:endParaRPr lang="uk-UA" sz="2800" dirty="0" smtClean="0"/>
          </a:p>
          <a:p>
            <a:pPr marL="0" lvl="0" indent="0">
              <a:buNone/>
            </a:pPr>
            <a:r>
              <a:rPr lang="uk-UA" sz="2800" dirty="0" smtClean="0"/>
              <a:t>Хребетних </a:t>
            </a:r>
            <a:r>
              <a:rPr lang="uk-UA" sz="2800" dirty="0"/>
              <a:t>тварин </a:t>
            </a:r>
            <a:r>
              <a:rPr lang="uk-UA" sz="2800" dirty="0" smtClean="0"/>
              <a:t>відмічено188 видів,з </a:t>
            </a:r>
            <a:r>
              <a:rPr lang="uk-UA" sz="2800" dirty="0"/>
              <a:t>них </a:t>
            </a:r>
            <a:r>
              <a:rPr lang="uk-UA" sz="2800" dirty="0" smtClean="0"/>
              <a:t>:</a:t>
            </a:r>
          </a:p>
          <a:p>
            <a:pPr lvl="0">
              <a:buFont typeface="Wingdings" pitchFamily="2" charset="2"/>
              <a:buChar char="v"/>
            </a:pPr>
            <a:r>
              <a:rPr lang="uk-UA" sz="2800" dirty="0" smtClean="0"/>
              <a:t> 80 видів риб</a:t>
            </a:r>
          </a:p>
          <a:p>
            <a:pPr lvl="0">
              <a:buFont typeface="Wingdings" pitchFamily="2" charset="2"/>
              <a:buChar char="v"/>
            </a:pPr>
            <a:r>
              <a:rPr lang="uk-UA" sz="2800" dirty="0" smtClean="0"/>
              <a:t>1 </a:t>
            </a:r>
            <a:r>
              <a:rPr lang="uk-UA" sz="2800" dirty="0"/>
              <a:t>вид </a:t>
            </a:r>
            <a:r>
              <a:rPr lang="uk-UA" sz="2800" dirty="0" smtClean="0"/>
              <a:t>земноводних</a:t>
            </a:r>
          </a:p>
          <a:p>
            <a:pPr lvl="0">
              <a:buFont typeface="Wingdings" pitchFamily="2" charset="2"/>
              <a:buChar char="v"/>
            </a:pPr>
            <a:r>
              <a:rPr lang="uk-UA" sz="2800" dirty="0" smtClean="0"/>
              <a:t>4 </a:t>
            </a:r>
            <a:r>
              <a:rPr lang="uk-UA" sz="2800" dirty="0"/>
              <a:t>— </a:t>
            </a:r>
            <a:r>
              <a:rPr lang="uk-UA" sz="2800" dirty="0" smtClean="0"/>
              <a:t>плазунів</a:t>
            </a:r>
          </a:p>
          <a:p>
            <a:pPr lvl="0">
              <a:buFont typeface="Wingdings" pitchFamily="2" charset="2"/>
              <a:buChar char="v"/>
            </a:pPr>
            <a:r>
              <a:rPr lang="uk-UA" sz="2800" dirty="0" smtClean="0"/>
              <a:t>81 </a:t>
            </a:r>
            <a:r>
              <a:rPr lang="uk-UA" sz="2800" dirty="0"/>
              <a:t>— птахів та 22 види ссавців.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8636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1" y="2132856"/>
            <a:ext cx="7668840" cy="399330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                       </a:t>
            </a:r>
            <a:r>
              <a:rPr lang="uk-UA" dirty="0" err="1" smtClean="0"/>
              <a:t>Мізида</a:t>
            </a:r>
            <a:r>
              <a:rPr lang="uk-UA" dirty="0" smtClean="0"/>
              <a:t> аномальна та зубчаста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i="1" dirty="0">
                <a:solidFill>
                  <a:srgbClr val="FF0000"/>
                </a:solidFill>
              </a:rPr>
              <a:t>Із «червонокнижних»</a:t>
            </a:r>
            <a:r>
              <a:rPr lang="uk-UA" sz="3600" i="1" dirty="0"/>
              <a:t> </a:t>
            </a:r>
            <a:r>
              <a:rPr lang="uk-UA" sz="3600" i="1" dirty="0" smtClean="0"/>
              <a:t/>
            </a:r>
            <a:br>
              <a:rPr lang="uk-UA" sz="3600" i="1" dirty="0" smtClean="0"/>
            </a:br>
            <a:r>
              <a:rPr lang="uk-UA" sz="3600" i="1" dirty="0" smtClean="0">
                <a:solidFill>
                  <a:schemeClr val="tx2">
                    <a:lumMod val="75000"/>
                  </a:schemeClr>
                </a:solidFill>
              </a:rPr>
              <a:t>безхребетних </a:t>
            </a:r>
            <a:br>
              <a:rPr lang="uk-UA" sz="36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uk-UA" sz="3600" i="1" dirty="0" smtClean="0"/>
              <a:t>тут </a:t>
            </a:r>
            <a:r>
              <a:rPr lang="uk-UA" sz="3600" i="1" dirty="0"/>
              <a:t>мешкають:</a:t>
            </a:r>
            <a:endParaRPr lang="ru-RU" sz="36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343" y="3415570"/>
            <a:ext cx="13314" cy="268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01008"/>
            <a:ext cx="3314700" cy="2667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91" y="3284984"/>
            <a:ext cx="34290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2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Кріт Морський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06" y="2575959"/>
            <a:ext cx="3981450" cy="3158091"/>
          </a:xfrm>
        </p:spPr>
      </p:pic>
    </p:spTree>
    <p:extLst>
      <p:ext uri="{BB962C8B-B14F-4D97-AF65-F5344CB8AC3E}">
        <p14:creationId xmlns:p14="http://schemas.microsoft.com/office/powerpoint/2010/main" val="3396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20888"/>
            <a:ext cx="4965749" cy="39954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Краб трав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яний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76872"/>
            <a:ext cx="5357110" cy="424926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Е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мбія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реліктова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104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708920"/>
            <a:ext cx="4923248" cy="396123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З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егрис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Евфема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6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5085184"/>
            <a:ext cx="7408333" cy="1329010"/>
          </a:xfrm>
        </p:spPr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uk-UA" dirty="0"/>
              <a:t>Заповідник створений Указом Президента України від 12 травня 1998 </a:t>
            </a:r>
            <a:r>
              <a:rPr lang="uk-UA" dirty="0" smtClean="0"/>
              <a:t>року на </a:t>
            </a:r>
            <a:r>
              <a:rPr lang="uk-UA" dirty="0"/>
              <a:t>площі 450,1 га з метою збереження у природному стані типових та унікальних степових природних комплексів Азовського узбережжя Криму і прилеглої акваторії.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0267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5" y="260648"/>
            <a:ext cx="4715717" cy="4824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87" y="1124744"/>
            <a:ext cx="40767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4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276872"/>
            <a:ext cx="5370726" cy="432127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істрянка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весела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1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36912"/>
            <a:ext cx="5084766" cy="403324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Махаон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4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20888"/>
            <a:ext cx="4923248" cy="396123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егалодонт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середній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3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04864"/>
            <a:ext cx="5357110" cy="424926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рге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dirty="0" err="1">
                <a:solidFill>
                  <a:schemeClr val="accent1">
                    <a:lumMod val="50000"/>
                  </a:schemeClr>
                </a:solidFill>
              </a:rPr>
              <a:t>Беккера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7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628800"/>
            <a:ext cx="802888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800" dirty="0" smtClean="0"/>
              <a:t>Жовтопуз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54344"/>
          </a:xfrm>
        </p:spPr>
        <p:txBody>
          <a:bodyPr>
            <a:noAutofit/>
          </a:bodyPr>
          <a:lstStyle/>
          <a:p>
            <a:pPr lvl="0"/>
            <a:r>
              <a:rPr lang="uk-UA" sz="5400" dirty="0">
                <a:solidFill>
                  <a:schemeClr val="tx2">
                    <a:lumMod val="75000"/>
                  </a:schemeClr>
                </a:solidFill>
              </a:rPr>
              <a:t>І</a:t>
            </a:r>
            <a:r>
              <a:rPr lang="uk-UA" sz="5400" dirty="0" smtClean="0">
                <a:solidFill>
                  <a:schemeClr val="tx2">
                    <a:lumMod val="75000"/>
                  </a:schemeClr>
                </a:solidFill>
              </a:rPr>
              <a:t>з </a:t>
            </a:r>
            <a:r>
              <a:rPr lang="uk-UA" sz="5400" dirty="0">
                <a:solidFill>
                  <a:schemeClr val="tx2">
                    <a:lumMod val="75000"/>
                  </a:schemeClr>
                </a:solidFill>
              </a:rPr>
              <a:t>хордових</a:t>
            </a:r>
            <a:r>
              <a:rPr lang="uk-UA" sz="54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084090"/>
            <a:ext cx="501175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7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16832"/>
            <a:ext cx="4680520" cy="440320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Полоз жовточеревий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7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76872"/>
            <a:ext cx="5266329" cy="41772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Гадюка степова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75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76872"/>
            <a:ext cx="5084766" cy="403324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Кулик-сорока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9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20888"/>
            <a:ext cx="5357110" cy="424926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chemeClr val="accent1">
                    <a:lumMod val="50000"/>
                  </a:schemeClr>
                </a:solidFill>
              </a:rPr>
              <a:t>Огар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9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570627"/>
            <a:ext cx="5328592" cy="428737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Б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оривітер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</a:rPr>
              <a:t>степовий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604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7128792" cy="498621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38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92896"/>
            <a:ext cx="5191735" cy="417725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Лунь польовий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59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99018"/>
            <a:ext cx="5616624" cy="44551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</a:t>
            </a:r>
            <a:r>
              <a:rPr lang="uk-UA" dirty="0" smtClean="0"/>
              <a:t>ідковоніс </a:t>
            </a:r>
            <a:r>
              <a:rPr lang="uk-UA" dirty="0"/>
              <a:t>великий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20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/>
              <a:t>Цей </a:t>
            </a:r>
            <a:r>
              <a:rPr lang="uk-UA" b="1" dirty="0" err="1"/>
              <a:t>аквальний</a:t>
            </a:r>
            <a:r>
              <a:rPr lang="uk-UA" b="1" dirty="0"/>
              <a:t> комплекс є важливим місцем нересту, нагулу та зимівлі аборигенних видів риб</a:t>
            </a:r>
            <a:r>
              <a:rPr lang="uk-UA" b="1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/>
              <a:t>До території заповідника входить </a:t>
            </a:r>
            <a:r>
              <a:rPr lang="uk-UA" sz="2400" dirty="0" err="1"/>
              <a:t>прибережно-аквальний</a:t>
            </a:r>
            <a:r>
              <a:rPr lang="uk-UA" sz="2400" dirty="0"/>
              <a:t> комплекс біля м. </a:t>
            </a:r>
            <a:r>
              <a:rPr lang="uk-UA" sz="2400" dirty="0" err="1"/>
              <a:t>Казантип</a:t>
            </a:r>
            <a:r>
              <a:rPr lang="uk-UA" sz="2400" dirty="0"/>
              <a:t> (56 га) — типове для цього біогеографічного регіону водно-болотне угіддя.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286250" cy="3209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73" y="1556792"/>
            <a:ext cx="2667000" cy="118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6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136904" cy="6009531"/>
          </a:xfrm>
        </p:spPr>
      </p:pic>
    </p:spTree>
    <p:extLst>
      <p:ext uri="{BB962C8B-B14F-4D97-AF65-F5344CB8AC3E}">
        <p14:creationId xmlns:p14="http://schemas.microsoft.com/office/powerpoint/2010/main" val="164489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136904" cy="5721499"/>
          </a:xfrm>
        </p:spPr>
      </p:pic>
    </p:spTree>
    <p:extLst>
      <p:ext uri="{BB962C8B-B14F-4D97-AF65-F5344CB8AC3E}">
        <p14:creationId xmlns:p14="http://schemas.microsoft.com/office/powerpoint/2010/main" val="27224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000" b="1" u="sng" dirty="0" smtClean="0"/>
              <a:t>                                       </a:t>
            </a:r>
          </a:p>
          <a:p>
            <a:pPr marL="0" indent="0">
              <a:buNone/>
            </a:pPr>
            <a:endParaRPr lang="ru-RU" sz="3000" b="1" u="sng" dirty="0" smtClean="0"/>
          </a:p>
          <a:p>
            <a:pPr marL="0" indent="0">
              <a:buNone/>
            </a:pPr>
            <a:r>
              <a:rPr lang="ru-RU" sz="35000" b="1" dirty="0"/>
              <a:t> </a:t>
            </a:r>
            <a:r>
              <a:rPr lang="ru-RU" sz="35000" b="1" dirty="0" smtClean="0"/>
              <a:t>                                </a:t>
            </a:r>
            <a:endParaRPr lang="ru-RU" sz="35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204864"/>
            <a:ext cx="648072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204864"/>
            <a:ext cx="7956872" cy="442535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730632"/>
          </a:xfrm>
        </p:spPr>
        <p:txBody>
          <a:bodyPr>
            <a:noAutofit/>
          </a:bodyPr>
          <a:lstStyle/>
          <a:p>
            <a:pPr marL="0" lvl="0" indent="0"/>
            <a:r>
              <a:rPr lang="uk-UA" sz="2400" dirty="0"/>
              <a:t>За схемою фізико-географічного районування територія заповідника входить до Кримського степового краю Південно-степової </a:t>
            </a:r>
            <a:r>
              <a:rPr lang="uk-UA" sz="2400" dirty="0" err="1"/>
              <a:t>підзони</a:t>
            </a:r>
            <a:r>
              <a:rPr lang="uk-UA" sz="2400" dirty="0"/>
              <a:t> Степової зони.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77802"/>
            <a:ext cx="7992888" cy="438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7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4725144"/>
            <a:ext cx="7776864" cy="176105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/>
              <a:t>Клімат цього району помірно континентальний, посушливий, з жарким літом (максимальна температура для мису </a:t>
            </a:r>
            <a:r>
              <a:rPr lang="uk-UA" dirty="0" err="1"/>
              <a:t>Казантип</a:t>
            </a:r>
            <a:r>
              <a:rPr lang="uk-UA" dirty="0"/>
              <a:t> становить +35,7 °C), із засухами і суховіями та короткою, досить теплою зимою з періодичними нетривалими морозами та непостійним сніговим покривом (мінімальна </a:t>
            </a:r>
            <a:r>
              <a:rPr lang="uk-UA" dirty="0" smtClean="0"/>
              <a:t>температура−22,3°C</a:t>
            </a:r>
            <a:r>
              <a:rPr lang="uk-UA" dirty="0"/>
              <a:t>). Середньорічна температура повітря  становить +10,8 °C.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91056"/>
          </a:xfrm>
        </p:spPr>
        <p:txBody>
          <a:bodyPr/>
          <a:lstStyle/>
          <a:p>
            <a:r>
              <a:rPr lang="uk-UA" i="1" dirty="0" smtClean="0"/>
              <a:t>Клімат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8208912" cy="34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4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028" y="2674938"/>
            <a:ext cx="4611881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sz="2000" dirty="0"/>
              <a:t>Кількість річних опадів становить 400 мм, їх найбільше випадає у </a:t>
            </a:r>
            <a:r>
              <a:rPr lang="uk-UA" sz="2000" dirty="0" err="1"/>
              <a:t>літньо-осінній</a:t>
            </a:r>
            <a:r>
              <a:rPr lang="uk-UA" sz="2000" dirty="0"/>
              <a:t> період. Панують північно-східні вітри, які часто досягають сили ураганів, характерними є тумани та підвищена вологість повітря.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662764" cy="519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4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49006" y="620688"/>
            <a:ext cx="8229600" cy="970368"/>
          </a:xfrm>
        </p:spPr>
        <p:txBody>
          <a:bodyPr>
            <a:noAutofit/>
          </a:bodyPr>
          <a:lstStyle/>
          <a:p>
            <a:pPr lvl="0" algn="l"/>
            <a:r>
              <a:rPr lang="uk-UA" sz="2000" dirty="0"/>
              <a:t>Кільцева гряда з рифових вапняків вийшла на денну поверхню, створивши характерну для мису казаноподібну форму рельєфу, завдяки якій він і отримав свою назву </a:t>
            </a:r>
            <a:r>
              <a:rPr lang="uk-UA" sz="2000" dirty="0" smtClean="0"/>
              <a:t>—</a:t>
            </a:r>
            <a:br>
              <a:rPr lang="uk-UA" sz="2000" dirty="0" smtClean="0"/>
            </a:b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b="1" dirty="0" smtClean="0"/>
              <a:t>що </a:t>
            </a:r>
            <a:r>
              <a:rPr lang="uk-UA" sz="2000" b="1" dirty="0"/>
              <a:t>в перекладі з тюркської означає «дно казана».</a:t>
            </a:r>
            <a:r>
              <a:rPr lang="uk-UA" sz="2000" dirty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48064" y="692696"/>
            <a:ext cx="216024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800" b="1" i="1" cap="none" spc="0" dirty="0">
                <a:ln/>
                <a:solidFill>
                  <a:schemeClr val="accent3"/>
                </a:solidFill>
                <a:effectLst/>
              </a:rPr>
              <a:t>«</a:t>
            </a:r>
            <a:r>
              <a:rPr lang="uk-UA" sz="2800" b="1" i="1" cap="none" spc="0" dirty="0" err="1">
                <a:ln/>
                <a:solidFill>
                  <a:schemeClr val="accent3"/>
                </a:solidFill>
                <a:effectLst/>
              </a:rPr>
              <a:t>Казантип</a:t>
            </a:r>
            <a:r>
              <a:rPr lang="uk-UA" sz="2800" b="1" i="1" cap="none" spc="0" dirty="0">
                <a:ln/>
                <a:solidFill>
                  <a:schemeClr val="accent3"/>
                </a:solidFill>
                <a:effectLst/>
              </a:rPr>
              <a:t>»</a:t>
            </a:r>
            <a:endParaRPr lang="ru-RU" sz="28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64904"/>
            <a:ext cx="8352928" cy="4220673"/>
          </a:xfrm>
        </p:spPr>
      </p:pic>
    </p:spTree>
    <p:extLst>
      <p:ext uri="{BB962C8B-B14F-4D97-AF65-F5344CB8AC3E}">
        <p14:creationId xmlns:p14="http://schemas.microsoft.com/office/powerpoint/2010/main" val="30613541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98360"/>
          </a:xfrm>
        </p:spPr>
        <p:txBody>
          <a:bodyPr>
            <a:noAutofit/>
          </a:bodyPr>
          <a:lstStyle/>
          <a:p>
            <a:pPr lvl="0"/>
            <a:r>
              <a:rPr lang="uk-UA" sz="2400" dirty="0"/>
              <a:t>Всього у флорі </a:t>
            </a:r>
            <a:r>
              <a:rPr lang="uk-UA" sz="2400" dirty="0" err="1"/>
              <a:t>Казантипу</a:t>
            </a:r>
            <a:r>
              <a:rPr lang="uk-UA" sz="2400" dirty="0"/>
              <a:t> налічується 541 вид судинних рослин, що становить дещо більше 40% флори рівнинного Криму або біля 60% флори Керченського півострова.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8208912" cy="4529299"/>
          </a:xfrm>
        </p:spPr>
      </p:pic>
    </p:spTree>
    <p:extLst>
      <p:ext uri="{BB962C8B-B14F-4D97-AF65-F5344CB8AC3E}">
        <p14:creationId xmlns:p14="http://schemas.microsoft.com/office/powerpoint/2010/main" val="57516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dirty="0"/>
              <a:t>3 </a:t>
            </a:r>
            <a:r>
              <a:rPr lang="uk-UA" dirty="0" err="1" smtClean="0"/>
              <a:t>вузьколокальних</a:t>
            </a: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dirty="0"/>
              <a:t>17 </a:t>
            </a:r>
            <a:r>
              <a:rPr lang="uk-UA" dirty="0" smtClean="0"/>
              <a:t>кримських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28 кримсько-новоросійських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2 </a:t>
            </a:r>
            <a:r>
              <a:rPr lang="uk-UA" dirty="0" err="1"/>
              <a:t>кримсько-таманські</a:t>
            </a:r>
            <a:r>
              <a:rPr lang="uk-UA" dirty="0"/>
              <a:t> </a:t>
            </a: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та </a:t>
            </a:r>
            <a:r>
              <a:rPr lang="uk-UA" dirty="0"/>
              <a:t>понад 50 причорноморських і приазовських </a:t>
            </a:r>
            <a:r>
              <a:rPr lang="uk-UA" dirty="0" smtClean="0"/>
              <a:t>ендемів (видів). </a:t>
            </a:r>
          </a:p>
          <a:p>
            <a:pPr marL="0" lvl="0" indent="457200">
              <a:buNone/>
            </a:pPr>
            <a:r>
              <a:rPr lang="uk-UA" dirty="0" smtClean="0"/>
              <a:t> </a:t>
            </a:r>
            <a:r>
              <a:rPr lang="uk-UA" sz="2800" dirty="0"/>
              <a:t>У флорі заповідника зареєстровано також 30 видів мохоподібних, 75 видів лишайників, 28 видів водоростей. Тут зростають також 14 видів справжніх грибів.</a:t>
            </a:r>
            <a:endParaRPr lang="ru-RU" sz="2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/>
              <a:t>З них відмічено </a:t>
            </a:r>
            <a:r>
              <a:rPr lang="uk-UA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3615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139</TotalTime>
  <Words>498</Words>
  <Application>Microsoft Office PowerPoint</Application>
  <PresentationFormat>Экран (4:3)</PresentationFormat>
  <Paragraphs>72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Candara</vt:lpstr>
      <vt:lpstr>Symbol</vt:lpstr>
      <vt:lpstr>Wingdings</vt:lpstr>
      <vt:lpstr>Волна</vt:lpstr>
      <vt:lpstr>    Казантипський природний заповідник </vt:lpstr>
      <vt:lpstr>Презентация PowerPoint</vt:lpstr>
      <vt:lpstr>Презентация PowerPoint</vt:lpstr>
      <vt:lpstr>За схемою фізико-географічного районування територія заповідника входить до Кримського степового краю Південно-степової підзони Степової зони.   </vt:lpstr>
      <vt:lpstr>Клімат</vt:lpstr>
      <vt:lpstr>Кількість річних опадів становить 400 мм, їх найбільше випадає у літньо-осінній період. Панують північно-східні вітри, які часто досягають сили ураганів, характерними є тумани та підвищена вологість повітря.</vt:lpstr>
      <vt:lpstr>Кільцева гряда з рифових вапняків вийшла на денну поверхню, створивши характерну для мису казаноподібну форму рельєфу, завдяки якій він і отримав свою назву —  що в перекладі з тюркської означає «дно казана».  </vt:lpstr>
      <vt:lpstr>Всього у флорі Казантипу налічується 541 вид судинних рослин, що становить дещо більше 40% флори рівнинного Криму або біля 60% флори Керченського півострова.  </vt:lpstr>
      <vt:lpstr>З них відмічено :</vt:lpstr>
      <vt:lpstr>Презентация PowerPoint</vt:lpstr>
      <vt:lpstr>До Червоної книги України занесені 25 видів, що зростають у заповіднику:</vt:lpstr>
      <vt:lpstr>Тут охороняються також 4 види рослин, занесені до Європейського червоного списку: бурачок чашечкоплодий, гвоздика ланцетна, катран мітрідатський та чебрець Дзевановського. </vt:lpstr>
      <vt:lpstr>Фауна </vt:lpstr>
      <vt:lpstr>За попередніми даними зареєстровано:</vt:lpstr>
      <vt:lpstr>Із «червонокнижних»  безхребетних  тут мешкають:</vt:lpstr>
      <vt:lpstr>Кріт Морський</vt:lpstr>
      <vt:lpstr>Краб трав’яний</vt:lpstr>
      <vt:lpstr>Ембія реліктова</vt:lpstr>
      <vt:lpstr>Зегрис Евфема</vt:lpstr>
      <vt:lpstr>Пістрянка весела</vt:lpstr>
      <vt:lpstr>Махаон</vt:lpstr>
      <vt:lpstr>Мегалодонт середній</vt:lpstr>
      <vt:lpstr>Арге Беккера</vt:lpstr>
      <vt:lpstr>Із хордових:</vt:lpstr>
      <vt:lpstr>Полоз жовточеревий</vt:lpstr>
      <vt:lpstr>Гадюка степова</vt:lpstr>
      <vt:lpstr>Кулик-сорока</vt:lpstr>
      <vt:lpstr>Огар</vt:lpstr>
      <vt:lpstr>Боривітер степовий</vt:lpstr>
      <vt:lpstr>Лунь польовий</vt:lpstr>
      <vt:lpstr>Підковоніс великий</vt:lpstr>
      <vt:lpstr>До території заповідника входить прибережно-аквальний комплекс біля м. Казантип (56 га) — типове для цього біогеографічного регіону водно-болотне угіддя.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Казантипський природний заповідник </dc:title>
  <dc:creator>Администратор</dc:creator>
  <cp:lastModifiedBy>Николай</cp:lastModifiedBy>
  <cp:revision>14</cp:revision>
  <dcterms:created xsi:type="dcterms:W3CDTF">2014-04-05T10:31:52Z</dcterms:created>
  <dcterms:modified xsi:type="dcterms:W3CDTF">2014-05-13T12:43:32Z</dcterms:modified>
</cp:coreProperties>
</file>