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7" r:id="rId10"/>
    <p:sldId id="277" r:id="rId11"/>
    <p:sldId id="278" r:id="rId12"/>
    <p:sldId id="268" r:id="rId13"/>
    <p:sldId id="276" r:id="rId14"/>
    <p:sldId id="269" r:id="rId15"/>
    <p:sldId id="273" r:id="rId16"/>
    <p:sldId id="274" r:id="rId17"/>
    <p:sldId id="275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Національні природні парки України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Арніка гірська (Arnica montan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2538" y="3286124"/>
            <a:ext cx="2678907" cy="3571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5842" name="Picture 2" descr="Hadera helix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4685" cy="3214686"/>
          </a:xfrm>
          <a:prstGeom prst="rect">
            <a:avLst/>
          </a:prstGeom>
          <a:noFill/>
        </p:spPr>
      </p:pic>
      <p:pic>
        <p:nvPicPr>
          <p:cNvPr id="35844" name="Picture 4" descr="Platanthera bifolia - Köhler–s Medizinal-Pflanzen-2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33411"/>
            <a:ext cx="2714612" cy="3424589"/>
          </a:xfrm>
          <a:prstGeom prst="rect">
            <a:avLst/>
          </a:prstGeom>
          <a:noFill/>
        </p:spPr>
      </p:pic>
      <p:pic>
        <p:nvPicPr>
          <p:cNvPr id="35846" name="Picture 6" descr="Illustration Colchicum autumnale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7134" y="0"/>
            <a:ext cx="3056866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6866" name="Picture 2" descr="Lesserspotea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81250" cy="2152650"/>
          </a:xfrm>
          <a:prstGeom prst="rect">
            <a:avLst/>
          </a:prstGeom>
          <a:noFill/>
        </p:spPr>
      </p:pic>
      <p:pic>
        <p:nvPicPr>
          <p:cNvPr id="36868" name="Picture 4" descr="Dryomys-nitedula-(zag1-iljenko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0"/>
            <a:ext cx="2957516" cy="3622385"/>
          </a:xfrm>
          <a:prstGeom prst="rect">
            <a:avLst/>
          </a:prstGeom>
          <a:noFill/>
        </p:spPr>
      </p:pic>
      <p:pic>
        <p:nvPicPr>
          <p:cNvPr id="36870" name="Picture 6" descr="(Felis silvestris silvestri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357694"/>
            <a:ext cx="3325528" cy="2500306"/>
          </a:xfrm>
          <a:prstGeom prst="rect">
            <a:avLst/>
          </a:prstGeom>
          <a:noFill/>
        </p:spPr>
      </p:pic>
      <p:pic>
        <p:nvPicPr>
          <p:cNvPr id="36872" name="Picture 8" descr="Самець глухар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2798782" cy="3143248"/>
          </a:xfrm>
          <a:prstGeom prst="rect">
            <a:avLst/>
          </a:prstGeom>
          <a:noFill/>
        </p:spPr>
      </p:pic>
      <p:pic>
        <p:nvPicPr>
          <p:cNvPr id="36874" name="Picture 10" descr="GreyWagtail K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6550" y="5229224"/>
            <a:ext cx="2457450" cy="1628776"/>
          </a:xfrm>
          <a:prstGeom prst="rect">
            <a:avLst/>
          </a:prstGeom>
          <a:noFill/>
        </p:spPr>
      </p:pic>
      <p:pic>
        <p:nvPicPr>
          <p:cNvPr id="36876" name="Picture 12" descr="Рись звичайн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0637" y="0"/>
            <a:ext cx="3023363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hoto.carpathian-photo.com/2009-12/30/3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Національний природний парк Гуцульщина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5786446" cy="5429264"/>
          </a:xfrm>
          <a:solidFill>
            <a:schemeClr val="accent5">
              <a:lumMod val="60000"/>
              <a:lumOff val="40000"/>
              <a:alpha val="65000"/>
            </a:schemeClr>
          </a:solidFill>
          <a:effectLst>
            <a:softEdge rad="127000"/>
          </a:effectLst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Загальна інформація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НПП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„Гуцульщина”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це поєднання унікальних природних комплексів та самобутньої культури жителів Покутсько-Буковинських Карпат.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Парк славиться гірськими річками та потічками! Найбільшими із них є річки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Лючка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Пістинська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Рибниця, Черемош, які є правими притоками р. Прут. При виході з гір річки утворюють перекати, плеса, водоспади. Місцеві жителі називають їх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“гуками”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гуркіт і шум, які вони утворюють. На території парку знаходиться відома багатьом річка Черемош. Вона власне уособлює не лише Гуцульський край, але й усі Українські Карпати. Тут розташоване і чудове озеро Лебедине, біля якого дуже люблять відпочивати як місцеві жителі, так і приїжджі відвідувачі.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парку, як і дорогою до нього, можна помилуватися багатством лісів, різнобарвними квітучими полонинами та гірськими краєвидами.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Lightmatter Alaskan brownb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76632" cy="5214950"/>
          </a:xfrm>
          <a:prstGeom prst="rect">
            <a:avLst/>
          </a:prstGeom>
          <a:noFill/>
        </p:spPr>
      </p:pic>
      <p:pic>
        <p:nvPicPr>
          <p:cNvPr id="34820" name="Picture 4" descr="RedDeerCaithn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694725"/>
            <a:ext cx="3857652" cy="3163275"/>
          </a:xfrm>
          <a:prstGeom prst="rect">
            <a:avLst/>
          </a:prstGeom>
          <a:noFill/>
        </p:spPr>
      </p:pic>
      <p:pic>
        <p:nvPicPr>
          <p:cNvPr id="34822" name="Picture 6" descr="Paozikun5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0"/>
            <a:ext cx="3000364" cy="3396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oto.carpathian-photo.com/2007-09/27/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44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Карпатський національний природний парк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4929190" cy="5214950"/>
          </a:xfrm>
          <a:solidFill>
            <a:schemeClr val="accent5">
              <a:lumMod val="75000"/>
              <a:alpha val="74000"/>
            </a:schemeClr>
          </a:solidFill>
          <a:effectLst>
            <a:softEdge rad="317500"/>
          </a:effectLst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Загальна інформація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Карпатський національний природний парк поєднує на своїй території типові для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Чорногори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Горган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гірські і долинно-річкові природні комплекси, цінні історичні, архітектурні та етнографічні пам’ятки. Тут створені чудові умови для проведення наукових досліджень, відпочинку й оздоровлення населення, пропаганди природоохоронних знань і екологічного виховання.</a:t>
            </a:r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Файл:Карпатський національний природний парк (біля Говерли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1746" name="Picture 2" descr="http://upload.wikimedia.org/wikipedia/commons/thumb/4/4d/Hoverla1.JPG/300px-Hoverl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2" cy="3107530"/>
          </a:xfrm>
          <a:prstGeom prst="rect">
            <a:avLst/>
          </a:prstGeom>
          <a:noFill/>
        </p:spPr>
      </p:pic>
      <p:pic>
        <p:nvPicPr>
          <p:cNvPr id="31748" name="Picture 4" descr="http://upload.wikimedia.org/wikipedia/uk/thumb/4/4b/Nesamovyte-2.jpg/300px-Nesamovyt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571876"/>
            <a:ext cx="4381499" cy="3286125"/>
          </a:xfrm>
          <a:prstGeom prst="rect">
            <a:avLst/>
          </a:prstGeom>
          <a:noFill/>
        </p:spPr>
      </p:pic>
      <p:pic>
        <p:nvPicPr>
          <p:cNvPr id="31750" name="Picture 6" descr="http://upload.wikimedia.org/wikipedia/uk/thumb/d/d1/%D0%9A%D0%B0%D1%80%D0%BF%D0%B0%D1%82%D1%81%D1%8C%D0%BA%D0%B8%D0%B9_%D0%BD%D0%B0%D1%86%D1%96%D0%BE%D0%BD%D0%B0%D0%BB%D1%8C%D0%BD%D0%B8%D0%B9_%D0%BF%D1%80%D0%B8%D1%80%D0%BE%D0%B4%D0%BD%D0%B8%D0%B9_%D0%BF%D0%B0%D1%80%D0%BA_%28%D0%B1%D1%96%D0%BB%D1%8F_%D1%81%D0%B5%D0%BB%D0%B0_%D0%94%D0%B7%D0%B5%D0%BC%D0%B1%D1%80%D0%BE%D0%BD%D1%96%29.JPG/300px-%D0%9A%D0%B0%D1%80%D0%BF%D0%B0%D1%82%D1%81%D1%8C%D0%BA%D0%B8%D0%B9_%D0%BD%D0%B0%D1%86%D1%96%D0%BE%D0%BD%D0%B0%D0%BB%D1%8C%D0%BD%D0%B8%D0%B9_%D0%BF%D1%80%D0%B8%D1%80%D0%BE%D0%B4%D0%BD%D0%B8%D0%B9_%D0%BF%D0%B0%D1%80%D0%BA_%28%D0%B1%D1%96%D0%BB%D1%8F_%D1%81%D0%B5%D0%BB%D0%B0_%D0%94%D0%B7%D0%B5%D0%BC%D0%B1%D1%80%D0%BE%D0%BD%D1%96%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49" y="1643050"/>
            <a:ext cx="466725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2770" name="Picture 2" descr="Salamandra salamandra MHN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730075" cy="1714488"/>
          </a:xfrm>
          <a:prstGeom prst="rect">
            <a:avLst/>
          </a:prstGeom>
          <a:noFill/>
        </p:spPr>
      </p:pic>
      <p:pic>
        <p:nvPicPr>
          <p:cNvPr id="32772" name="Picture 4" descr="Веретільниця ламка (Anguis fragili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2676525" cy="2009776"/>
          </a:xfrm>
          <a:prstGeom prst="rect">
            <a:avLst/>
          </a:prstGeom>
          <a:noFill/>
        </p:spPr>
      </p:pic>
      <p:pic>
        <p:nvPicPr>
          <p:cNvPr id="32774" name="Picture 6" descr="Picoides tridactylus NAUMAN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0"/>
            <a:ext cx="2534248" cy="3929066"/>
          </a:xfrm>
          <a:prstGeom prst="rect">
            <a:avLst/>
          </a:prstGeom>
          <a:noFill/>
        </p:spPr>
      </p:pic>
      <p:pic>
        <p:nvPicPr>
          <p:cNvPr id="32776" name="Picture 8" descr="Чорний леле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101064"/>
            <a:ext cx="4143372" cy="2756936"/>
          </a:xfrm>
          <a:prstGeom prst="rect">
            <a:avLst/>
          </a:prstGeom>
          <a:noFill/>
        </p:spPr>
      </p:pic>
      <p:pic>
        <p:nvPicPr>
          <p:cNvPr id="32778" name="Picture 10" descr="Дерка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126178"/>
            <a:ext cx="4214810" cy="2731822"/>
          </a:xfrm>
          <a:prstGeom prst="rect">
            <a:avLst/>
          </a:prstGeom>
          <a:noFill/>
        </p:spPr>
      </p:pic>
      <p:pic>
        <p:nvPicPr>
          <p:cNvPr id="32780" name="Picture 12" descr="Номінативний підвид вов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2605" y="1000108"/>
            <a:ext cx="3481395" cy="242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s1.i.ua/3/1/8084234_e00f9a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53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Шацький національний природний парк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7000892" cy="5572140"/>
          </a:xfr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317500"/>
          </a:effectLst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Загальна інформація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Шацький НПП – це дивовижний куточок Полісся, який славиться своїми озерами та величними лісами! Парк знаходиться у Шацькому районі Волинської області. Саме тут ми знайомимося із дивовижною природою західного Полісся, а сама назва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„шацьк”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означає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„гарне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Дивують і зачаровують своєю красою соснові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зеленомошники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чорничними, а також дубово-соснові та грабово-дубові ліси. Зустрічаються навіть таємничі ялинники. Саме у Шацькому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парку збереглися природні лісові екосистеми. Інше багатство цієї землі – це озера. Тут знаходиться найбільше озеро України – славнозвісний Світязь. Не менш цікавими є озера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Пулемецьке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Луки, Перемут, Люципер, Пісочне та інші!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І, звичайно, у ШНПП можна посмакувати чорницями, назбирати грибів, покупатися у чистій кришталевій воді, а також провести цікаві природничі дослідження, і просто відпочити із друзями чи батьками, поринувши у світ Лісу та Озер.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Baummarder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643306" cy="2229705"/>
          </a:xfrm>
          <a:prstGeom prst="rect">
            <a:avLst/>
          </a:prstGeom>
          <a:noFill/>
        </p:spPr>
      </p:pic>
      <p:pic>
        <p:nvPicPr>
          <p:cNvPr id="2052" name="Picture 4" descr="Nyctalus noctu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472256"/>
            <a:ext cx="3286148" cy="4385744"/>
          </a:xfrm>
          <a:prstGeom prst="rect">
            <a:avLst/>
          </a:prstGeom>
          <a:noFill/>
        </p:spPr>
      </p:pic>
      <p:pic>
        <p:nvPicPr>
          <p:cNvPr id="2054" name="Picture 6" descr="Молода очеретяна ропух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2381250" cy="1790701"/>
          </a:xfrm>
          <a:prstGeom prst="rect">
            <a:avLst/>
          </a:prstGeom>
          <a:noFill/>
        </p:spPr>
      </p:pic>
      <p:pic>
        <p:nvPicPr>
          <p:cNvPr id="2056" name="Picture 8" descr="Дорослий самець номінативного підвиду, Англі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0"/>
            <a:ext cx="3571900" cy="2381267"/>
          </a:xfrm>
          <a:prstGeom prst="rect">
            <a:avLst/>
          </a:prstGeom>
          <a:noFill/>
        </p:spPr>
      </p:pic>
      <p:pic>
        <p:nvPicPr>
          <p:cNvPr id="2058" name="Picture 10" descr="Cygnus bewickii 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7702" y="2500306"/>
            <a:ext cx="3036297" cy="2028246"/>
          </a:xfrm>
          <a:prstGeom prst="rect">
            <a:avLst/>
          </a:prstGeom>
          <a:noFill/>
        </p:spPr>
      </p:pic>
      <p:pic>
        <p:nvPicPr>
          <p:cNvPr id="2060" name="Picture 12" descr="Самець і сам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665041"/>
            <a:ext cx="3214678" cy="2192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blog.balakleyaturizm.org.ua/wp-content/uploads/2011/06/%D0%9A%D0%B0%D1%80%D0%BF%D0%B0%D1%82%D1%81%D0%BA%D0%B8%D0%B9-%D0%BD%D0%B0%D1%86%D0%B8%D0%BE%D0%BD%D0%B0%D0%BB%D1%8C%D0%BD%D1%8B%D0%B9-%D0%BF%D0%B0%D1%80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035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857628"/>
          </a:xfrm>
          <a:gradFill>
            <a:gsLst>
              <a:gs pos="0">
                <a:schemeClr val="accent3">
                  <a:tint val="50000"/>
                  <a:satMod val="300000"/>
                  <a:alpha val="68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Національні природні парки України — заповідні території, що є частиною природно-заповідного фонду України. В них дозволено вільний доступ туристів. В Україні станом на 2011 рік налічується 40національних природних парків загальною площею більше 10000км² (1,8 % території), які розташовані у 12 з 24 областей і Автономній Республіці Крим. 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onk.com.ua/uploads/images/00/04/69/2011/11/05/b48c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698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5563521" cy="3537731"/>
          </a:xfrm>
          <a:gradFill>
            <a:gsLst>
              <a:gs pos="0">
                <a:schemeClr val="accent1">
                  <a:tint val="50000"/>
                  <a:satMod val="300000"/>
                  <a:alpha val="5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 w="3492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dirty="0" smtClean="0"/>
              <a:t>Ф</a:t>
            </a:r>
            <a:r>
              <a:rPr lang="ru-RU" dirty="0" err="1" smtClean="0"/>
              <a:t>ункції</a:t>
            </a:r>
            <a:r>
              <a:rPr lang="ru-RU" dirty="0" smtClean="0"/>
              <a:t>:</a:t>
            </a:r>
          </a:p>
          <a:p>
            <a:r>
              <a:rPr lang="ru-RU" dirty="0" smtClean="0"/>
              <a:t> у них </a:t>
            </a:r>
            <a:r>
              <a:rPr lang="ru-RU" dirty="0" err="1" smtClean="0"/>
              <a:t>охороняється</a:t>
            </a:r>
            <a:r>
              <a:rPr lang="ru-RU" dirty="0" smtClean="0"/>
              <a:t> природа, </a:t>
            </a:r>
            <a:r>
              <a:rPr lang="ru-RU" dirty="0" err="1" smtClean="0"/>
              <a:t>і</a:t>
            </a:r>
            <a:r>
              <a:rPr lang="ru-RU" dirty="0" smtClean="0"/>
              <a:t> в той же час </a:t>
            </a:r>
            <a:r>
              <a:rPr lang="ru-RU" dirty="0" err="1" smtClean="0"/>
              <a:t>ведеться</a:t>
            </a:r>
            <a:r>
              <a:rPr lang="ru-RU" dirty="0" smtClean="0"/>
              <a:t> </a:t>
            </a:r>
            <a:r>
              <a:rPr lang="ru-RU" dirty="0" err="1" smtClean="0"/>
              <a:t>організована</a:t>
            </a:r>
            <a:r>
              <a:rPr lang="ru-RU" dirty="0" smtClean="0"/>
              <a:t> </a:t>
            </a:r>
            <a:r>
              <a:rPr lang="ru-RU" dirty="0" err="1" smtClean="0"/>
              <a:t>рекреаційна</a:t>
            </a:r>
            <a:r>
              <a:rPr lang="ru-RU" dirty="0" smtClean="0"/>
              <a:t>, </a:t>
            </a:r>
            <a:r>
              <a:rPr lang="ru-RU" dirty="0" err="1" smtClean="0"/>
              <a:t>туристична</a:t>
            </a:r>
            <a:r>
              <a:rPr lang="ru-RU" dirty="0" smtClean="0"/>
              <a:t> та </a:t>
            </a:r>
            <a:r>
              <a:rPr lang="ru-RU" dirty="0" err="1" smtClean="0"/>
              <a:t>оздоровча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, </a:t>
            </a:r>
            <a:r>
              <a:rPr lang="ru-RU" dirty="0" err="1" smtClean="0"/>
              <a:t>національні</a:t>
            </a:r>
            <a:r>
              <a:rPr lang="ru-RU" dirty="0" smtClean="0"/>
              <a:t> парки </a:t>
            </a:r>
            <a:r>
              <a:rPr lang="ru-RU" dirty="0" err="1" smtClean="0"/>
              <a:t>грають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у культурно </a:t>
            </a:r>
            <a:r>
              <a:rPr lang="ru-RU" dirty="0" err="1" smtClean="0"/>
              <a:t>освітніх</a:t>
            </a:r>
            <a:r>
              <a:rPr lang="ru-RU" dirty="0" smtClean="0"/>
              <a:t> </a:t>
            </a:r>
            <a:r>
              <a:rPr lang="ru-RU" dirty="0" err="1" smtClean="0"/>
              <a:t>процесах</a:t>
            </a:r>
            <a:r>
              <a:rPr lang="ru-RU" dirty="0" smtClean="0"/>
              <a:t> та </a:t>
            </a:r>
            <a:r>
              <a:rPr lang="ru-RU" dirty="0" err="1" smtClean="0"/>
              <a:t>науковій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.bp.blogspot.com/-Hak_iDI-YQQ/UHCZFtUoP2I/AAAAAAAAApc/xxdQOiDGbcw/s640/tov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413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0"/>
            <a:ext cx="7758138" cy="2185990"/>
          </a:xfrm>
          <a:solidFill>
            <a:schemeClr val="accent3">
              <a:lumMod val="40000"/>
              <a:lumOff val="60000"/>
              <a:alpha val="21000"/>
            </a:schemeClr>
          </a:solidFill>
        </p:spPr>
        <p:txBody>
          <a:bodyPr/>
          <a:lstStyle/>
          <a:p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поділена</a:t>
            </a:r>
            <a:r>
              <a:rPr lang="ru-RU" dirty="0" smtClean="0"/>
              <a:t> на </a:t>
            </a:r>
            <a:r>
              <a:rPr lang="ru-RU" dirty="0" err="1" smtClean="0"/>
              <a:t>частини</a:t>
            </a:r>
            <a:r>
              <a:rPr lang="ru-RU" dirty="0" smtClean="0"/>
              <a:t> – </a:t>
            </a:r>
            <a:r>
              <a:rPr lang="ru-RU" dirty="0" err="1" smtClean="0"/>
              <a:t>зони</a:t>
            </a:r>
            <a:r>
              <a:rPr lang="ru-RU" dirty="0" smtClean="0"/>
              <a:t>. </a:t>
            </a:r>
            <a:r>
              <a:rPr lang="ru-RU" dirty="0" err="1" smtClean="0"/>
              <a:t>Найголовніша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них – </a:t>
            </a:r>
            <a:r>
              <a:rPr lang="ru-RU" dirty="0" err="1" smtClean="0"/>
              <a:t>заповідна</a:t>
            </a:r>
            <a:r>
              <a:rPr lang="ru-RU" dirty="0" smtClean="0"/>
              <a:t>,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охорони</a:t>
            </a:r>
            <a:r>
              <a:rPr lang="ru-RU" dirty="0" smtClean="0"/>
              <a:t> та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. 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hotoukraine.com/i/articles/River%20Ukraine%20Photos/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14818"/>
            <a:ext cx="8229600" cy="2257428"/>
          </a:xfrm>
          <a:solidFill>
            <a:schemeClr val="accent3">
              <a:lumMod val="60000"/>
              <a:lumOff val="40000"/>
              <a:alpha val="60000"/>
            </a:schemeClr>
          </a:solidFill>
        </p:spPr>
        <p:txBody>
          <a:bodyPr/>
          <a:lstStyle/>
          <a:p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зона </a:t>
            </a:r>
            <a:r>
              <a:rPr lang="ru-RU" dirty="0" err="1" smtClean="0"/>
              <a:t>регульованої</a:t>
            </a:r>
            <a:r>
              <a:rPr lang="ru-RU" dirty="0" smtClean="0"/>
              <a:t> </a:t>
            </a:r>
            <a:r>
              <a:rPr lang="ru-RU" dirty="0" err="1" smtClean="0"/>
              <a:t>рекреації</a:t>
            </a:r>
            <a:r>
              <a:rPr lang="ru-RU" dirty="0" smtClean="0"/>
              <a:t>, де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відбуватися</a:t>
            </a:r>
            <a:r>
              <a:rPr lang="ru-RU" dirty="0" smtClean="0"/>
              <a:t> коротко </a:t>
            </a:r>
            <a:r>
              <a:rPr lang="ru-RU" dirty="0" err="1" smtClean="0"/>
              <a:t>часовий</a:t>
            </a:r>
            <a:r>
              <a:rPr lang="ru-RU" dirty="0" smtClean="0"/>
              <a:t> </a:t>
            </a:r>
            <a:r>
              <a:rPr lang="ru-RU" dirty="0" err="1" smtClean="0"/>
              <a:t>відпочинок</a:t>
            </a:r>
            <a:r>
              <a:rPr lang="ru-RU" dirty="0" smtClean="0"/>
              <a:t> та </a:t>
            </a:r>
            <a:r>
              <a:rPr lang="ru-RU" dirty="0" err="1" smtClean="0"/>
              <a:t>оздоровча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туристична</a:t>
            </a:r>
            <a:r>
              <a:rPr lang="ru-RU" dirty="0" smtClean="0"/>
              <a:t> та </a:t>
            </a:r>
            <a:r>
              <a:rPr lang="ru-RU" dirty="0" err="1" smtClean="0"/>
              <a:t>екоосвітня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hotoukraine.com/i/articles/donetsk/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7643834" cy="242886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Забороняються: вирубки лісу (дозволяються лише санітарні), промислове рибальство та полювання. Любительське рибальство та мисливство дозволяється у певні терміни, визначені законодавством.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hotoukraine.com/i/articles/River%20Ukraine%20Photos/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6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Третьою зоною є зона стаціонарної рекреації, де розміщуються готелі, кемпінги, мотелі та інше. У господарській зоні знаходяться населені пункти, а також ведеться господарська діяльність, зокрема і та, яка є необхідною для діяльності парку. Будь-яка господарська діяльність у межах національного природного парку не має шкодити збереженню природних комплексів та </a:t>
            </a:r>
            <a:r>
              <a:rPr lang="uk-UA" dirty="0" err="1" smtClean="0"/>
              <a:t>рекреаційнійним</a:t>
            </a:r>
            <a:r>
              <a:rPr lang="uk-UA" dirty="0" smtClean="0"/>
              <a:t> цінностям парку.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 anchor="ctr">
            <a:normAutofit/>
          </a:bodyPr>
          <a:lstStyle/>
          <a:p>
            <a:r>
              <a:rPr lang="uk-UA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Вижниицький</a:t>
            </a:r>
            <a:endParaRPr lang="uk-UA" sz="4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Гуцульщина</a:t>
            </a:r>
            <a:endParaRPr lang="uk-UA" sz="4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4" action="ppaction://hlinksldjump"/>
              </a:rPr>
              <a:t>Карпатський</a:t>
            </a:r>
            <a:endParaRPr lang="uk-UA" sz="4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5" action="ppaction://hlinksldjump"/>
              </a:rPr>
              <a:t>Шацький</a:t>
            </a:r>
            <a:endParaRPr lang="uk-UA" sz="4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g.balakleyaturizm.org.ua/wp-content/uploads/2011/06/%D0%9A%D0%B0%D1%80%D0%BF%D0%B0%D1%82%D1%81%D0%BA%D0%B8%D0%B9-%D0%BD%D0%B0%D1%86%D0%B8%D0%BE%D0%BD%D0%B0%D0%BB%D1%8C%D0%BD%D1%8B%D0%B9-%D0%BF%D0%B0%D1%80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Національний природний парк </a:t>
            </a:r>
            <a:r>
              <a:rPr lang="uk-UA" dirty="0" err="1" smtClean="0"/>
              <a:t>Вижницький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6643702" cy="5643578"/>
          </a:xfrm>
          <a:solidFill>
            <a:schemeClr val="tx2">
              <a:lumMod val="60000"/>
              <a:lumOff val="40000"/>
              <a:alpha val="62000"/>
            </a:schemeClr>
          </a:solidFill>
          <a:effectLst>
            <a:softEdge rad="127000"/>
          </a:effectLst>
        </p:spPr>
        <p:txBody>
          <a:bodyPr>
            <a:normAutofit fontScale="70000" lnSpcReduction="20000"/>
          </a:bodyPr>
          <a:lstStyle/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Загальна інформація </a:t>
            </a:r>
          </a:p>
          <a:p>
            <a:r>
              <a:rPr lang="uk-UA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Якщо б Господь Бог вирішив провести свою відпустку на Землі,</a:t>
            </a:r>
            <a:br>
              <a:rPr lang="uk-UA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uk-UA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 неодмінно вибрав би для цього </a:t>
            </a:r>
            <a:r>
              <a:rPr lang="uk-UA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Буковину”</a:t>
            </a:r>
            <a:r>
              <a:rPr lang="uk-UA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uk-UA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Ця говірка австрійської доби Буковини правдоподібно підкреслює неповторні риси довкілля та історії нашого благословенного краю. Тут, на порівняно невеликій території сконцентровані всі принади й чари, якими так щедро обдарувала людину природа, – урвища Дністровського каньйону, смарагдові шати Хотинської та Чернівецької височин, сріблясті плеса бурхливих Пруту й Черемошу, таємничі підземелля велетенських печер, галасливі водоспади. А найкраща окраса краю – чарівні будь-якої пори року Карпати з яскравим етнографічним колоритом Гуцульського ландшафту – м’які контури гір, смарагдово-сині хвилі смерекових лісів та полонин, чепурні будиночки.</a:t>
            </a:r>
          </a:p>
          <a:p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540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Національні природні парки України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Національний природний парк Вижницький</vt:lpstr>
      <vt:lpstr>Презентация PowerPoint</vt:lpstr>
      <vt:lpstr>Презентация PowerPoint</vt:lpstr>
      <vt:lpstr>Національний природний парк Гуцульщина</vt:lpstr>
      <vt:lpstr>Презентация PowerPoint</vt:lpstr>
      <vt:lpstr>Карпатський національний природний парк</vt:lpstr>
      <vt:lpstr>Презентация PowerPoint</vt:lpstr>
      <vt:lpstr>Презентация PowerPoint</vt:lpstr>
      <vt:lpstr>Презентация PowerPoint</vt:lpstr>
      <vt:lpstr>Шацький національний природний парк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з екології Покидько Альони</dc:title>
  <dc:creator>Пользователь</dc:creator>
  <cp:lastModifiedBy>user</cp:lastModifiedBy>
  <cp:revision>3</cp:revision>
  <dcterms:created xsi:type="dcterms:W3CDTF">2013-02-27T21:25:15Z</dcterms:created>
  <dcterms:modified xsi:type="dcterms:W3CDTF">2013-11-08T20:08:23Z</dcterms:modified>
</cp:coreProperties>
</file>