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775966E-D343-4CBB-BEED-829BA03BFF11}">
          <p14:sldIdLst>
            <p14:sldId id="256"/>
            <p14:sldId id="257"/>
            <p14:sldId id="258"/>
            <p14:sldId id="259"/>
            <p14:sldId id="265"/>
            <p14:sldId id="260"/>
            <p14:sldId id="261"/>
            <p14:sldId id="262"/>
            <p14:sldId id="263"/>
            <p14:sldId id="264"/>
            <p14:sldId id="266"/>
            <p14:sldId id="268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7F7AE-323B-4074-86DF-4BD5349A87BF}" type="datetimeFigureOut">
              <a:rPr lang="ru-RU" smtClean="0"/>
              <a:pPr/>
              <a:t>22.12.2013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A1CF-5CD6-4B02-87E0-07C2BBD2AE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7F7AE-323B-4074-86DF-4BD5349A87BF}" type="datetimeFigureOut">
              <a:rPr lang="ru-RU" smtClean="0"/>
              <a:pPr/>
              <a:t>22.12.2013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A1CF-5CD6-4B02-87E0-07C2BBD2AE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7F7AE-323B-4074-86DF-4BD5349A87BF}" type="datetimeFigureOut">
              <a:rPr lang="ru-RU" smtClean="0"/>
              <a:pPr/>
              <a:t>22.12.2013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A1CF-5CD6-4B02-87E0-07C2BBD2AE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7F7AE-323B-4074-86DF-4BD5349A87BF}" type="datetimeFigureOut">
              <a:rPr lang="ru-RU" smtClean="0"/>
              <a:pPr/>
              <a:t>22.12.2013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A1CF-5CD6-4B02-87E0-07C2BBD2AE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7F7AE-323B-4074-86DF-4BD5349A87BF}" type="datetimeFigureOut">
              <a:rPr lang="ru-RU" smtClean="0"/>
              <a:pPr/>
              <a:t>22.12.2013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A1CF-5CD6-4B02-87E0-07C2BBD2AE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7F7AE-323B-4074-86DF-4BD5349A87BF}" type="datetimeFigureOut">
              <a:rPr lang="ru-RU" smtClean="0"/>
              <a:pPr/>
              <a:t>22.12.2013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A1CF-5CD6-4B02-87E0-07C2BBD2AE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7F7AE-323B-4074-86DF-4BD5349A87BF}" type="datetimeFigureOut">
              <a:rPr lang="ru-RU" smtClean="0"/>
              <a:pPr/>
              <a:t>22.12.2013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A1CF-5CD6-4B02-87E0-07C2BBD2AE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7F7AE-323B-4074-86DF-4BD5349A87BF}" type="datetimeFigureOut">
              <a:rPr lang="ru-RU" smtClean="0"/>
              <a:pPr/>
              <a:t>22.12.2013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A1CF-5CD6-4B02-87E0-07C2BBD2AE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7F7AE-323B-4074-86DF-4BD5349A87BF}" type="datetimeFigureOut">
              <a:rPr lang="ru-RU" smtClean="0"/>
              <a:pPr/>
              <a:t>22.12.2013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A1CF-5CD6-4B02-87E0-07C2BBD2AE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7F7AE-323B-4074-86DF-4BD5349A87BF}" type="datetimeFigureOut">
              <a:rPr lang="ru-RU" smtClean="0"/>
              <a:pPr/>
              <a:t>22.12.2013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A1CF-5CD6-4B02-87E0-07C2BBD2AE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7F7AE-323B-4074-86DF-4BD5349A87BF}" type="datetimeFigureOut">
              <a:rPr lang="ru-RU" smtClean="0"/>
              <a:pPr/>
              <a:t>22.12.2013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A1EA1CF-5CD6-4B02-87E0-07C2BBD2AE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07F7AE-323B-4074-86DF-4BD5349A87BF}" type="datetimeFigureOut">
              <a:rPr lang="ru-RU" smtClean="0"/>
              <a:pPr/>
              <a:t>22.12.2013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1EA1CF-5CD6-4B02-87E0-07C2BBD2AEE5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ll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utoban.pp.ua/index.php?newsid=2702" TargetMode="External"/><Relationship Id="rId2" Type="http://schemas.openxmlformats.org/officeDocument/2006/relationships/hyperlink" Target="http://uk.wikipedia.org/wiki/%D0%86%D1%81%D1%82%D0%BE%D1%80%D1%96%D1%8F_%D0%91%D0%9C%D0%9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357166"/>
            <a:ext cx="7186416" cy="3044402"/>
          </a:xfrm>
        </p:spPr>
        <p:txBody>
          <a:bodyPr/>
          <a:lstStyle/>
          <a:p>
            <a:r>
              <a:rPr lang="ru-RU" dirty="0" smtClean="0"/>
              <a:t>Визначні</a:t>
            </a:r>
            <a:r>
              <a:rPr lang="ru-RU" dirty="0" smtClean="0"/>
              <a:t> </a:t>
            </a:r>
            <a:r>
              <a:rPr lang="ru-RU" dirty="0" smtClean="0"/>
              <a:t>місця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 </a:t>
            </a:r>
            <a:r>
              <a:rPr lang="ru-RU" dirty="0" smtClean="0"/>
              <a:t>Німеччині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4643446"/>
            <a:ext cx="7854696" cy="1752600"/>
          </a:xfrm>
        </p:spPr>
        <p:txBody>
          <a:bodyPr>
            <a:normAutofit fontScale="47500" lnSpcReduction="20000"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sz="3800" dirty="0" smtClean="0"/>
              <a:t>Підготувала учениця 10-А класу </a:t>
            </a:r>
            <a:r>
              <a:rPr lang="uk-UA" sz="3800" dirty="0" smtClean="0"/>
              <a:t>Надольна</a:t>
            </a:r>
            <a:r>
              <a:rPr lang="uk-UA" sz="3800" dirty="0" smtClean="0"/>
              <a:t> Ірина</a:t>
            </a:r>
            <a:endParaRPr lang="ru-RU" sz="3800" dirty="0"/>
          </a:p>
        </p:txBody>
      </p:sp>
      <p:pic>
        <p:nvPicPr>
          <p:cNvPr id="4" name="Рисунок 3" descr="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714620"/>
            <a:ext cx="3998248" cy="2730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1328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dirty="0"/>
              <a:t>Завод ВМ</a:t>
            </a:r>
            <a:r>
              <a:rPr lang="en-US" sz="8000" dirty="0"/>
              <a:t>W </a:t>
            </a:r>
            <a:r>
              <a:rPr lang="ru-RU" sz="8000" dirty="0"/>
              <a:t>в </a:t>
            </a:r>
            <a:r>
              <a:rPr lang="ru-RU" sz="8000" dirty="0" err="1"/>
              <a:t>Мюнхені</a:t>
            </a:r>
            <a:r>
              <a:rPr lang="ru-RU" sz="80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449286" y="2636912"/>
            <a:ext cx="489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Музей </a:t>
            </a:r>
            <a:r>
              <a:rPr lang="de-DE" dirty="0" smtClean="0"/>
              <a:t>BMW</a:t>
            </a:r>
            <a:r>
              <a:rPr lang="uk-UA" dirty="0" smtClean="0"/>
              <a:t>-  постійна композиція демонструє розвиток </a:t>
            </a:r>
            <a:r>
              <a:rPr lang="uk-UA" dirty="0" err="1" smtClean="0"/>
              <a:t>автоконцерну</a:t>
            </a:r>
            <a:r>
              <a:rPr lang="uk-UA" dirty="0" smtClean="0"/>
              <a:t>: автомобілі різноманітних модифікацій, мотоцикли, мотори. Також відвідувачі можуть ознайомитись із технологічними дослідженнями компанії за останні 20 років.   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08920"/>
            <a:ext cx="2300580" cy="345333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Зоопарк </a:t>
            </a:r>
            <a:r>
              <a:rPr lang="uk-UA" dirty="0" err="1" smtClean="0"/>
              <a:t>Хеллабрунн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2607266" cy="3453333"/>
          </a:xfrm>
        </p:spPr>
      </p:pic>
      <p:sp>
        <p:nvSpPr>
          <p:cNvPr id="5" name="TextBox 4"/>
          <p:cNvSpPr txBox="1"/>
          <p:nvPr/>
        </p:nvSpPr>
        <p:spPr>
          <a:xfrm>
            <a:off x="3563888" y="2276872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Зоопарк </a:t>
            </a:r>
            <a:r>
              <a:rPr lang="uk-UA" dirty="0" err="1" smtClean="0"/>
              <a:t>Хеллабрунн-</a:t>
            </a:r>
            <a:r>
              <a:rPr lang="uk-UA" dirty="0" smtClean="0"/>
              <a:t> найбільший у Європі (650 видів) та найперший у світі </a:t>
            </a:r>
            <a:r>
              <a:rPr lang="uk-UA" dirty="0" err="1" smtClean="0"/>
              <a:t>гео</a:t>
            </a:r>
            <a:r>
              <a:rPr lang="uk-UA" dirty="0" smtClean="0"/>
              <a:t> </a:t>
            </a:r>
            <a:r>
              <a:rPr lang="uk-UA" dirty="0" err="1" smtClean="0"/>
              <a:t>–зоопарк</a:t>
            </a:r>
            <a:r>
              <a:rPr lang="uk-UA" dirty="0" smtClean="0"/>
              <a:t> , де умови проживання тварин найбільш приближені до природних. Територія парку розділена на континенти, так само згідно із територіальним принципом поділені і тварини.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245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Німеччина славиться своїми визначними місцями. Відомими є не тільки архітектурні споруди, а й природні пам'ятки. Ця країна цікава для відвідувачів та місцевих жителів.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109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Джерела інформації: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smtClean="0">
                <a:hlinkClick r:id="rId2"/>
              </a:rPr>
              <a:t>http://uk.wikipedia.org/wiki/%D0%86%D1%81%D1%82%D0%BE%D1%80%D1%96%D1%8F_%D0%91%D0%9C%D0%92</a:t>
            </a:r>
            <a:endParaRPr lang="uk-UA" sz="1800" smtClean="0"/>
          </a:p>
          <a:p>
            <a:r>
              <a:rPr lang="en-US" sz="1800" smtClean="0">
                <a:hlinkClick r:id="rId3"/>
              </a:rPr>
              <a:t>http://autoban.pp.ua/index.php?newsid=2702</a:t>
            </a:r>
            <a:endParaRPr lang="uk-UA" sz="1800" smtClean="0"/>
          </a:p>
          <a:p>
            <a:r>
              <a:rPr lang="en-US" sz="1800" smtClean="0"/>
              <a:t>http://ru.wikipedia.org/wiki/%D0%91%D1%80%D0%B0%D0%BD%D0%B4%D0%B5%D0%BD%D0%B1%D1%83%D1%80%D0%B3%D1%81%D0%BA%D0%B8%D0%B5_%D0%B2%D0%BE%D1%80%D0%BE%D1%82%D0%B0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64593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Презентація підготовлена 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400" dirty="0" smtClean="0">
                <a:solidFill>
                  <a:schemeClr val="accent1">
                    <a:lumMod val="50000"/>
                  </a:schemeClr>
                </a:solidFill>
              </a:rPr>
              <a:t>метою  ознайомлення учнями з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визначними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місцями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Німеччини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742950" indent="-742950">
              <a:buAutoNum type="arabicPeriod"/>
            </a:pPr>
            <a:r>
              <a:rPr lang="uk-UA" sz="3600" dirty="0" smtClean="0"/>
              <a:t>Брандербурзькі</a:t>
            </a:r>
            <a:r>
              <a:rPr lang="uk-UA" sz="3600" dirty="0" smtClean="0"/>
              <a:t> ворота</a:t>
            </a:r>
          </a:p>
          <a:p>
            <a:pPr marL="742950" indent="-742950">
              <a:buAutoNum type="arabicPeriod"/>
            </a:pPr>
            <a:r>
              <a:rPr lang="uk-UA" sz="3600" dirty="0" smtClean="0"/>
              <a:t>Шварцваль</a:t>
            </a:r>
            <a:r>
              <a:rPr lang="uk-UA" sz="3600" dirty="0" smtClean="0"/>
              <a:t>(чорний ліс)</a:t>
            </a:r>
          </a:p>
          <a:p>
            <a:pPr marL="742950" indent="-742950">
              <a:buAutoNum type="arabicPeriod"/>
            </a:pPr>
            <a:r>
              <a:rPr lang="uk-UA" sz="3600" dirty="0" smtClean="0"/>
              <a:t>Палац </a:t>
            </a:r>
            <a:r>
              <a:rPr lang="uk-UA" sz="3600" dirty="0" smtClean="0"/>
              <a:t>Шарлотенбург</a:t>
            </a:r>
            <a:endParaRPr lang="uk-UA" sz="3600" dirty="0" smtClean="0"/>
          </a:p>
          <a:p>
            <a:pPr marL="742950" indent="-742950">
              <a:buAutoNum type="arabicPeriod"/>
            </a:pPr>
            <a:r>
              <a:rPr lang="uk-UA" sz="3600" dirty="0" smtClean="0"/>
              <a:t>Рейхстаг</a:t>
            </a:r>
          </a:p>
          <a:p>
            <a:pPr marL="742950" indent="-742950">
              <a:buAutoNum type="arabicPeriod"/>
            </a:pPr>
            <a:r>
              <a:rPr lang="uk-UA" sz="3600" dirty="0" smtClean="0"/>
              <a:t>Музейний острів</a:t>
            </a:r>
          </a:p>
          <a:p>
            <a:pPr marL="742950" indent="-742950">
              <a:buAutoNum type="arabicPeriod"/>
            </a:pPr>
            <a:r>
              <a:rPr lang="uk-UA" sz="3600" dirty="0" smtClean="0"/>
              <a:t>Фрауенкірхе</a:t>
            </a:r>
            <a:endParaRPr lang="uk-UA" sz="3600" dirty="0" smtClean="0"/>
          </a:p>
          <a:p>
            <a:pPr marL="742950" indent="-742950">
              <a:buAutoNum type="arabicPeriod"/>
            </a:pPr>
            <a:r>
              <a:rPr lang="uk-UA" sz="3600" dirty="0" smtClean="0"/>
              <a:t>Завод ВМ</a:t>
            </a:r>
            <a:r>
              <a:rPr lang="de-DE" sz="3600" dirty="0" smtClean="0"/>
              <a:t>W</a:t>
            </a:r>
            <a:r>
              <a:rPr lang="ru-RU" sz="3600" dirty="0" smtClean="0"/>
              <a:t> в Мюнхен</a:t>
            </a:r>
            <a:r>
              <a:rPr lang="uk-UA" sz="3600" dirty="0" smtClean="0"/>
              <a:t>і</a:t>
            </a:r>
            <a:r>
              <a:rPr lang="uk-UA" sz="3600" dirty="0" smtClean="0"/>
              <a:t>.</a:t>
            </a:r>
          </a:p>
          <a:p>
            <a:pPr marL="742950" indent="-742950">
              <a:buAutoNum type="arabicPeriod"/>
            </a:pPr>
            <a:r>
              <a:rPr lang="uk-UA" sz="3600" dirty="0" smtClean="0"/>
              <a:t>Зоопарк </a:t>
            </a:r>
            <a:r>
              <a:rPr lang="uk-UA" sz="3600" dirty="0" err="1" smtClean="0"/>
              <a:t>Хеллабраун</a:t>
            </a:r>
            <a:endParaRPr lang="uk-UA" sz="3600" dirty="0" smtClean="0"/>
          </a:p>
          <a:p>
            <a:pPr marL="742950" indent="-742950">
              <a:buAutoNum type="arabicPeriod"/>
            </a:pPr>
            <a:r>
              <a:rPr lang="uk-UA" sz="3600" dirty="0" smtClean="0"/>
              <a:t>В</a:t>
            </a:r>
            <a:r>
              <a:rPr lang="ru-RU" sz="3600" dirty="0"/>
              <a:t>и</a:t>
            </a:r>
            <a:r>
              <a:rPr lang="uk-UA" sz="3600" dirty="0" err="1" smtClean="0"/>
              <a:t>сновок</a:t>
            </a:r>
            <a:endParaRPr lang="uk-UA" sz="3600" dirty="0" smtClean="0"/>
          </a:p>
          <a:p>
            <a:pPr marL="742950" indent="-742950">
              <a:buAutoNum type="arabicPeriod"/>
            </a:pPr>
            <a:r>
              <a:rPr lang="uk-UA" sz="3600" dirty="0" smtClean="0"/>
              <a:t>Джерела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chemeClr val="accent6"/>
                </a:solidFill>
              </a:rPr>
              <a:t>Бранденбурзькі</a:t>
            </a:r>
            <a:r>
              <a:rPr lang="ru-RU" sz="6000" b="1" dirty="0">
                <a:solidFill>
                  <a:schemeClr val="accent6"/>
                </a:solidFill>
              </a:rPr>
              <a:t> ворота</a:t>
            </a:r>
            <a:endParaRPr lang="ru-RU" sz="6000" b="1" dirty="0">
              <a:solidFill>
                <a:schemeClr val="accent6"/>
              </a:solidFill>
            </a:endParaRPr>
          </a:p>
        </p:txBody>
      </p:sp>
      <p:pic>
        <p:nvPicPr>
          <p:cNvPr id="4" name="Содержимое 3" descr="berlin-gat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060848"/>
            <a:ext cx="4427984" cy="4464496"/>
          </a:xfrm>
        </p:spPr>
      </p:pic>
      <p:sp>
        <p:nvSpPr>
          <p:cNvPr id="3" name="TextBox 2"/>
          <p:cNvSpPr txBox="1"/>
          <p:nvPr/>
        </p:nvSpPr>
        <p:spPr>
          <a:xfrm>
            <a:off x="611560" y="2420888"/>
            <a:ext cx="4104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прикладів</a:t>
            </a:r>
            <a:r>
              <a:rPr lang="ru-RU" dirty="0"/>
              <a:t> </a:t>
            </a:r>
            <a:r>
              <a:rPr lang="ru-RU" dirty="0" err="1"/>
              <a:t>класицизму</a:t>
            </a:r>
            <a:r>
              <a:rPr lang="ru-RU" dirty="0"/>
              <a:t> в </a:t>
            </a:r>
            <a:r>
              <a:rPr lang="ru-RU" dirty="0" err="1"/>
              <a:t>Німеччині</a:t>
            </a:r>
            <a:r>
              <a:rPr lang="ru-RU" dirty="0"/>
              <a:t> є </a:t>
            </a:r>
            <a:r>
              <a:rPr lang="ru-RU" dirty="0" err="1"/>
              <a:t>Бранденбурзькі</a:t>
            </a:r>
            <a:r>
              <a:rPr lang="ru-RU" dirty="0"/>
              <a:t> </a:t>
            </a:r>
            <a:r>
              <a:rPr lang="ru-RU" dirty="0" err="1"/>
              <a:t>вората</a:t>
            </a:r>
            <a:r>
              <a:rPr lang="ru-RU" dirty="0"/>
              <a:t> в </a:t>
            </a:r>
            <a:r>
              <a:rPr lang="ru-RU" dirty="0" err="1"/>
              <a:t>Берлині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на </a:t>
            </a:r>
            <a:r>
              <a:rPr lang="ru-RU" dirty="0" err="1"/>
              <a:t>площі</a:t>
            </a:r>
            <a:r>
              <a:rPr lang="ru-RU" dirty="0"/>
              <a:t> </a:t>
            </a:r>
            <a:r>
              <a:rPr lang="ru-RU" dirty="0" err="1"/>
              <a:t>Паризерплац</a:t>
            </a:r>
            <a:r>
              <a:rPr lang="ru-RU" dirty="0"/>
              <a:t>. Вони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створені</a:t>
            </a:r>
            <a:r>
              <a:rPr lang="ru-RU" dirty="0"/>
              <a:t> по </a:t>
            </a:r>
            <a:r>
              <a:rPr lang="ru-RU" dirty="0" err="1"/>
              <a:t>указі</a:t>
            </a:r>
            <a:r>
              <a:rPr lang="ru-RU" dirty="0"/>
              <a:t> </a:t>
            </a:r>
            <a:r>
              <a:rPr lang="ru-RU" dirty="0" err="1"/>
              <a:t>Фрідріха</a:t>
            </a:r>
            <a:r>
              <a:rPr lang="ru-RU" dirty="0"/>
              <a:t> </a:t>
            </a:r>
            <a:r>
              <a:rPr lang="ru-RU" dirty="0" err="1"/>
              <a:t>Вільгельма</a:t>
            </a:r>
            <a:r>
              <a:rPr lang="ru-RU" dirty="0"/>
              <a:t> Другого в </a:t>
            </a:r>
            <a:r>
              <a:rPr lang="ru-RU" dirty="0" err="1"/>
              <a:t>кінці</a:t>
            </a:r>
            <a:r>
              <a:rPr lang="ru-RU" dirty="0"/>
              <a:t> 18 </a:t>
            </a:r>
            <a:r>
              <a:rPr lang="ru-RU" dirty="0" err="1"/>
              <a:t>століття</a:t>
            </a:r>
            <a:r>
              <a:rPr lang="ru-RU" dirty="0"/>
              <a:t>, </a:t>
            </a:r>
            <a:r>
              <a:rPr lang="ru-RU" dirty="0" err="1"/>
              <a:t>архітектором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запрошений</a:t>
            </a:r>
            <a:r>
              <a:rPr lang="ru-RU" dirty="0"/>
              <a:t> Карл </a:t>
            </a:r>
            <a:r>
              <a:rPr lang="ru-RU" dirty="0" err="1"/>
              <a:t>Готхард</a:t>
            </a:r>
            <a:r>
              <a:rPr lang="ru-RU" dirty="0"/>
              <a:t> </a:t>
            </a:r>
            <a:r>
              <a:rPr lang="ru-RU" dirty="0" err="1"/>
              <a:t>Лангханс</a:t>
            </a:r>
            <a:r>
              <a:rPr lang="ru-RU" dirty="0"/>
              <a:t>. </a:t>
            </a:r>
            <a:r>
              <a:rPr lang="ru-RU" dirty="0" err="1"/>
              <a:t>Їхня</a:t>
            </a:r>
            <a:r>
              <a:rPr lang="ru-RU" dirty="0"/>
              <a:t> </a:t>
            </a:r>
            <a:r>
              <a:rPr lang="ru-RU" dirty="0" err="1"/>
              <a:t>висота</a:t>
            </a:r>
            <a:r>
              <a:rPr lang="ru-RU" dirty="0"/>
              <a:t> становить 26 м, </a:t>
            </a:r>
            <a:r>
              <a:rPr lang="ru-RU" dirty="0" err="1"/>
              <a:t>товщина</a:t>
            </a:r>
            <a:r>
              <a:rPr lang="ru-RU" dirty="0"/>
              <a:t> 11 м, а в </a:t>
            </a:r>
            <a:r>
              <a:rPr lang="ru-RU" dirty="0" err="1"/>
              <a:t>довжину</a:t>
            </a:r>
            <a:r>
              <a:rPr lang="ru-RU" dirty="0"/>
              <a:t> вони </a:t>
            </a:r>
            <a:r>
              <a:rPr lang="ru-RU" dirty="0" err="1"/>
              <a:t>деяким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60 </a:t>
            </a:r>
            <a:r>
              <a:rPr lang="ru-RU" dirty="0" err="1"/>
              <a:t>метрів</a:t>
            </a:r>
            <a:r>
              <a:rPr lang="ru-RU" dirty="0"/>
              <a:t>. </a:t>
            </a:r>
            <a:r>
              <a:rPr lang="ru-RU" dirty="0" err="1"/>
              <a:t>Будувалися</a:t>
            </a:r>
            <a:r>
              <a:rPr lang="ru-RU" dirty="0"/>
              <a:t> вони по </a:t>
            </a:r>
            <a:r>
              <a:rPr lang="ru-RU" dirty="0" err="1"/>
              <a:t>образі</a:t>
            </a:r>
            <a:r>
              <a:rPr lang="ru-RU" dirty="0"/>
              <a:t> Акрополя </a:t>
            </a:r>
            <a:r>
              <a:rPr lang="ru-RU" dirty="0" err="1"/>
              <a:t>Вафинах</a:t>
            </a:r>
            <a:r>
              <a:rPr lang="ru-RU" dirty="0"/>
              <a:t>.</a:t>
            </a:r>
          </a:p>
          <a:p>
            <a:r>
              <a:rPr lang="ru-RU" dirty="0"/>
              <a:t>Основою </a:t>
            </a:r>
            <a:r>
              <a:rPr lang="ru-RU" dirty="0" err="1"/>
              <a:t>Бранденбурзьких</a:t>
            </a:r>
            <a:r>
              <a:rPr lang="ru-RU" dirty="0"/>
              <a:t> </a:t>
            </a:r>
            <a:r>
              <a:rPr lang="ru-RU" dirty="0" err="1"/>
              <a:t>воріт</a:t>
            </a:r>
            <a:r>
              <a:rPr lang="ru-RU" dirty="0"/>
              <a:t> </a:t>
            </a:r>
            <a:r>
              <a:rPr lang="ru-RU" dirty="0" err="1"/>
              <a:t>служать</a:t>
            </a:r>
            <a:r>
              <a:rPr lang="ru-RU" dirty="0"/>
              <a:t> 12 </a:t>
            </a:r>
            <a:r>
              <a:rPr lang="ru-RU" dirty="0" err="1"/>
              <a:t>грецьких</a:t>
            </a:r>
            <a:r>
              <a:rPr lang="ru-RU" dirty="0"/>
              <a:t> </a:t>
            </a:r>
            <a:r>
              <a:rPr lang="ru-RU" dirty="0" err="1"/>
              <a:t>доричесих</a:t>
            </a:r>
            <a:r>
              <a:rPr lang="ru-RU" dirty="0"/>
              <a:t> колон, з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по шести штук. </a:t>
            </a:r>
            <a:r>
              <a:rPr lang="ru-RU" dirty="0" err="1"/>
              <a:t>Спочатку</a:t>
            </a:r>
            <a:r>
              <a:rPr lang="ru-RU" dirty="0"/>
              <a:t> фасад </a:t>
            </a:r>
            <a:r>
              <a:rPr lang="ru-RU" dirty="0" err="1"/>
              <a:t>воріт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пофарбований</a:t>
            </a:r>
            <a:r>
              <a:rPr lang="ru-RU" dirty="0"/>
              <a:t> у </a:t>
            </a:r>
            <a:r>
              <a:rPr lang="ru-RU" dirty="0" err="1"/>
              <a:t>білий</a:t>
            </a:r>
            <a:r>
              <a:rPr lang="ru-RU" dirty="0"/>
              <a:t> </a:t>
            </a:r>
            <a:r>
              <a:rPr lang="ru-RU" dirty="0" err="1"/>
              <a:t>колір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85155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Були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з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будовані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в 1788—1791 роках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Шварцвальд </a:t>
            </a:r>
            <a:r>
              <a:rPr lang="ru-RU" sz="4000" b="1" dirty="0" err="1" smtClean="0">
                <a:solidFill>
                  <a:schemeClr val="tx1"/>
                </a:solidFill>
              </a:rPr>
              <a:t>Німечччина</a:t>
            </a:r>
            <a:r>
              <a:rPr lang="ru-RU" sz="4000" b="1" dirty="0" smtClean="0">
                <a:solidFill>
                  <a:schemeClr val="tx1"/>
                </a:solidFill>
              </a:rPr>
              <a:t>  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 (</a:t>
            </a:r>
            <a:r>
              <a:rPr lang="ru-RU" sz="4000" b="1" dirty="0" err="1" smtClean="0">
                <a:solidFill>
                  <a:schemeClr val="tx1"/>
                </a:solidFill>
              </a:rPr>
              <a:t>чорний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</a:rPr>
              <a:t>ліс</a:t>
            </a:r>
            <a:r>
              <a:rPr lang="ru-RU" sz="4000" b="1" dirty="0" smtClean="0">
                <a:solidFill>
                  <a:schemeClr val="tx1"/>
                </a:solidFill>
              </a:rPr>
              <a:t>)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2448272" cy="3261448"/>
          </a:xfrm>
        </p:spPr>
      </p:pic>
      <p:sp>
        <p:nvSpPr>
          <p:cNvPr id="5" name="TextBox 4"/>
          <p:cNvSpPr txBox="1"/>
          <p:nvPr/>
        </p:nvSpPr>
        <p:spPr>
          <a:xfrm>
            <a:off x="3707904" y="2348880"/>
            <a:ext cx="46805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Шварцвальд (</a:t>
            </a:r>
            <a:r>
              <a:rPr lang="ru-RU" dirty="0" err="1"/>
              <a:t>нім</a:t>
            </a:r>
            <a:r>
              <a:rPr lang="ru-RU" dirty="0"/>
              <a:t>. </a:t>
            </a:r>
            <a:r>
              <a:rPr lang="en-US" dirty="0" err="1"/>
              <a:t>Schwarzwald</a:t>
            </a:r>
            <a:r>
              <a:rPr lang="en-US" dirty="0"/>
              <a:t> — «</a:t>
            </a:r>
            <a:r>
              <a:rPr lang="ru-RU" dirty="0" err="1"/>
              <a:t>чорнолісся</a:t>
            </a:r>
            <a:r>
              <a:rPr lang="ru-RU" dirty="0"/>
              <a:t>») — </a:t>
            </a:r>
            <a:r>
              <a:rPr lang="ru-RU" dirty="0" err="1"/>
              <a:t>гірський</a:t>
            </a:r>
            <a:r>
              <a:rPr lang="ru-RU" dirty="0"/>
              <a:t> </a:t>
            </a:r>
            <a:r>
              <a:rPr lang="ru-RU" dirty="0" err="1"/>
              <a:t>масив</a:t>
            </a:r>
            <a:r>
              <a:rPr lang="ru-RU" dirty="0"/>
              <a:t> у </a:t>
            </a:r>
            <a:r>
              <a:rPr lang="ru-RU" dirty="0" err="1"/>
              <a:t>землі</a:t>
            </a:r>
            <a:r>
              <a:rPr lang="ru-RU" dirty="0"/>
              <a:t> Баден-Вюртемберг на </a:t>
            </a:r>
            <a:r>
              <a:rPr lang="ru-RU" dirty="0" err="1"/>
              <a:t>південному</a:t>
            </a:r>
            <a:r>
              <a:rPr lang="ru-RU" dirty="0"/>
              <a:t> </a:t>
            </a:r>
            <a:r>
              <a:rPr lang="ru-RU" dirty="0" err="1"/>
              <a:t>заході</a:t>
            </a:r>
            <a:r>
              <a:rPr lang="ru-RU" dirty="0"/>
              <a:t> </a:t>
            </a:r>
            <a:r>
              <a:rPr lang="ru-RU" dirty="0" err="1"/>
              <a:t>Німеччини</a:t>
            </a:r>
            <a:r>
              <a:rPr lang="ru-RU" dirty="0"/>
              <a:t>.</a:t>
            </a:r>
          </a:p>
          <a:p>
            <a:r>
              <a:rPr lang="ru-RU" dirty="0" err="1"/>
              <a:t>Простягається</a:t>
            </a:r>
            <a:r>
              <a:rPr lang="ru-RU" dirty="0"/>
              <a:t> з </a:t>
            </a:r>
            <a:r>
              <a:rPr lang="ru-RU" dirty="0" err="1"/>
              <a:t>півночі</a:t>
            </a:r>
            <a:r>
              <a:rPr lang="ru-RU" dirty="0"/>
              <a:t> на </a:t>
            </a:r>
            <a:r>
              <a:rPr lang="ru-RU" dirty="0" err="1"/>
              <a:t>південь</a:t>
            </a:r>
            <a:r>
              <a:rPr lang="ru-RU" dirty="0"/>
              <a:t> </a:t>
            </a:r>
            <a:r>
              <a:rPr lang="ru-RU" dirty="0" err="1"/>
              <a:t>уздовж</a:t>
            </a:r>
            <a:r>
              <a:rPr lang="ru-RU" dirty="0"/>
              <a:t> </a:t>
            </a:r>
            <a:r>
              <a:rPr lang="ru-RU" dirty="0" err="1"/>
              <a:t>течії</a:t>
            </a:r>
            <a:r>
              <a:rPr lang="ru-RU" dirty="0"/>
              <a:t> Рейну. </a:t>
            </a:r>
            <a:r>
              <a:rPr lang="ru-RU" dirty="0" err="1"/>
              <a:t>Найвища</a:t>
            </a:r>
            <a:r>
              <a:rPr lang="ru-RU" dirty="0"/>
              <a:t> точка — гора </a:t>
            </a:r>
            <a:r>
              <a:rPr lang="ru-RU" dirty="0" err="1"/>
              <a:t>Фельдберг</a:t>
            </a:r>
            <a:r>
              <a:rPr lang="ru-RU" dirty="0"/>
              <a:t> </a:t>
            </a:r>
            <a:r>
              <a:rPr lang="ru-RU" dirty="0" err="1"/>
              <a:t>висотою</a:t>
            </a:r>
            <a:r>
              <a:rPr lang="ru-RU" dirty="0"/>
              <a:t> 1493 м.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покритий</a:t>
            </a:r>
            <a:r>
              <a:rPr lang="ru-RU" dirty="0"/>
              <a:t> густим </a:t>
            </a:r>
            <a:r>
              <a:rPr lang="ru-RU" dirty="0" err="1"/>
              <a:t>хвойним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буковим</a:t>
            </a:r>
            <a:r>
              <a:rPr lang="ru-RU" dirty="0"/>
              <a:t> </a:t>
            </a:r>
            <a:r>
              <a:rPr lang="ru-RU" dirty="0" err="1"/>
              <a:t>лісом</a:t>
            </a:r>
            <a:r>
              <a:rPr lang="ru-RU" dirty="0"/>
              <a:t>,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живописних</a:t>
            </a:r>
            <a:r>
              <a:rPr lang="ru-RU" dirty="0"/>
              <a:t> </a:t>
            </a:r>
            <a:r>
              <a:rPr lang="ru-RU" dirty="0" err="1"/>
              <a:t>гірських</a:t>
            </a:r>
            <a:r>
              <a:rPr lang="ru-RU" dirty="0"/>
              <a:t> озер. Часто </a:t>
            </a:r>
            <a:r>
              <a:rPr lang="ru-RU" dirty="0" err="1"/>
              <a:t>зустрічаються</a:t>
            </a:r>
            <a:r>
              <a:rPr lang="ru-RU" dirty="0"/>
              <a:t> </a:t>
            </a:r>
            <a:r>
              <a:rPr lang="ru-RU" dirty="0" err="1"/>
              <a:t>мінеральні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зумовило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ряду </a:t>
            </a:r>
            <a:r>
              <a:rPr lang="ru-RU" dirty="0" err="1"/>
              <a:t>курортів</a:t>
            </a:r>
            <a:r>
              <a:rPr lang="ru-RU" dirty="0"/>
              <a:t>, таких як Баден-Баден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Баденвейлер</a:t>
            </a:r>
            <a:r>
              <a:rPr lang="ru-RU" dirty="0"/>
              <a:t>. У </a:t>
            </a:r>
            <a:r>
              <a:rPr lang="ru-RU" dirty="0" err="1"/>
              <a:t>Шварцвальді</a:t>
            </a:r>
            <a:r>
              <a:rPr lang="ru-RU" dirty="0"/>
              <a:t> </a:t>
            </a:r>
            <a:r>
              <a:rPr lang="ru-RU" dirty="0" err="1"/>
              <a:t>бере</a:t>
            </a:r>
            <a:r>
              <a:rPr lang="ru-RU" dirty="0"/>
              <a:t> початок друга за стоком </a:t>
            </a:r>
            <a:r>
              <a:rPr lang="ru-RU" dirty="0" err="1"/>
              <a:t>річка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 — Дунай.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6600" dirty="0" err="1">
                <a:solidFill>
                  <a:schemeClr val="accent1">
                    <a:lumMod val="75000"/>
                  </a:schemeClr>
                </a:solidFill>
              </a:rPr>
              <a:t>Шарлоттенбург</a:t>
            </a:r>
            <a:endParaRPr lang="ru-RU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800px-Schloss_Charlottenburg_Berlin_2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305" y="1772816"/>
            <a:ext cx="4795410" cy="2445659"/>
          </a:xfrm>
        </p:spPr>
      </p:pic>
      <p:pic>
        <p:nvPicPr>
          <p:cNvPr id="5" name="Рисунок 4" descr="799px-Schloss-Charlottenburg_Schlossp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21" y="5134311"/>
            <a:ext cx="4578171" cy="10199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32361" y="1916832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Палац </a:t>
            </a:r>
            <a:r>
              <a:rPr lang="ru-RU" dirty="0" err="1"/>
              <a:t>Шарлоттенбург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Замок </a:t>
            </a:r>
            <a:r>
              <a:rPr lang="ru-RU" dirty="0" err="1"/>
              <a:t>Шарлоттенбург</a:t>
            </a:r>
            <a:r>
              <a:rPr lang="ru-RU" dirty="0"/>
              <a:t> (</a:t>
            </a:r>
            <a:r>
              <a:rPr lang="ru-RU" dirty="0" err="1"/>
              <a:t>нім</a:t>
            </a:r>
            <a:r>
              <a:rPr lang="ru-RU" dirty="0"/>
              <a:t>. </a:t>
            </a:r>
            <a:r>
              <a:rPr lang="en-US" dirty="0" err="1"/>
              <a:t>Schloss</a:t>
            </a:r>
            <a:r>
              <a:rPr lang="en-US" dirty="0"/>
              <a:t> </a:t>
            </a:r>
            <a:r>
              <a:rPr lang="en-US" dirty="0" err="1"/>
              <a:t>Charlottenburg</a:t>
            </a:r>
            <a:r>
              <a:rPr lang="en-US" dirty="0"/>
              <a:t>) — </a:t>
            </a:r>
            <a:r>
              <a:rPr lang="ru-RU" dirty="0"/>
              <a:t>один з </a:t>
            </a:r>
            <a:r>
              <a:rPr lang="ru-RU" dirty="0" err="1"/>
              <a:t>найвишуканіших</a:t>
            </a:r>
            <a:r>
              <a:rPr lang="ru-RU" dirty="0"/>
              <a:t> </a:t>
            </a:r>
            <a:r>
              <a:rPr lang="ru-RU" dirty="0" err="1"/>
              <a:t>прикладів</a:t>
            </a:r>
            <a:r>
              <a:rPr lang="ru-RU" dirty="0"/>
              <a:t> </a:t>
            </a:r>
            <a:r>
              <a:rPr lang="ru-RU" dirty="0" err="1"/>
              <a:t>архітектури</a:t>
            </a:r>
            <a:r>
              <a:rPr lang="ru-RU" dirty="0"/>
              <a:t> </a:t>
            </a:r>
            <a:r>
              <a:rPr lang="ru-RU" dirty="0" err="1"/>
              <a:t>бароко</a:t>
            </a:r>
            <a:r>
              <a:rPr lang="ru-RU" dirty="0"/>
              <a:t> в </a:t>
            </a:r>
            <a:r>
              <a:rPr lang="ru-RU" dirty="0" err="1"/>
              <a:t>Німеччини</a:t>
            </a:r>
            <a:r>
              <a:rPr lang="ru-RU" dirty="0"/>
              <a:t>. </a:t>
            </a:r>
            <a:r>
              <a:rPr lang="ru-RU" dirty="0" err="1"/>
              <a:t>Розташований</a:t>
            </a:r>
            <a:r>
              <a:rPr lang="ru-RU" dirty="0"/>
              <a:t> в </a:t>
            </a:r>
            <a:r>
              <a:rPr lang="ru-RU" dirty="0" err="1"/>
              <a:t>однойменному</a:t>
            </a:r>
            <a:r>
              <a:rPr lang="ru-RU" dirty="0"/>
              <a:t> </a:t>
            </a:r>
            <a:r>
              <a:rPr lang="ru-RU" dirty="0" err="1"/>
              <a:t>районі</a:t>
            </a:r>
            <a:r>
              <a:rPr lang="ru-RU" dirty="0"/>
              <a:t> </a:t>
            </a:r>
            <a:r>
              <a:rPr lang="ru-RU" dirty="0" err="1"/>
              <a:t>Берліна</a:t>
            </a:r>
            <a:r>
              <a:rPr lang="ru-RU" dirty="0"/>
              <a:t>. Палац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побудований</a:t>
            </a:r>
            <a:r>
              <a:rPr lang="ru-RU" dirty="0"/>
              <a:t> за </a:t>
            </a:r>
            <a:r>
              <a:rPr lang="ru-RU" dirty="0" err="1"/>
              <a:t>розпорядженням</a:t>
            </a:r>
            <a:r>
              <a:rPr lang="ru-RU" dirty="0"/>
              <a:t> </a:t>
            </a:r>
            <a:r>
              <a:rPr lang="ru-RU" dirty="0" err="1"/>
              <a:t>дружини</a:t>
            </a:r>
            <a:r>
              <a:rPr lang="ru-RU" dirty="0"/>
              <a:t> </a:t>
            </a:r>
            <a:r>
              <a:rPr lang="ru-RU" dirty="0" err="1"/>
              <a:t>Фрідріха</a:t>
            </a:r>
            <a:r>
              <a:rPr lang="ru-RU" dirty="0"/>
              <a:t> </a:t>
            </a:r>
            <a:r>
              <a:rPr lang="en-US" dirty="0"/>
              <a:t>I, </a:t>
            </a:r>
            <a:r>
              <a:rPr lang="ru-RU" dirty="0" err="1"/>
              <a:t>королеви</a:t>
            </a:r>
            <a:r>
              <a:rPr lang="ru-RU" dirty="0"/>
              <a:t> </a:t>
            </a:r>
            <a:r>
              <a:rPr lang="ru-RU" dirty="0" err="1"/>
              <a:t>Софії</a:t>
            </a:r>
            <a:r>
              <a:rPr lang="ru-RU" dirty="0"/>
              <a:t> </a:t>
            </a:r>
            <a:r>
              <a:rPr lang="ru-RU" dirty="0" err="1"/>
              <a:t>Шарлотти</a:t>
            </a:r>
            <a:r>
              <a:rPr lang="ru-RU" dirty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72433" y="4767748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західному</a:t>
            </a:r>
            <a:r>
              <a:rPr lang="ru-RU" dirty="0"/>
              <a:t> </a:t>
            </a:r>
            <a:r>
              <a:rPr lang="ru-RU" dirty="0" err="1"/>
              <a:t>крилі</a:t>
            </a:r>
            <a:r>
              <a:rPr lang="ru-RU" dirty="0"/>
              <a:t> палацу </a:t>
            </a:r>
            <a:r>
              <a:rPr lang="ru-RU" dirty="0" err="1"/>
              <a:t>розташована</a:t>
            </a:r>
            <a:r>
              <a:rPr lang="ru-RU" dirty="0"/>
              <a:t> Велика оранжерея, </a:t>
            </a:r>
            <a:r>
              <a:rPr lang="ru-RU" dirty="0" err="1"/>
              <a:t>побудована</a:t>
            </a:r>
            <a:r>
              <a:rPr lang="ru-RU" dirty="0"/>
              <a:t> в 1709-1712 роках. </a:t>
            </a:r>
            <a:r>
              <a:rPr lang="ru-RU" dirty="0" err="1"/>
              <a:t>Взимку</a:t>
            </a:r>
            <a:r>
              <a:rPr lang="ru-RU" dirty="0"/>
              <a:t> в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виставлялися</a:t>
            </a:r>
            <a:r>
              <a:rPr lang="ru-RU" dirty="0"/>
              <a:t> </a:t>
            </a:r>
            <a:r>
              <a:rPr lang="ru-RU" dirty="0" err="1"/>
              <a:t>рідкісні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, а в </a:t>
            </a:r>
            <a:r>
              <a:rPr lang="ru-RU" dirty="0" err="1"/>
              <a:t>літні</a:t>
            </a:r>
            <a:r>
              <a:rPr lang="ru-RU" dirty="0"/>
              <a:t> </a:t>
            </a:r>
            <a:r>
              <a:rPr lang="ru-RU" dirty="0" err="1"/>
              <a:t>місяці</a:t>
            </a:r>
            <a:r>
              <a:rPr lang="ru-RU" dirty="0"/>
              <a:t> в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дворі</a:t>
            </a:r>
            <a:r>
              <a:rPr lang="ru-RU" dirty="0"/>
              <a:t> </a:t>
            </a:r>
            <a:r>
              <a:rPr lang="ru-RU" dirty="0" err="1"/>
              <a:t>проводилися</a:t>
            </a:r>
            <a:r>
              <a:rPr lang="ru-RU" dirty="0"/>
              <a:t> </a:t>
            </a:r>
            <a:r>
              <a:rPr lang="ru-RU" dirty="0" err="1"/>
              <a:t>святкові</a:t>
            </a:r>
            <a:r>
              <a:rPr lang="ru-RU" dirty="0"/>
              <a:t> </a:t>
            </a:r>
            <a:r>
              <a:rPr lang="ru-RU" dirty="0" err="1"/>
              <a:t>вистави</a:t>
            </a:r>
            <a:r>
              <a:rPr lang="ru-RU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/>
              <a:t>Рейхстаг</a:t>
            </a:r>
            <a:endParaRPr lang="ru-RU" sz="7200" dirty="0"/>
          </a:p>
        </p:txBody>
      </p:sp>
      <p:pic>
        <p:nvPicPr>
          <p:cNvPr id="4" name="Содержимое 3" descr="800px-Berlin_reichstag_C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4121433" cy="3744416"/>
          </a:xfrm>
        </p:spPr>
      </p:pic>
      <p:sp>
        <p:nvSpPr>
          <p:cNvPr id="3" name="TextBox 2"/>
          <p:cNvSpPr txBox="1"/>
          <p:nvPr/>
        </p:nvSpPr>
        <p:spPr>
          <a:xfrm>
            <a:off x="4644008" y="1844824"/>
            <a:ext cx="4104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Будівля</a:t>
            </a:r>
            <a:r>
              <a:rPr lang="ru-RU" dirty="0"/>
              <a:t> </a:t>
            </a:r>
            <a:r>
              <a:rPr lang="ru-RU" dirty="0" smtClean="0"/>
              <a:t>Рейхстагу </a:t>
            </a:r>
            <a:r>
              <a:rPr lang="ru-RU" dirty="0"/>
              <a:t>— знаменита </a:t>
            </a:r>
            <a:r>
              <a:rPr lang="ru-RU" dirty="0" err="1"/>
              <a:t>історична</a:t>
            </a:r>
            <a:r>
              <a:rPr lang="ru-RU" dirty="0"/>
              <a:t> </a:t>
            </a:r>
            <a:r>
              <a:rPr lang="ru-RU" dirty="0" err="1"/>
              <a:t>будівля</a:t>
            </a:r>
            <a:r>
              <a:rPr lang="ru-RU" dirty="0"/>
              <a:t> у </a:t>
            </a:r>
            <a:r>
              <a:rPr lang="ru-RU" dirty="0" err="1"/>
              <a:t>Берліні</a:t>
            </a:r>
            <a:r>
              <a:rPr lang="ru-RU" dirty="0"/>
              <a:t>, де у 1894–1933 роках </a:t>
            </a:r>
            <a:r>
              <a:rPr lang="ru-RU" dirty="0" err="1"/>
              <a:t>засідав</a:t>
            </a:r>
            <a:r>
              <a:rPr lang="ru-RU" dirty="0"/>
              <a:t> </a:t>
            </a:r>
            <a:r>
              <a:rPr lang="ru-RU" dirty="0" err="1"/>
              <a:t>однойменний</a:t>
            </a:r>
            <a:r>
              <a:rPr lang="ru-RU" dirty="0"/>
              <a:t> </a:t>
            </a:r>
            <a:r>
              <a:rPr lang="ru-RU" dirty="0" err="1"/>
              <a:t>державний</a:t>
            </a:r>
            <a:r>
              <a:rPr lang="ru-RU" dirty="0"/>
              <a:t> орган </a:t>
            </a:r>
            <a:r>
              <a:rPr lang="ru-RU" dirty="0" err="1"/>
              <a:t>Німеччини</a:t>
            </a:r>
            <a:r>
              <a:rPr lang="ru-RU" dirty="0"/>
              <a:t> — Рейхстаг </a:t>
            </a:r>
            <a:r>
              <a:rPr lang="ru-RU" dirty="0" err="1"/>
              <a:t>Німецької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 і Рейхстаг </a:t>
            </a:r>
            <a:r>
              <a:rPr lang="ru-RU" dirty="0" err="1"/>
              <a:t>Веймарської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, а з 1999 року </a:t>
            </a:r>
            <a:r>
              <a:rPr lang="ru-RU" dirty="0" err="1"/>
              <a:t>розміщується</a:t>
            </a:r>
            <a:r>
              <a:rPr lang="ru-RU" dirty="0"/>
              <a:t> Бундестаг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Будівля</a:t>
            </a:r>
            <a:r>
              <a:rPr lang="ru-RU" dirty="0"/>
              <a:t> </a:t>
            </a:r>
            <a:r>
              <a:rPr lang="ru-RU" dirty="0" err="1"/>
              <a:t>побудована</a:t>
            </a:r>
            <a:r>
              <a:rPr lang="ru-RU" dirty="0"/>
              <a:t> за проектом </a:t>
            </a:r>
            <a:r>
              <a:rPr lang="ru-RU" dirty="0" err="1"/>
              <a:t>франкфуртського</a:t>
            </a:r>
            <a:r>
              <a:rPr lang="ru-RU" dirty="0"/>
              <a:t> </a:t>
            </a:r>
            <a:r>
              <a:rPr lang="ru-RU" dirty="0" err="1"/>
              <a:t>архітектора</a:t>
            </a:r>
            <a:r>
              <a:rPr lang="ru-RU" dirty="0"/>
              <a:t> Пауля </a:t>
            </a:r>
            <a:r>
              <a:rPr lang="ru-RU" dirty="0" err="1"/>
              <a:t>Валлота</a:t>
            </a:r>
            <a:r>
              <a:rPr lang="ru-RU" dirty="0"/>
              <a:t> у </a:t>
            </a:r>
            <a:r>
              <a:rPr lang="ru-RU" dirty="0" err="1"/>
              <a:t>стилі</a:t>
            </a:r>
            <a:r>
              <a:rPr lang="ru-RU" dirty="0"/>
              <a:t> </a:t>
            </a:r>
            <a:r>
              <a:rPr lang="ru-RU" dirty="0" err="1"/>
              <a:t>італійського</a:t>
            </a:r>
            <a:r>
              <a:rPr lang="ru-RU" dirty="0"/>
              <a:t>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/>
              <a:t>Відродження</a:t>
            </a:r>
            <a:r>
              <a:rPr lang="ru-RU" dirty="0"/>
              <a:t>. Перший </a:t>
            </a:r>
            <a:r>
              <a:rPr lang="ru-RU" dirty="0" err="1"/>
              <a:t>камінь</a:t>
            </a:r>
            <a:r>
              <a:rPr lang="ru-RU" dirty="0"/>
              <a:t> у фундамент </a:t>
            </a:r>
            <a:r>
              <a:rPr lang="ru-RU" dirty="0" err="1"/>
              <a:t>будівлі</a:t>
            </a:r>
            <a:r>
              <a:rPr lang="ru-RU" dirty="0"/>
              <a:t> </a:t>
            </a:r>
            <a:r>
              <a:rPr lang="ru-RU" dirty="0" err="1"/>
              <a:t>німецького</a:t>
            </a:r>
            <a:r>
              <a:rPr lang="ru-RU" dirty="0"/>
              <a:t> парламенту заклав 9 </a:t>
            </a:r>
            <a:r>
              <a:rPr lang="ru-RU" dirty="0" err="1"/>
              <a:t>червня</a:t>
            </a:r>
            <a:r>
              <a:rPr lang="ru-RU" dirty="0"/>
              <a:t> 1884 року кайзер </a:t>
            </a:r>
            <a:r>
              <a:rPr lang="ru-RU" dirty="0" err="1"/>
              <a:t>Вільгельм</a:t>
            </a:r>
            <a:r>
              <a:rPr lang="ru-RU" dirty="0"/>
              <a:t> </a:t>
            </a:r>
            <a:r>
              <a:rPr lang="en-US" dirty="0"/>
              <a:t>I. </a:t>
            </a:r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тривало</a:t>
            </a:r>
            <a:r>
              <a:rPr lang="ru-RU" dirty="0"/>
              <a:t> десять </a:t>
            </a:r>
            <a:r>
              <a:rPr lang="ru-RU" dirty="0" err="1"/>
              <a:t>років</a:t>
            </a:r>
            <a:r>
              <a:rPr lang="ru-RU" dirty="0"/>
              <a:t> і </a:t>
            </a:r>
            <a:r>
              <a:rPr lang="ru-RU" dirty="0" err="1"/>
              <a:t>завершилося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при </a:t>
            </a:r>
            <a:r>
              <a:rPr lang="ru-RU" dirty="0" err="1"/>
              <a:t>кайзері</a:t>
            </a:r>
            <a:r>
              <a:rPr lang="ru-RU" dirty="0"/>
              <a:t> </a:t>
            </a:r>
            <a:r>
              <a:rPr lang="ru-RU" dirty="0" err="1"/>
              <a:t>Вільгельмі</a:t>
            </a:r>
            <a:r>
              <a:rPr lang="ru-RU" dirty="0"/>
              <a:t> </a:t>
            </a:r>
            <a:r>
              <a:rPr lang="en-US" dirty="0"/>
              <a:t>II.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b="1" dirty="0" err="1">
                <a:solidFill>
                  <a:schemeClr val="bg2">
                    <a:lumMod val="75000"/>
                  </a:schemeClr>
                </a:solidFill>
              </a:rPr>
              <a:t>Музейний</a:t>
            </a:r>
            <a:r>
              <a:rPr lang="ru-RU" sz="8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8000" b="1" dirty="0" err="1">
                <a:solidFill>
                  <a:schemeClr val="bg2">
                    <a:lumMod val="75000"/>
                  </a:schemeClr>
                </a:solidFill>
              </a:rPr>
              <a:t>острів</a:t>
            </a:r>
            <a:endParaRPr lang="ru-RU" sz="8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8" y="2204863"/>
            <a:ext cx="41044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Музейний</a:t>
            </a:r>
            <a:r>
              <a:rPr lang="ru-RU" dirty="0"/>
              <a:t> </a:t>
            </a:r>
            <a:r>
              <a:rPr lang="ru-RU" dirty="0" err="1"/>
              <a:t>острів</a:t>
            </a:r>
            <a:r>
              <a:rPr lang="ru-RU" dirty="0"/>
              <a:t> (</a:t>
            </a:r>
            <a:r>
              <a:rPr lang="ru-RU" dirty="0" err="1"/>
              <a:t>нім</a:t>
            </a:r>
            <a:r>
              <a:rPr lang="ru-RU" dirty="0"/>
              <a:t>. </a:t>
            </a:r>
            <a:r>
              <a:rPr lang="en-US" dirty="0" err="1"/>
              <a:t>Museumsinsel</a:t>
            </a:r>
            <a:r>
              <a:rPr lang="en-US" dirty="0"/>
              <a:t>) - </a:t>
            </a:r>
            <a:r>
              <a:rPr lang="ru-RU" dirty="0" err="1"/>
              <a:t>назва</a:t>
            </a:r>
            <a:r>
              <a:rPr lang="ru-RU" dirty="0"/>
              <a:t>, яку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північний</a:t>
            </a:r>
            <a:r>
              <a:rPr lang="ru-RU" dirty="0"/>
              <a:t> край острова </a:t>
            </a:r>
            <a:r>
              <a:rPr lang="ru-RU" dirty="0" err="1"/>
              <a:t>Шпрееінзель</a:t>
            </a:r>
            <a:r>
              <a:rPr lang="ru-RU" dirty="0"/>
              <a:t> на </a:t>
            </a:r>
            <a:r>
              <a:rPr lang="ru-RU" dirty="0" err="1"/>
              <a:t>річці</a:t>
            </a:r>
            <a:r>
              <a:rPr lang="ru-RU" dirty="0"/>
              <a:t> Шпрее в </a:t>
            </a:r>
            <a:r>
              <a:rPr lang="ru-RU" dirty="0" err="1"/>
              <a:t>Берліні</a:t>
            </a:r>
            <a:r>
              <a:rPr lang="ru-RU" dirty="0"/>
              <a:t>, де </a:t>
            </a:r>
            <a:r>
              <a:rPr lang="ru-RU" dirty="0" err="1"/>
              <a:t>розташовано</a:t>
            </a:r>
            <a:r>
              <a:rPr lang="ru-RU" dirty="0"/>
              <a:t> ряд </a:t>
            </a:r>
            <a:r>
              <a:rPr lang="ru-RU" dirty="0" err="1"/>
              <a:t>знаменитих</a:t>
            </a:r>
            <a:r>
              <a:rPr lang="ru-RU" dirty="0"/>
              <a:t> </a:t>
            </a:r>
            <a:r>
              <a:rPr lang="ru-RU" dirty="0" err="1"/>
              <a:t>берлінських</a:t>
            </a:r>
            <a:r>
              <a:rPr lang="ru-RU" dirty="0"/>
              <a:t> </a:t>
            </a:r>
            <a:r>
              <a:rPr lang="ru-RU" dirty="0" err="1"/>
              <a:t>музеїв</a:t>
            </a:r>
            <a:r>
              <a:rPr lang="ru-RU" dirty="0"/>
              <a:t>. З 1999 року </a:t>
            </a:r>
            <a:r>
              <a:rPr lang="ru-RU" dirty="0" err="1"/>
              <a:t>унікальний</a:t>
            </a:r>
            <a:r>
              <a:rPr lang="ru-RU" dirty="0"/>
              <a:t> </a:t>
            </a:r>
            <a:r>
              <a:rPr lang="ru-RU" dirty="0" err="1"/>
              <a:t>архітектурний</a:t>
            </a:r>
            <a:r>
              <a:rPr lang="ru-RU" dirty="0"/>
              <a:t> та </a:t>
            </a:r>
            <a:r>
              <a:rPr lang="ru-RU" dirty="0" err="1"/>
              <a:t>культурний</a:t>
            </a:r>
            <a:r>
              <a:rPr lang="ru-RU" dirty="0"/>
              <a:t> ансамбль включений у </a:t>
            </a:r>
            <a:r>
              <a:rPr lang="ru-RU" dirty="0" err="1"/>
              <a:t>Світову</a:t>
            </a:r>
            <a:r>
              <a:rPr lang="ru-RU" dirty="0"/>
              <a:t> </a:t>
            </a:r>
            <a:r>
              <a:rPr lang="ru-RU" dirty="0" err="1"/>
              <a:t>спадщину</a:t>
            </a:r>
            <a:r>
              <a:rPr lang="ru-RU" dirty="0"/>
              <a:t> ЮНЕСКО</a:t>
            </a:r>
            <a:r>
              <a:rPr lang="ru-RU" dirty="0" smtClean="0"/>
              <a:t>.</a:t>
            </a:r>
          </a:p>
          <a:p>
            <a:r>
              <a:rPr lang="ru-RU" dirty="0" err="1"/>
              <a:t>ут</a:t>
            </a: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Музей Боде, Стара </a:t>
            </a:r>
            <a:r>
              <a:rPr lang="ru-RU" dirty="0" err="1"/>
              <a:t>національна</a:t>
            </a:r>
            <a:r>
              <a:rPr lang="ru-RU" dirty="0"/>
              <a:t> галерея і </a:t>
            </a:r>
            <a:r>
              <a:rPr lang="ru-RU" dirty="0" err="1"/>
              <a:t>Пергамський</a:t>
            </a:r>
            <a:r>
              <a:rPr lang="ru-RU" dirty="0"/>
              <a:t> музей. На Музейному </a:t>
            </a:r>
            <a:r>
              <a:rPr lang="ru-RU" dirty="0" err="1"/>
              <a:t>острові</a:t>
            </a:r>
            <a:r>
              <a:rPr lang="ru-RU" dirty="0"/>
              <a:t> </a:t>
            </a:r>
            <a:r>
              <a:rPr lang="ru-RU" dirty="0" err="1"/>
              <a:t>зберігалися</a:t>
            </a:r>
            <a:r>
              <a:rPr lang="ru-RU" dirty="0"/>
              <a:t> </a:t>
            </a:r>
            <a:r>
              <a:rPr lang="ru-RU" dirty="0" err="1"/>
              <a:t>культурні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 </a:t>
            </a:r>
            <a:r>
              <a:rPr lang="ru-RU" dirty="0" err="1"/>
              <a:t>довоєнного</a:t>
            </a:r>
            <a:r>
              <a:rPr lang="ru-RU" dirty="0"/>
              <a:t> </a:t>
            </a:r>
            <a:r>
              <a:rPr lang="ru-RU" dirty="0" err="1"/>
              <a:t>Берліна</a:t>
            </a:r>
            <a:r>
              <a:rPr lang="ru-RU" dirty="0"/>
              <a:t>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57044"/>
            <a:ext cx="3981088" cy="291125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err="1"/>
              <a:t>Фрауенкірхе</a:t>
            </a:r>
            <a:r>
              <a:rPr lang="ru-RU" sz="6000" b="1" dirty="0"/>
              <a:t> (Мюнхен)</a:t>
            </a:r>
            <a:endParaRPr lang="ru-RU" sz="6000" b="1" dirty="0"/>
          </a:p>
        </p:txBody>
      </p:sp>
      <p:pic>
        <p:nvPicPr>
          <p:cNvPr id="4" name="Содержимое 3" descr="67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060848"/>
            <a:ext cx="2952328" cy="221424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365104"/>
            <a:ext cx="1540561" cy="2312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5936" y="2204864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Собор </a:t>
            </a:r>
            <a:r>
              <a:rPr lang="uk-UA" dirty="0" err="1" smtClean="0"/>
              <a:t>Фрауенкірхе-</a:t>
            </a:r>
            <a:r>
              <a:rPr lang="uk-UA" dirty="0" smtClean="0"/>
              <a:t> головний Собор міста,довжиною  109 та шириною 49 метрів. Відомий своїми двома баштами у формі цибулин,в одній з них знаходиться оглядова площадка з видом на Старе місто.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424</TotalTime>
  <Words>599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Визначні місця в  Німеччині</vt:lpstr>
      <vt:lpstr>Презентація підготовлена з</vt:lpstr>
      <vt:lpstr>План:</vt:lpstr>
      <vt:lpstr>Бранденбурзькі ворота</vt:lpstr>
      <vt:lpstr>Шварцвальд Німечччина    (чорний ліс)</vt:lpstr>
      <vt:lpstr>Шарлоттенбург</vt:lpstr>
      <vt:lpstr>Рейхстаг</vt:lpstr>
      <vt:lpstr>Музейний острів</vt:lpstr>
      <vt:lpstr>Фрауенкірхе (Мюнхен)</vt:lpstr>
      <vt:lpstr>Завод ВМW в Мюнхені. </vt:lpstr>
      <vt:lpstr>Зоопарк Хеллабрунн</vt:lpstr>
      <vt:lpstr>Висновок</vt:lpstr>
      <vt:lpstr>Джерела інформації: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Респу́бліка Молдо́ва</dc:title>
  <dc:creator>User</dc:creator>
  <cp:lastModifiedBy>Admin</cp:lastModifiedBy>
  <cp:revision>35</cp:revision>
  <dcterms:created xsi:type="dcterms:W3CDTF">2013-12-16T20:49:34Z</dcterms:created>
  <dcterms:modified xsi:type="dcterms:W3CDTF">2013-12-22T15:34:39Z</dcterms:modified>
</cp:coreProperties>
</file>