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800" dirty="0" err="1">
                <a:solidFill>
                  <a:schemeClr val="tx1"/>
                </a:solidFill>
              </a:rPr>
              <a:t>Частка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різних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енергоносіїв</a:t>
            </a:r>
            <a:r>
              <a:rPr lang="ru-RU" sz="2800" dirty="0">
                <a:solidFill>
                  <a:schemeClr val="tx1"/>
                </a:solidFill>
              </a:rPr>
              <a:t> в </a:t>
            </a:r>
            <a:r>
              <a:rPr lang="ru-RU" sz="2800" dirty="0" err="1">
                <a:solidFill>
                  <a:schemeClr val="tx1"/>
                </a:solidFill>
              </a:rPr>
              <a:t>світовому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виробництві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електроенергії</a:t>
            </a:r>
            <a:endParaRPr lang="ru-RU" sz="2800" dirty="0">
              <a:solidFill>
                <a:schemeClr val="tx1"/>
              </a:solidFill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Частка різних енергоносіїв в світовому виробництві електроенергії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Атомна енергія</c:v>
                </c:pt>
                <c:pt idx="1">
                  <c:v>Гідроенергія</c:v>
                </c:pt>
                <c:pt idx="2">
                  <c:v>Газ</c:v>
                </c:pt>
                <c:pt idx="3">
                  <c:v>Нафта</c:v>
                </c:pt>
                <c:pt idx="4">
                  <c:v>Вугілля і торф</c:v>
                </c:pt>
                <c:pt idx="5">
                  <c:v>Інші джерела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</c:v>
                </c:pt>
                <c:pt idx="1">
                  <c:v>16</c:v>
                </c:pt>
                <c:pt idx="2">
                  <c:v>21</c:v>
                </c:pt>
                <c:pt idx="3">
                  <c:v>6</c:v>
                </c:pt>
                <c:pt idx="4">
                  <c:v>41</c:v>
                </c:pt>
                <c:pt idx="5">
                  <c:v>3</c:v>
                </c:pt>
              </c:numCache>
            </c:numRef>
          </c:val>
        </c:ser>
      </c:pie3DChart>
      <c:spPr>
        <a:noFill/>
        <a:ln w="25396">
          <a:noFill/>
        </a:ln>
      </c:spPr>
    </c:plotArea>
    <c:legend>
      <c:legendPos val="r"/>
      <c:layout>
        <c:manualLayout>
          <c:xMode val="edge"/>
          <c:yMode val="edge"/>
          <c:x val="0.74799783127919151"/>
          <c:y val="0.33884479440070003"/>
          <c:w val="0.2130279169649249"/>
          <c:h val="0.36973385826771654"/>
        </c:manualLayout>
      </c:layout>
      <c:spPr>
        <a:gradFill>
          <a:gsLst>
            <a:gs pos="12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44444">
          <a:solidFill>
            <a:srgbClr val="FFC000"/>
          </a:solidFill>
        </a:ln>
      </c:sp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36D1427-67ED-44BF-A444-D246F5439A9C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960ADA2-FA42-458A-87DA-A118516B7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3153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49A775-33FA-4CA5-AAB8-720290ED3892}" type="datetime1">
              <a:rPr lang="ru-RU" smtClean="0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Ватутінська спеціалізована школа №1 вч. технологій Стеценко Н.Ію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2ACC5-7092-4E32-B9D4-44B91E47D8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B327E1-2DDA-4868-AAF5-243B79945E7B}" type="datetime1">
              <a:rPr lang="ru-RU" smtClean="0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Ватутінська спеціалізована школа №1 вч. технологій Стеценко Н.Ію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B3101-26F1-4147-B29F-D0373C1621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6CFBC-0947-4229-9FCD-D5BBD92FD94E}" type="datetime1">
              <a:rPr lang="ru-RU" smtClean="0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Ватутінська спеціалізована школа №1 вч. технологій Стеценко Н.Ію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76011-02A3-470D-B117-881A822A1B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099C69-CDE0-4D57-9802-A9C66FC49FD1}" type="datetime1">
              <a:rPr lang="ru-RU" smtClean="0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Ватутінська спеціалізована школа №1 вч. технологій Стеценко Н.Ію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5D132-642A-4B71-82C0-CEF268CF8E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D7348E-92C8-461B-80FC-C4DF949BDB60}" type="datetime1">
              <a:rPr lang="ru-RU" smtClean="0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Ватутінська спеціалізована школа №1 вч. технологій Стеценко Н.Ію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54AF3B96-B598-4BB5-829D-4311980432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CE941D-9B24-4693-8E4B-B3F429325CDA}" type="datetime1">
              <a:rPr lang="ru-RU" smtClean="0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Ватутінська спеціалізована школа №1 вч. технологій Стеценко Н.Ію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E17B7-EBA1-4A80-AE0F-3A07CF4AA9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DBBC00-C313-4043-96EC-055D2A13CB08}" type="datetime1">
              <a:rPr lang="ru-RU" smtClean="0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Ватутінська спеціалізована школа №1 вч. технологій Стеценко Н.Ію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25550-F3DE-4584-9DC7-3E54967C2E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3EDD7-55F9-478A-9CC6-C96A8F18D9A8}" type="datetime1">
              <a:rPr lang="ru-RU" smtClean="0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Ватутінська спеціалізована школа №1 вч. технологій Стеценко Н.Ію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522AB-F246-4FDD-95B4-629EA21ECE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1D10E4-353D-4B01-B1C0-B8BDCE63AB08}" type="datetime1">
              <a:rPr lang="ru-RU" smtClean="0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Ватутінська спеціалізована школа №1 вч. технологій Стеценко Н.Ію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B1602-DD33-4000-BAAB-E839B7CACC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4888E-BA7B-47FB-8FE8-1366B840F04C}" type="datetime1">
              <a:rPr lang="ru-RU" smtClean="0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Ватутінська спеціалізована школа №1 вч. технологій Стеценко Н.Ію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14EFB-D853-4769-B2B9-808718D781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FF2D97-1103-4CF6-AF80-62E36E2A5370}" type="datetime1">
              <a:rPr lang="ru-RU" smtClean="0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Ватутінська спеціалізована школа №1 вч. технологій Стеценко Н.Ію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4C696-B742-483D-A537-AC96F81849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A8B1866-60D7-4141-AE96-1B944BA07094}" type="datetime1">
              <a:rPr lang="ru-RU" smtClean="0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Ватутінська спеціалізована школа №1 вч. технологій Стеценко Н.Ію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1669FFA-AE53-414F-9EC6-9B58822FB3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ircl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8661"/>
            <a:ext cx="692870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Енергетичні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проблеми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людства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16225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8" y="188639"/>
            <a:ext cx="768255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Подальший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приріст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населення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і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зростання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виробництва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веде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до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збільшення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використання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енергії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Попит на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мінеральну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сировину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і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світі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швидко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росте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(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близько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5% в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рік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)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1340768"/>
            <a:ext cx="3168352" cy="36625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Якщо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темпи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споживання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людством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не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зменшаться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, то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Нафти вистачить на 41 рік;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Вугілля – 326 років;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Газу – 60 років.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671763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273050" y="498475"/>
          <a:ext cx="8574088" cy="582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7494" y="260648"/>
            <a:ext cx="6931000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Одним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із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самих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перспективних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, на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даний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момент,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методів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вирішення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енергетичної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проблеми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це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використання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альтернативних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видів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електроенергії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 стрелкой 9"/>
          <p:cNvCxnSpPr/>
          <p:nvPr/>
        </p:nvCxnSpPr>
        <p:spPr>
          <a:xfrm rot="10800000" flipV="1">
            <a:off x="1571625" y="1214438"/>
            <a:ext cx="1571625" cy="1000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1857375" y="2286000"/>
            <a:ext cx="2571750" cy="1428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3679032" y="2321719"/>
            <a:ext cx="1643062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572125" y="1428750"/>
            <a:ext cx="2214563" cy="2000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AutoShape 12" descr="data:image/jpg;base64,/9j/4AAQSkZJRgABAQAAAQABAAD/2wCEAAkGBhQSEBUUEhQUFRUUFRQUFBYVFxQUGBcXFBcVFBQVFRYYHCYeFxkjGRcUHy8gIycpLCwsFR4xNTAqNSYrLCkBCQoKDgwOGg8PFykcHBwuLCkpKSktKSkpKikpKiw1LCwsKSwpNCkpKSkpKSkpKSksKSkpKSkpKSksKSwpKSkpKf/AABEIAO0A1QMBIgACEQEDEQH/xAAcAAACAwEBAQEAAAAAAAAAAAACAwEEBQAGBwj/xABFEAABAwEEBgcEBwYFBQEAAAABAAIRAwQSITEFQVFhcZEGEyKBobHBMkLR8BRSYnKSorIHIzOCwuEVQ1PS8RYkk8Pic//EABkBAQEBAQEBAAAAAAAAAAAAAAABAgMEBf/EACURAQACAQQCAgEFAAAAAAAAAAABEQIDEiExE2EEMlEUQXHB0f/aAAwDAQACEQMRAD8A+kByIFKDkQKimtKMFJBRgoGgqQgBUgoDRAIJRsKAriNrEQUsdqQKLVCa8JZQQiAQhGwoOcxLLVZNNC6kgqlqBzVbNJLdTQVihJTC1AQgFQUUISEEFQphCQgmVEqFyIlcoXIFgogVIpKbiK4FGCuuISEDQVMpQKMFAwFG1yTKIFA6+iY/FKCJpQWCUtwXXlBcg5cCoKp2m2PbVpMbSc9tTrL9QOaBSuNvNvNOLrxwwyQbFGpgiKqU3wml6A7+CU5yEvQFyCHBLc1GShlAshQicgKCCFEKVEoBhTC5ciIhcplcijCIBJa5MBQG4YJYamgoGoILUJTrqA00AogVF1QgaCilJDkbXIGhShaUjSTKpovFBzW1bv7suAc28CCAQcwYI70FuFnW3RrH16FRwl9LrerMuEX2XXYAwcNoK+BaV6W6VpV303Wm0uLSfeqsBE/VkQMCO5BT6TaUqva3rbRi4NF19UntEDAX5JUuG4088ouImX6OR3l8Q6U9LdKB7WirUGbrtOjUs5a3IFxLQ52v3nDAr3n7MX2x9kNW21Hu61wNFr/abTEi8TE9o4gHU0HWlpOGURcw9iShlchJVZcShJXEoCUEkqJQkqJQEShUSolAS5DeUXkEyuUSoQQ0o2uS2IygaHIgUgORgoLF5QXJQKlAcqIUBSgi6iDVwRgoJAUVbQ1gl7msExLnBok5CSc9yMBZ3SGz1nUP+3DHVA5rg2o802m7JIvBpxy2cQg+cftU0czrmVqZab2d0g54Oy+0Af5ysLQcC0UJ/wBalqJ99uxN6X1Le2z9XarPRs7Q15YQ9wv3T1hFNzZpF8NkMwJGpeGsWmKlOox7S43CHgOc4iWkESBGxcssLm30fjfM8WnONW+y9IbGK1spMxHWNp0phwgF7y8jDO6CveWHSFCpLKD2O6qGua04s1NaW5jAeC+IaB0/brbbWupU6bqtKm49W+82nHskuDnEFw6wQvqPQqwWyn1htjaTb926KdR7yLuGRlrWxsPctY47bcfk/J80YxVRD0xaluamFCStvIUQhIRuSy5AJCFMKAhAMqEUIXBBChSUJKDry5CSuQE1yMOVIW1v1m/ib8VFfSdOn7b2iZiTsicuIQaARhefr9LKTS0Al05kagDHfwVo9IaQBMugRJukATEYmNo5oNgKYWC/pVTGQefw/GPFQ/pRImnSc7e4ho8JnmpY3jgJ2Y9wRNxAIyIBHA4heNtekq1T2i8D6rAAPPHvS7PpCrT9h1U7nYjhB7IU3D25apAXm7N0jrD26Ydw7PkXeWtXm9JWZXKgOyG+d6EuBsgopWO3pA3Wx4/CfD++tdaek1JgntE4YYDWAdeoY74VsUf2mWdr9FWi8A661jhOpwqMAPGCea+Jv0Qx1GmWhrSOsJMYkNEgeC+x9MNO06ujq4beBdTaRIj/ADWCJ24eIXhrKf8At/5Kn6Sueeps/Z9P4XwP1WMzuqvV/wBvU/so0ewC0Vbo6yabb2u65ocW8Ja09y+gELynQ+2MY2rfe1sup+0QPdI171vO0zRDb3WNjDWJxy7OY5LeM7ot4vkaXh1Jwu6/xbJQqv8A4pSmL7ZG/eB6hRU0jTaAS9vawEEGeEKuJ5Q3VUZpmmXhgJLjqiIETJOSG0aYptBxkgwQIzyj52ILkICqr9MUgJL25TnPkqFXpVSAyJOyW+YJlUa6EheYtXS95nqmDi7H1VJ2nrSc3tHBo+Clpb2RQFeWs3SOq0QS1+8gz4FNo9KXY3ruewxwkH5lLgt6OFyw6XSe9kG/mHquTdCvNPsj4mRjuz+cOagWM43sZyIGXcCIWT1A2LnUJ92PH0K6bWLbQ0R2CZBxzuxGrWfRHQsIHtTJkiIjDZuyxWF9FGz1+EKfo43zwJ8Amwt6AUBIwJx25RO2AdS6pWh5aZBABxqQMZ2mcAQF5zqRy+y74J1JmHssOOsNPmpsXc9FStF5ucOIJjOCMAD5qu51QuEPYLxEQ4TF0mY578RuWWysBh1VIz9ieWOCd1lM4us9PLUXN74OCbE3NCtZntbfvtd2oPbGGeYnLBLFqF0GWmcIF6deuY1eKqMNn10HSdYefQIzZbKR7FZp14tjkcU8Zu9NanY2wC4nHMCInepNnYMiZ2dlZTtHWb69YDexmHLNAdF2cmBaC0Rm6mfGIWPFP5XfH4F0tpgWGuQ4SGtiCJ9tuxeDstrfci+6LtTC8fqO3r2Om+jLTZ3ilXoPcYAbeayTebrcY25lUtD/ALOq78DVszDcdANUOJvNc3C6CMDnjzTZXtY1ZjqaanQ26W1C5zhdcwABwAi5JwPFbzuqnVO0uHpGKwrR0DtFla59QUnMN0hzHg4XQPZcA7PdrVE2XaR4egTx3zZuesaaY147bzZ8MkirQpkze7gWjLada819Fww8AoNkg4nPd4J4p/Ju9Nt9Bt4w660bw4mcwNn90bqTM+s45E8M1gmwE6vP5Cn/AA4644YHkteL2lr9oqBpwk7MB3qvUqnAxj85qu7Rp2DV84wo/wAN3atUEeJVjT9pZ30l3zvUi3P2eHBJOjsIETG74oRoxxzaFdhayLU86hrnITMKfpDoIjDCMRqy1Yqq2wEYkDkCPNQbBsCnjLaTLoGZHI+i5ZzbB8wVynj9ltBgDsYdu9sDjIbChoYMJOOw/FV6VEbLw+6ATslzhPinEtAwJbwqUo4HFdmTHU2YYTvN3/cpLm4SW4ZYOEd4BCGk29k6p3te4flCZ9FM/wAOqd7abxPeXnyQEKjdUfn+EIG1WjAAcST4CAmtsk4w9m28HNGPAEEJlNhBwMtGttTH8OaCo60UicxOwyT4Aom3NRG/+GPBwaUy0PZOLnn7NyqDzNKDySXXDg2GnY67ePcaU+CWGGq1uZ/T6OUAM/0x+U+JKE2eq2dQ/wD0ujld9FNOmCMXC9xbUHmEHEjGBGrMnlAQCuAcDH8rx6Yq2+zEDF7R3ADhi/BUH2Y+6Z3Al3gxxRU2ms0+9Ij7UzwMhVARv9UVoa4GXNO69ie4OMhKuE6gBxA+KzKxC91+rGNWOXiiY8HD0OPeGlZ7XxhiN8nzCuWeyg49s8HsM8bxCpMUa6nPun8x/UAhwiI8WnylE5rQ0S0sOq8Wz34eq57Wn/Mdv7X+1pVQLGh3uk6pBPjdbgmCkB7r8NxPoEDrQzKcd7b3PsYp1GmTkGf+B4HMQFBz6EGQx+6WuPiPimizyMSG7ZvE8igLKpwBYY+80fFBUNXCQIGwVHfqGCC62kIwfe/lOH5VUrFg1NGzGoJ44gJlO1ADtMx39Z8UNoax3usw+06e4XmoqfokiYdG4Mj1VetQaBERxexvIKadAZBvNww4Q8lWHCBk7j7Q/SfNCmeaR1PaOLwf6wuT6rJOVUcBIPJwjkuS0p1h0aYm5h9p1Vh7xDh4orQ17Dea6m3hcJ/M0HxS2OYzs1KdMnXeqEnxbAVihUZjcs5Mf6dQEeDkS1VtobPavlx1taZ5tfCvspNDbzevmMSWmmOYp480VTSLmwPo7yTkHPBnzKqOt5a4zQYHa71QT+YiFRFnt1LEXG3ifaJq+ZcY5K9Rrvc4MpOps3to1HfnuNH5kf0w1KImzOqRgCwsqXeDiXGe5ZjLSxrgDSrTPsnqzyBpBBtt0bWzeS47S0Ry6+PBVrVSrCSBZyNjXOY7vDXkSue+iO0bI/HHJh5i96LqdcOgsp1Ke+nZ6cxskGeSgoU61YugXW7e09/K5JRNHWRL2GNThVbP80uA7wtdliLgb/W3Yzc6qD3tDWxzKx+to0j+8aXHaxsjdJfBVE1NDgkkUgT9isD4XRCoPD2yDfZn2b7/ADxB7luP09Z3Nxkj6rm3vDFB/iFF7OydWAAA3ey6QOBUGHTrGQYBjDG95hqIm+SXFpOods90zh3q3aNGNawuDjuvU2wTqE6z3qu3R+HahuEwGY9w2b5UluCmhzSJwjYYPgJKsGneI7VQmBJBgY7yMFFCnZsr7i7VII8AMVaYaIABe0RsqO8iRCqOrWK6AXOrxrIMgcYC6jVa32XOqH7b3Njh2YT6Jpz+6Aedt4ujmSmVxWiW4nZDOcuhEU6tuphxD6bg7XBaeRBCI2yiRIfB2ONQcyjNtqsxfScd5NIeLVFK1PqGWXd7TVa7wuYIEm0N1PbO59Y+EEHknWW+/FtRh4daPNzVLrbVabpY0TsaYPeCE+hZyfacw7nMv+JeUAfQYxxM6g8+Eu9UdGmWkmK3OQPzIH0abZvGlwu0wm2N9J3sNaCMJF1p8FFIkud7TxP2WCO/NSdGsJ7WO9wB8SmWqxgYht7i5v8AUsg0mPdDwWb+zHNrYRFm02OD2ad4bW1Ln5VyzrRRpA9h5I4A+d1cqCs+l7M0i9Qf+IOx+6cE6v0loRDaR4OdDfwtMLzJaPk/2UCmdqxbFvSUOlxAIMwcowLRuj1U19O0MOzaJzJL58C5eeZnmCAJPkBzhCXHj88UtLl67R1vFVrzRLrzADdc1t4/d/eeO8KpT6VPa43mVHaocS0DcQZCwbLaHseHMN0jI+m8L0jqNO207zSGVmgXhmN0jW07cxktxzHHbE5zjPPRR6WMBxoD8NIf+tHW6SWZ+Jo1xuY4NbyBhedtFjNN5bUEEbYx3g6xvS3AbRzlZuW9z0lDpBZmODhRrSMpfPhKtWnp8wiBScfvOAHfmvKU6Y1BM6nHGPnepcm56H/q+m4QaBvD7pGGcSM42hZlp0612IFTgQwj8pCrBrcD84IHBgPHH575S5Nwz0gujFrg0ZhjnDPYC4tGO5PHSpoYXdWXQ0mXkOOGOGpZWki3qnRu/UFR/wAl/wBx3kVw1NTKJinXDmHrbP0uF09gt+00sDt2bSED+lTh7Jcdz7jvJoXn7PlnrVhjNfLDXt+dy7RMsTPLZd0uqDC63fh4ZpT+kQcZNIE8Xjycsa785Kbsa/NW0tuWfpNdP8OOD3jzdHgmVek14zceP52HzplYgsrzkHcnLn2N4ElrgBrh0JZctI6fcPYL2zvZ6NC6l0irOcAHEkmAMCSfwrJo2Zz3BrAXE5Af3XrNH6NZZaZqPxcBiRtOVNk7du6csFrGJljLPb/KbbpN1CkC8tvvwAAaHbzeiIGWIMlYY0pJl147v3Q/9ar26tUquc9+eBA1NGV0bsuRVcUj9VScueFiZrmWmzS13FgbjnebSd43Qjb0jeD7LB9xoYeYWSWHW3kB8EJwUtq5albTknEP73g/0LlmBg+ZXJcpuCXE7PngEbTGoHvTRZwEQsiiWG/2Msz5D/68EsDcnGhgM83f0rgiAYzDFvz3ptltjqbw5nZIOwcjtG5MbkuFMIPU0alK10pIgjMe8w7Wn6p/5Wc/o0JINRuEZ3WmDlgTuWXZrQ6k++wwRyI1g7VsV3NtYiLrxDXNiQYkgtOwGcN66zMZx7cojZPoh3R1pwbWpzsvN9CgqdFawxwdvxWPbdHhjixwGB2DuKClRu+yXN+65zfIhcna4aT9DVW5s8ks2d4A7JGerv1cShpaRtA9mvVje6/+oFWqenrRhLmO+/Sb5tLUOGZbKBc0tIIDsJjLX6J7eihNB56wfw3nFuxpO1aP/URBAfRpOn6rnt5gytiyOdUEBtNodhnUJxwzBaszjGXbpE1HDy1m0O4UaZBvOqNa8zAi80GN6ts0M90AujgJxPyFpaS0hUow0Ck7VJa8nDaTUxVGpp6scA5rfuNDfHE8irTMzCxS6MNAvPy2vddHoEqrpaw2fOqxx2Um3z+IYeKzKzHPxc4uP2pd4klUKui2nNo7sPJUjJrn9oNGYp04+1Vk+Ay5q/Q0/WdMdVBHZusGJIwmScF5ex2YUqge2JGbXCQRrBBHitzRdkdVlwPVsaXEuIwEjIcMO5IiZnhJyiIXNAU+rNZ9WGNAALnABuJDpbuA1bYGrDA070vp1X9m/wBWwkNEZ7XnefgrNv0oK1DqntmDIIOsTB3rF/w0RkumWXFQ54487pNoabbOToOEkHWCNRShp5v2vwwrlmpgNDMS29fjDMAieSBlnaPdHILm6cKrtOg6ncilt0z9k8itBrIyA8lIYdiJwQ23zqd3MK5OIXIvC0K23wRXgdanq0HVIyN9MhuByPHBw/8AnxVftfIVmnORG71B5x3IL+0HkgrvJ2clwqFNDcVDmjYEUDSdh7sUxlrc1wc2WnXv7tqG7GXqgaCiN2jZ2WqnM3a4kGTIeROew/2WSaRBIIIIJBBzEZptktgbAIjY4D9Q18VqWuh17ZH8UDd+8Gydbth15LpMbouHO9s1PTHDtqJ9QTjMDd865SWu18p2/wBkF4g5rm6DqPBc2NvovZaFyb3LwdurFrC4ZiI7zCvaM6R1QBBHIfBcs9SMJ5h2xi8Wz0od2hxd6LFv+Q+Hohr6QfVcS8zBgT3IQDllr+IW8Z3RbnlHI+sxROdvSuqOojkio2ZziGgAkmAtMrNjshqujAAYud9UbVc0nbmin1bcGAYD1dxx5qvb9INoM6qnBccXHadp3DUO9YFauXZmda6fWKc/tNrnWU9fgfgodVZq9VQuxjPD4oCN6zTdtIV2iSJwHnhr7z3Jf0tu/kqlQEANk7Tx1DuHmU2lQB970Si10PKnFJp0Yy9SmgRnzxWWndUTr8FyQ+1wTn5+qlKLaba7deB7wja4aoVcVGuzhKqNbqM8ERbfvI7yoqV2ESMSB2oBP82GrbzWdUswzL7veq1QObi14MY4YFWKSV8W5o1HwCF+khsPNUr97YDsyB4au489SWaRnPHYQQVahLaQtTTl44eKY0d6ybu8cwrdkeBgTHDHmpSxK0XicZCs0bTd4bN+0bFXnZjx+CLqycboO04eJKkTSzFr9rs4rjrGe37wHvbwPrbRrzzzyI4FXKFW57Eg7fgD558El1InEwfNambSIpS0l/Cd3fqCVo7IKxpVo6l2BnD9QVfR+QXj13o0+luzuGM/W9Aor2sCQJB25KbOMHfe9AiewEYhd9P6w5Z9yq/SL2bjPHDwyWjZrSKdK82XVHy0nMMGzvz35ajNNtlaPdnimNoNBkN5HA7iMiF1jKnOcbVKjCcTOO34pZHA8E+vQbOThwN7wOPilmmBrJ7gP6le0qiC4pgbdxPtahs3n0HyTvx7IjfmeeruCDq0AxOtcG7wj6sjWpuTq8EAYjVyKkv2k98qckJ3oBhciw3LlBoFiX9ExyjwV0tRYLLaocoI54pYszT7vLBXD84Liwah4IKTrM3Z5prKQiNWoHEDhs7k9s8URDdY8EFV1kadRHA/EHzR0rI1uMOJ3kf7UyN/miKJQmP+zzl39vBE8k5n53IGBE4fOCK5o4oXDeipvRlg4oKGlWnqXbOz+oKno/IK9pdn7h38v6mqjo/ILy67tp9NGw0ZBn6x8grDbMJzVew+y77x8gnirGr55Lvp/WHPPuUus8bD88VDaSa2q0osNUrbJDrMgfZA4air1zglhnzgiMOvZiw468ilY6lr6Qs3ZmYjKde5ZkLcMyCTrUipC5deREQuga1IjWFxA1FBBYFKi8NYXINgOUkoru9QVhtDcNSK9sRBwhC5AbPn5K50fPohBQ30B07ODrjl5oH0hqM9yNpwxUF2xAttNd8601r4XGsiltC4gJjHhEagQZ2l3fuH/wAv6gqWj8lo6Uol1FwbicMBucCY24LPsLCMwRxBC82u7afTT0cTdP3j5BWXHceSr6OkNM4do5zuVw1F2w+sOeXclAjWPAKDTGoI+u3eS4vadcfO9bZIdZgRsO0YFVq19nvEjbJ+QrsHaCoeDrCXSTDNdWva/niULmqybAN/mo+gfaK3bNKyh1MJ5sWxyj6A7URzS4KV3UVDaZ2hWPorx/YpT6fEJwgS07J4QuXY7Vyo23ALmBV3VYKcx65ugnMG5CJXB0/PciARE3h84oSZKlzNqGMYQHGCW56MNQoOCi8f+UcocyghtTcuNQfIRhi51JAtr8UZqDalmnBzUSijFYI+sCVCJqDnPlRKIhC8QUHXd64VSP7LnM8UuJCBxrbioDkq9gu6xQPgILpXUzOxGWqiWluscv8AlItFdmV2e7Dx+CezHuS6tlDs+KIzalME4SBsBnzXKa9EAwJ5rlu2Kf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5" name="AutoShape 14" descr="data:image/jpg;base64,/9j/4AAQSkZJRgABAQAAAQABAAD/2wCEAAkGBhQSEBUUEhQUFRUUFRQUFBYVFxQUGBcXFBcVFBQVFRYYHCYeFxkjGRcUHy8gIycpLCwsFR4xNTAqNSYrLCkBCQoKDgwOGg8PFykcHBwuLCkpKSktKSkpKikpKiw1LCwsKSwpNCkpKSkpKSkpKSksKSkpKSkpKSksKSwpKSkpKf/AABEIAO0A1QMBIgACEQEDEQH/xAAcAAACAwEBAQEAAAAAAAAAAAACAwEEBQAGBwj/xABFEAABAwEEBgcEBwYFBQEAAAABAAIRAwQSITEFQVFhcZEGEyKBobHBMkLR8BRSYnKSorIHIzOCwuEVQ1PS8RYkk8Pic//EABkBAQEBAQEBAAAAAAAAAAAAAAABAgMEBf/EACURAQACAQQCAgEFAAAAAAAAAAABEQIDEiExE2EEMlEUQXHB0f/aAAwDAQACEQMRAD8A+kByIFKDkQKimtKMFJBRgoGgqQgBUgoDRAIJRsKAriNrEQUsdqQKLVCa8JZQQiAQhGwoOcxLLVZNNC6kgqlqBzVbNJLdTQVihJTC1AQgFQUUISEEFQphCQgmVEqFyIlcoXIFgogVIpKbiK4FGCuuISEDQVMpQKMFAwFG1yTKIFA6+iY/FKCJpQWCUtwXXlBcg5cCoKp2m2PbVpMbSc9tTrL9QOaBSuNvNvNOLrxwwyQbFGpgiKqU3wml6A7+CU5yEvQFyCHBLc1GShlAshQicgKCCFEKVEoBhTC5ciIhcplcijCIBJa5MBQG4YJYamgoGoILUJTrqA00AogVF1QgaCilJDkbXIGhShaUjSTKpovFBzW1bv7suAc28CCAQcwYI70FuFnW3RrH16FRwl9LrerMuEX2XXYAwcNoK+BaV6W6VpV303Wm0uLSfeqsBE/VkQMCO5BT6TaUqva3rbRi4NF19UntEDAX5JUuG4088ouImX6OR3l8Q6U9LdKB7WirUGbrtOjUs5a3IFxLQ52v3nDAr3n7MX2x9kNW21Hu61wNFr/abTEi8TE9o4gHU0HWlpOGURcw9iShlchJVZcShJXEoCUEkqJQkqJQEShUSolAS5DeUXkEyuUSoQQ0o2uS2IygaHIgUgORgoLF5QXJQKlAcqIUBSgi6iDVwRgoJAUVbQ1gl7msExLnBok5CSc9yMBZ3SGz1nUP+3DHVA5rg2o802m7JIvBpxy2cQg+cftU0czrmVqZab2d0g54Oy+0Af5ysLQcC0UJ/wBalqJ99uxN6X1Le2z9XarPRs7Q15YQ9wv3T1hFNzZpF8NkMwJGpeGsWmKlOox7S43CHgOc4iWkESBGxcssLm30fjfM8WnONW+y9IbGK1spMxHWNp0phwgF7y8jDO6CveWHSFCpLKD2O6qGua04s1NaW5jAeC+IaB0/brbbWupU6bqtKm49W+82nHskuDnEFw6wQvqPQqwWyn1htjaTb926KdR7yLuGRlrWxsPctY47bcfk/J80YxVRD0xaluamFCStvIUQhIRuSy5AJCFMKAhAMqEUIXBBChSUJKDry5CSuQE1yMOVIW1v1m/ib8VFfSdOn7b2iZiTsicuIQaARhefr9LKTS0Al05kagDHfwVo9IaQBMugRJukATEYmNo5oNgKYWC/pVTGQefw/GPFQ/pRImnSc7e4ho8JnmpY3jgJ2Y9wRNxAIyIBHA4heNtekq1T2i8D6rAAPPHvS7PpCrT9h1U7nYjhB7IU3D25apAXm7N0jrD26Ydw7PkXeWtXm9JWZXKgOyG+d6EuBsgopWO3pA3Wx4/CfD++tdaek1JgntE4YYDWAdeoY74VsUf2mWdr9FWi8A661jhOpwqMAPGCea+Jv0Qx1GmWhrSOsJMYkNEgeC+x9MNO06ujq4beBdTaRIj/ADWCJ24eIXhrKf8At/5Kn6Sueeps/Z9P4XwP1WMzuqvV/wBvU/so0ewC0Vbo6yabb2u65ocW8Ja09y+gELynQ+2MY2rfe1sup+0QPdI171vO0zRDb3WNjDWJxy7OY5LeM7ot4vkaXh1Jwu6/xbJQqv8A4pSmL7ZG/eB6hRU0jTaAS9vawEEGeEKuJ5Q3VUZpmmXhgJLjqiIETJOSG0aYptBxkgwQIzyj52ILkICqr9MUgJL25TnPkqFXpVSAyJOyW+YJlUa6EheYtXS95nqmDi7H1VJ2nrSc3tHBo+Clpb2RQFeWs3SOq0QS1+8gz4FNo9KXY3ruewxwkH5lLgt6OFyw6XSe9kG/mHquTdCvNPsj4mRjuz+cOagWM43sZyIGXcCIWT1A2LnUJ92PH0K6bWLbQ0R2CZBxzuxGrWfRHQsIHtTJkiIjDZuyxWF9FGz1+EKfo43zwJ8Amwt6AUBIwJx25RO2AdS6pWh5aZBABxqQMZ2mcAQF5zqRy+y74J1JmHssOOsNPmpsXc9FStF5ucOIJjOCMAD5qu51QuEPYLxEQ4TF0mY578RuWWysBh1VIz9ieWOCd1lM4us9PLUXN74OCbE3NCtZntbfvtd2oPbGGeYnLBLFqF0GWmcIF6deuY1eKqMNn10HSdYefQIzZbKR7FZp14tjkcU8Zu9NanY2wC4nHMCInepNnYMiZ2dlZTtHWb69YDexmHLNAdF2cmBaC0Rm6mfGIWPFP5XfH4F0tpgWGuQ4SGtiCJ9tuxeDstrfci+6LtTC8fqO3r2Om+jLTZ3ilXoPcYAbeayTebrcY25lUtD/ALOq78DVszDcdANUOJvNc3C6CMDnjzTZXtY1ZjqaanQ26W1C5zhdcwABwAi5JwPFbzuqnVO0uHpGKwrR0DtFla59QUnMN0hzHg4XQPZcA7PdrVE2XaR4egTx3zZuesaaY147bzZ8MkirQpkze7gWjLada819Fww8AoNkg4nPd4J4p/Ju9Nt9Bt4w660bw4mcwNn90bqTM+s45E8M1gmwE6vP5Cn/AA4644YHkteL2lr9oqBpwk7MB3qvUqnAxj85qu7Rp2DV84wo/wAN3atUEeJVjT9pZ30l3zvUi3P2eHBJOjsIETG74oRoxxzaFdhayLU86hrnITMKfpDoIjDCMRqy1Yqq2wEYkDkCPNQbBsCnjLaTLoGZHI+i5ZzbB8wVynj9ltBgDsYdu9sDjIbChoYMJOOw/FV6VEbLw+6ATslzhPinEtAwJbwqUo4HFdmTHU2YYTvN3/cpLm4SW4ZYOEd4BCGk29k6p3te4flCZ9FM/wAOqd7abxPeXnyQEKjdUfn+EIG1WjAAcST4CAmtsk4w9m28HNGPAEEJlNhBwMtGttTH8OaCo60UicxOwyT4Aom3NRG/+GPBwaUy0PZOLnn7NyqDzNKDySXXDg2GnY67ePcaU+CWGGq1uZ/T6OUAM/0x+U+JKE2eq2dQ/wD0ujld9FNOmCMXC9xbUHmEHEjGBGrMnlAQCuAcDH8rx6Yq2+zEDF7R3ADhi/BUH2Y+6Z3Al3gxxRU2ms0+9Ij7UzwMhVARv9UVoa4GXNO69ie4OMhKuE6gBxA+KzKxC91+rGNWOXiiY8HD0OPeGlZ7XxhiN8nzCuWeyg49s8HsM8bxCpMUa6nPun8x/UAhwiI8WnylE5rQ0S0sOq8Wz34eq57Wn/Mdv7X+1pVQLGh3uk6pBPjdbgmCkB7r8NxPoEDrQzKcd7b3PsYp1GmTkGf+B4HMQFBz6EGQx+6WuPiPimizyMSG7ZvE8igLKpwBYY+80fFBUNXCQIGwVHfqGCC62kIwfe/lOH5VUrFg1NGzGoJ44gJlO1ADtMx39Z8UNoax3usw+06e4XmoqfokiYdG4Mj1VetQaBERxexvIKadAZBvNww4Q8lWHCBk7j7Q/SfNCmeaR1PaOLwf6wuT6rJOVUcBIPJwjkuS0p1h0aYm5h9p1Vh7xDh4orQ17Dea6m3hcJ/M0HxS2OYzs1KdMnXeqEnxbAVihUZjcs5Mf6dQEeDkS1VtobPavlx1taZ5tfCvspNDbzevmMSWmmOYp480VTSLmwPo7yTkHPBnzKqOt5a4zQYHa71QT+YiFRFnt1LEXG3ifaJq+ZcY5K9Rrvc4MpOps3to1HfnuNH5kf0w1KImzOqRgCwsqXeDiXGe5ZjLSxrgDSrTPsnqzyBpBBtt0bWzeS47S0Ry6+PBVrVSrCSBZyNjXOY7vDXkSue+iO0bI/HHJh5i96LqdcOgsp1Ke+nZ6cxskGeSgoU61YugXW7e09/K5JRNHWRL2GNThVbP80uA7wtdliLgb/W3Yzc6qD3tDWxzKx+to0j+8aXHaxsjdJfBVE1NDgkkUgT9isD4XRCoPD2yDfZn2b7/ADxB7luP09Z3Nxkj6rm3vDFB/iFF7OydWAAA3ey6QOBUGHTrGQYBjDG95hqIm+SXFpOods90zh3q3aNGNawuDjuvU2wTqE6z3qu3R+HahuEwGY9w2b5UluCmhzSJwjYYPgJKsGneI7VQmBJBgY7yMFFCnZsr7i7VII8AMVaYaIABe0RsqO8iRCqOrWK6AXOrxrIMgcYC6jVa32XOqH7b3Njh2YT6Jpz+6Aedt4ujmSmVxWiW4nZDOcuhEU6tuphxD6bg7XBaeRBCI2yiRIfB2ONQcyjNtqsxfScd5NIeLVFK1PqGWXd7TVa7wuYIEm0N1PbO59Y+EEHknWW+/FtRh4daPNzVLrbVabpY0TsaYPeCE+hZyfacw7nMv+JeUAfQYxxM6g8+Eu9UdGmWkmK3OQPzIH0abZvGlwu0wm2N9J3sNaCMJF1p8FFIkud7TxP2WCO/NSdGsJ7WO9wB8SmWqxgYht7i5v8AUsg0mPdDwWb+zHNrYRFm02OD2ad4bW1Ln5VyzrRRpA9h5I4A+d1cqCs+l7M0i9Qf+IOx+6cE6v0loRDaR4OdDfwtMLzJaPk/2UCmdqxbFvSUOlxAIMwcowLRuj1U19O0MOzaJzJL58C5eeZnmCAJPkBzhCXHj88UtLl67R1vFVrzRLrzADdc1t4/d/eeO8KpT6VPa43mVHaocS0DcQZCwbLaHseHMN0jI+m8L0jqNO207zSGVmgXhmN0jW07cxktxzHHbE5zjPPRR6WMBxoD8NIf+tHW6SWZ+Jo1xuY4NbyBhedtFjNN5bUEEbYx3g6xvS3AbRzlZuW9z0lDpBZmODhRrSMpfPhKtWnp8wiBScfvOAHfmvKU6Y1BM6nHGPnepcm56H/q+m4QaBvD7pGGcSM42hZlp0612IFTgQwj8pCrBrcD84IHBgPHH575S5Nwz0gujFrg0ZhjnDPYC4tGO5PHSpoYXdWXQ0mXkOOGOGpZWki3qnRu/UFR/wAl/wBx3kVw1NTKJinXDmHrbP0uF09gt+00sDt2bSED+lTh7Jcdz7jvJoXn7PlnrVhjNfLDXt+dy7RMsTPLZd0uqDC63fh4ZpT+kQcZNIE8Xjycsa785Kbsa/NW0tuWfpNdP8OOD3jzdHgmVek14zceP52HzplYgsrzkHcnLn2N4ElrgBrh0JZctI6fcPYL2zvZ6NC6l0irOcAHEkmAMCSfwrJo2Zz3BrAXE5Af3XrNH6NZZaZqPxcBiRtOVNk7du6csFrGJljLPb/KbbpN1CkC8tvvwAAaHbzeiIGWIMlYY0pJl147v3Q/9ar26tUquc9+eBA1NGV0bsuRVcUj9VScueFiZrmWmzS13FgbjnebSd43Qjb0jeD7LB9xoYeYWSWHW3kB8EJwUtq5albTknEP73g/0LlmBg+ZXJcpuCXE7PngEbTGoHvTRZwEQsiiWG/2Msz5D/68EsDcnGhgM83f0rgiAYzDFvz3ptltjqbw5nZIOwcjtG5MbkuFMIPU0alK10pIgjMe8w7Wn6p/5Wc/o0JINRuEZ3WmDlgTuWXZrQ6k++wwRyI1g7VsV3NtYiLrxDXNiQYkgtOwGcN66zMZx7cojZPoh3R1pwbWpzsvN9CgqdFawxwdvxWPbdHhjixwGB2DuKClRu+yXN+65zfIhcna4aT9DVW5s8ks2d4A7JGerv1cShpaRtA9mvVje6/+oFWqenrRhLmO+/Sb5tLUOGZbKBc0tIIDsJjLX6J7eihNB56wfw3nFuxpO1aP/URBAfRpOn6rnt5gytiyOdUEBtNodhnUJxwzBaszjGXbpE1HDy1m0O4UaZBvOqNa8zAi80GN6ts0M90AujgJxPyFpaS0hUow0Ck7VJa8nDaTUxVGpp6scA5rfuNDfHE8irTMzCxS6MNAvPy2vddHoEqrpaw2fOqxx2Um3z+IYeKzKzHPxc4uP2pd4klUKui2nNo7sPJUjJrn9oNGYp04+1Vk+Ay5q/Q0/WdMdVBHZusGJIwmScF5ex2YUqge2JGbXCQRrBBHitzRdkdVlwPVsaXEuIwEjIcMO5IiZnhJyiIXNAU+rNZ9WGNAALnABuJDpbuA1bYGrDA070vp1X9m/wBWwkNEZ7XnefgrNv0oK1DqntmDIIOsTB3rF/w0RkumWXFQ54487pNoabbOToOEkHWCNRShp5v2vwwrlmpgNDMS29fjDMAieSBlnaPdHILm6cKrtOg6ncilt0z9k8itBrIyA8lIYdiJwQ23zqd3MK5OIXIvC0K23wRXgdanq0HVIyN9MhuByPHBw/8AnxVftfIVmnORG71B5x3IL+0HkgrvJ2clwqFNDcVDmjYEUDSdh7sUxlrc1wc2WnXv7tqG7GXqgaCiN2jZ2WqnM3a4kGTIeROew/2WSaRBIIIIJBBzEZptktgbAIjY4D9Q18VqWuh17ZH8UDd+8Gydbth15LpMbouHO9s1PTHDtqJ9QTjMDd865SWu18p2/wBkF4g5rm6DqPBc2NvovZaFyb3LwdurFrC4ZiI7zCvaM6R1QBBHIfBcs9SMJ5h2xi8Wz0od2hxd6LFv+Q+Hohr6QfVcS8zBgT3IQDllr+IW8Z3RbnlHI+sxROdvSuqOojkio2ZziGgAkmAtMrNjshqujAAYud9UbVc0nbmin1bcGAYD1dxx5qvb9INoM6qnBccXHadp3DUO9YFauXZmda6fWKc/tNrnWU9fgfgodVZq9VQuxjPD4oCN6zTdtIV2iSJwHnhr7z3Jf0tu/kqlQEANk7Tx1DuHmU2lQB970Si10PKnFJp0Yy9SmgRnzxWWndUTr8FyQ+1wTn5+qlKLaba7deB7wja4aoVcVGuzhKqNbqM8ERbfvI7yoqV2ESMSB2oBP82GrbzWdUswzL7veq1QObi14MY4YFWKSV8W5o1HwCF+khsPNUr97YDsyB4au489SWaRnPHYQQVahLaQtTTl44eKY0d6ybu8cwrdkeBgTHDHmpSxK0XicZCs0bTd4bN+0bFXnZjx+CLqycboO04eJKkTSzFr9rs4rjrGe37wHvbwPrbRrzzzyI4FXKFW57Eg7fgD558El1InEwfNambSIpS0l/Cd3fqCVo7IKxpVo6l2BnD9QVfR+QXj13o0+luzuGM/W9Aor2sCQJB25KbOMHfe9AiewEYhd9P6w5Z9yq/SL2bjPHDwyWjZrSKdK82XVHy0nMMGzvz35ajNNtlaPdnimNoNBkN5HA7iMiF1jKnOcbVKjCcTOO34pZHA8E+vQbOThwN7wOPilmmBrJ7gP6le0qiC4pgbdxPtahs3n0HyTvx7IjfmeeruCDq0AxOtcG7wj6sjWpuTq8EAYjVyKkv2k98qckJ3oBhciw3LlBoFiX9ExyjwV0tRYLLaocoI54pYszT7vLBXD84Liwah4IKTrM3Z5prKQiNWoHEDhs7k9s8URDdY8EFV1kadRHA/EHzR0rI1uMOJ3kf7UyN/miKJQmP+zzl39vBE8k5n53IGBE4fOCK5o4oXDeipvRlg4oKGlWnqXbOz+oKno/IK9pdn7h38v6mqjo/ILy67tp9NGw0ZBn6x8grDbMJzVew+y77x8gnirGr55Lvp/WHPPuUus8bD88VDaSa2q0osNUrbJDrMgfZA4air1zglhnzgiMOvZiw468ilY6lr6Qs3ZmYjKde5ZkLcMyCTrUipC5deREQuga1IjWFxA1FBBYFKi8NYXINgOUkoru9QVhtDcNSK9sRBwhC5AbPn5K50fPohBQ30B07ODrjl5oH0hqM9yNpwxUF2xAttNd8601r4XGsiltC4gJjHhEagQZ2l3fuH/wAv6gqWj8lo6Uol1FwbicMBucCY24LPsLCMwRxBC82u7afTT0cTdP3j5BWXHceSr6OkNM4do5zuVw1F2w+sOeXclAjWPAKDTGoI+u3eS4vadcfO9bZIdZgRsO0YFVq19nvEjbJ+QrsHaCoeDrCXSTDNdWva/niULmqybAN/mo+gfaK3bNKyh1MJ5sWxyj6A7URzS4KV3UVDaZ2hWPorx/YpT6fEJwgS07J4QuXY7Vyo23ALmBV3VYKcx65ugnMG5CJXB0/PciARE3h84oSZKlzNqGMYQHGCW56MNQoOCi8f+UcocyghtTcuNQfIRhi51JAtr8UZqDalmnBzUSijFYI+sCVCJqDnPlRKIhC8QUHXd64VSP7LnM8UuJCBxrbioDkq9gu6xQPgILpXUzOxGWqiWluscv8AlItFdmV2e7Dx+CezHuS6tlDs+KIzalME4SBsBnzXKa9EAwJ5rlu2Kf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0" y="2357438"/>
            <a:ext cx="8858250" cy="4378325"/>
            <a:chOff x="0" y="2357715"/>
            <a:chExt cx="8858919" cy="437804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4500701"/>
              <a:ext cx="2049618" cy="3698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u="words" dirty="0">
                  <a:latin typeface="Times New Roman" charset="0"/>
                  <a:cs typeface="+mn-cs"/>
                </a:rPr>
                <a:t>ЕНЕРГІЯ СОНЦЯ.</a:t>
              </a:r>
              <a:endParaRPr lang="ru-RU" dirty="0">
                <a:latin typeface="Times New Roman" charset="0"/>
                <a:cs typeface="+mn-cs"/>
              </a:endParaRPr>
            </a:p>
          </p:txBody>
        </p:sp>
        <p:sp>
          <p:nvSpPr>
            <p:cNvPr id="7179" name="Rectangle 2"/>
            <p:cNvSpPr>
              <a:spLocks noChangeArrowheads="1"/>
            </p:cNvSpPr>
            <p:nvPr/>
          </p:nvSpPr>
          <p:spPr bwMode="auto">
            <a:xfrm>
              <a:off x="6701398" y="3572153"/>
              <a:ext cx="19261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indent="342900" algn="ctr"/>
              <a:r>
                <a:rPr lang="ru-RU" u="sng">
                  <a:solidFill>
                    <a:srgbClr val="000000"/>
                  </a:solidFill>
                  <a:cs typeface="Times New Roman" pitchFamily="18" charset="0"/>
                </a:rPr>
                <a:t>ЕНЕРГІЯ ВІТРУ.</a:t>
              </a:r>
              <a:endParaRPr lang="ru-RU"/>
            </a:p>
          </p:txBody>
        </p:sp>
        <p:sp>
          <p:nvSpPr>
            <p:cNvPr id="7180" name="Rectangle 3"/>
            <p:cNvSpPr>
              <a:spLocks noChangeArrowheads="1"/>
            </p:cNvSpPr>
            <p:nvPr/>
          </p:nvSpPr>
          <p:spPr bwMode="auto">
            <a:xfrm>
              <a:off x="221558" y="2357715"/>
              <a:ext cx="19159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indent="228600" algn="ctr"/>
              <a:r>
                <a:rPr lang="ru-RU" u="sng">
                  <a:solidFill>
                    <a:srgbClr val="000000"/>
                  </a:solidFill>
                  <a:cs typeface="Times New Roman" pitchFamily="18" charset="0"/>
                </a:rPr>
                <a:t>ЕНЕРГІЯ ЗЕМЛІ.</a:t>
              </a:r>
              <a:endParaRPr lang="ru-RU"/>
            </a:p>
          </p:txBody>
        </p:sp>
        <p:pic>
          <p:nvPicPr>
            <p:cNvPr id="7181" name="Picture 6" descr="http://t3.gstatic.com/images?q=tbn:ANd9GcRKv66TNVLiRho0ldqsnK_RJXKt1eLWwZY3qySN8-xNk8mtfgNbb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3929063"/>
              <a:ext cx="1982663" cy="21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10" descr="http://t3.gstatic.com/images?q=tbn:ANd9GcT1mT5k-f_SoI3kZZl4amJygy5AsL1vrTeg0S3dM20NqUiNXAtmj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2786063"/>
              <a:ext cx="1571625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16" descr="http://domna.org/2008/04/09/seagen-marine-generator-thumb-400x44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4092569"/>
              <a:ext cx="2657475" cy="264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57" y="4889897"/>
              <a:ext cx="1826297" cy="1293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5" name="Rectangle 3"/>
            <p:cNvSpPr>
              <a:spLocks noChangeArrowheads="1"/>
            </p:cNvSpPr>
            <p:nvPr/>
          </p:nvSpPr>
          <p:spPr bwMode="auto">
            <a:xfrm>
              <a:off x="3707904" y="3429000"/>
              <a:ext cx="237885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indent="228600" algn="ctr"/>
              <a:r>
                <a:rPr lang="ru-RU" u="sng">
                  <a:solidFill>
                    <a:srgbClr val="000000"/>
                  </a:solidFill>
                  <a:cs typeface="Times New Roman" pitchFamily="18" charset="0"/>
                </a:rPr>
                <a:t>ЕНЕРГІЯ </a:t>
              </a:r>
            </a:p>
            <a:p>
              <a:pPr indent="228600" algn="ctr"/>
              <a:r>
                <a:rPr lang="ru-RU" u="sng">
                  <a:solidFill>
                    <a:srgbClr val="000000"/>
                  </a:solidFill>
                  <a:cs typeface="Times New Roman" pitchFamily="18" charset="0"/>
                </a:rPr>
                <a:t>СВІТОВОГО ОКЕАНУ.</a:t>
              </a:r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002715" y="-35660"/>
            <a:ext cx="692870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Альтернативні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джерела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215900"/>
            <a:ext cx="6697663" cy="6119813"/>
          </a:xfrm>
          <a:prstGeom prst="rect">
            <a:avLst/>
          </a:prstGeom>
          <a:noFill/>
          <a:ln w="444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7432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1844824"/>
            <a:ext cx="3427856" cy="28623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Інші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 шляхи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вирішення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енергетичної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проблеми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Times" pitchFamily="18" charset="0"/>
              <a:buNone/>
              <a:defRPr/>
            </a:pPr>
            <a:r>
              <a:rPr lang="ru-RU" sz="2400" dirty="0">
                <a:solidFill>
                  <a:srgbClr val="FFC000"/>
                </a:solidFill>
              </a:rPr>
              <a:t>1. </a:t>
            </a:r>
            <a:r>
              <a:rPr lang="ru-RU" sz="2000" dirty="0" err="1">
                <a:solidFill>
                  <a:srgbClr val="FFC000"/>
                </a:solidFill>
              </a:rPr>
              <a:t>Збільшення</a:t>
            </a:r>
            <a:r>
              <a:rPr lang="ru-RU" sz="2000" dirty="0">
                <a:solidFill>
                  <a:srgbClr val="FFC000"/>
                </a:solidFill>
              </a:rPr>
              <a:t> ККД </a:t>
            </a:r>
            <a:r>
              <a:rPr lang="ru-RU" sz="2000" dirty="0" err="1">
                <a:solidFill>
                  <a:srgbClr val="FFC000"/>
                </a:solidFill>
              </a:rPr>
              <a:t>видобутку</a:t>
            </a:r>
            <a:r>
              <a:rPr lang="ru-RU" sz="2000" dirty="0">
                <a:solidFill>
                  <a:srgbClr val="FFC000"/>
                </a:solidFill>
              </a:rPr>
              <a:t> і </a:t>
            </a:r>
            <a:r>
              <a:rPr lang="ru-RU" sz="2000" dirty="0" err="1">
                <a:solidFill>
                  <a:srgbClr val="FFC000"/>
                </a:solidFill>
              </a:rPr>
              <a:t>виробництва</a:t>
            </a:r>
            <a:r>
              <a:rPr lang="ru-RU" sz="2000" dirty="0">
                <a:solidFill>
                  <a:srgbClr val="FFC000"/>
                </a:solidFill>
              </a:rPr>
              <a:t>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Times" pitchFamily="18" charset="0"/>
              <a:buNone/>
              <a:defRPr/>
            </a:pPr>
            <a:r>
              <a:rPr lang="ru-RU" sz="2000" dirty="0">
                <a:solidFill>
                  <a:srgbClr val="FFC000"/>
                </a:solidFill>
              </a:rPr>
              <a:t>2. </a:t>
            </a:r>
            <a:r>
              <a:rPr lang="ru-RU" sz="2000" dirty="0" err="1">
                <a:solidFill>
                  <a:srgbClr val="FFC000"/>
                </a:solidFill>
              </a:rPr>
              <a:t>Зниження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об’ємів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видобутку</a:t>
            </a:r>
            <a:r>
              <a:rPr lang="ru-RU" sz="2000" dirty="0">
                <a:solidFill>
                  <a:srgbClr val="FFC000"/>
                </a:solidFill>
              </a:rPr>
              <a:t>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7432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52500"/>
            <a:ext cx="5113338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846138"/>
            <a:ext cx="4608513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88639"/>
            <a:ext cx="892899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Вирішення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проблем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людства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в наших руках!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129</TotalTime>
  <Words>132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ACER-PC</cp:lastModifiedBy>
  <cp:revision>17</cp:revision>
  <dcterms:created xsi:type="dcterms:W3CDTF">2012-01-09T07:41:46Z</dcterms:created>
  <dcterms:modified xsi:type="dcterms:W3CDTF">2014-02-18T17:54:36Z</dcterms:modified>
</cp:coreProperties>
</file>