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60" r:id="rId5"/>
    <p:sldId id="258" r:id="rId6"/>
    <p:sldId id="262" r:id="rId7"/>
    <p:sldId id="277" r:id="rId8"/>
    <p:sldId id="261" r:id="rId9"/>
    <p:sldId id="265" r:id="rId10"/>
    <p:sldId id="274" r:id="rId11"/>
    <p:sldId id="264" r:id="rId12"/>
    <p:sldId id="266" r:id="rId13"/>
    <p:sldId id="270" r:id="rId14"/>
    <p:sldId id="271" r:id="rId15"/>
    <p:sldId id="276" r:id="rId16"/>
    <p:sldId id="275" r:id="rId17"/>
    <p:sldId id="273" r:id="rId18"/>
    <p:sldId id="268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1AB"/>
    <a:srgbClr val="8D13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9" autoAdjust="0"/>
    <p:restoredTop sz="94660"/>
  </p:normalViewPr>
  <p:slideViewPr>
    <p:cSldViewPr>
      <p:cViewPr varScale="1">
        <p:scale>
          <a:sx n="78" d="100"/>
          <a:sy n="78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3E52F-0371-4A54-AADA-0E562D96D9B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D45D71-D5BD-477B-9950-394E5EFB6C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8D13C3"/>
                </a:solidFill>
              </a:rPr>
              <a:t>Велика </a:t>
            </a:r>
            <a:r>
              <a:rPr lang="ru-RU" sz="8000" i="1" dirty="0" err="1" smtClean="0">
                <a:solidFill>
                  <a:srgbClr val="8D13C3"/>
                </a:solidFill>
              </a:rPr>
              <a:t>Британ</a:t>
            </a:r>
            <a:r>
              <a:rPr lang="uk-UA" sz="8000" i="1" dirty="0" smtClean="0">
                <a:solidFill>
                  <a:srgbClr val="8D13C3"/>
                </a:solidFill>
              </a:rPr>
              <a:t>ія</a:t>
            </a:r>
            <a:endParaRPr lang="ru-RU" sz="8000" i="1" dirty="0">
              <a:solidFill>
                <a:srgbClr val="8D13C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Спец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>іалізована школа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I-III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 ступен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>ів №273 з поглибленим вивченням української мови і літератури</a:t>
            </a:r>
            <a:b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00438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Виконала</a:t>
            </a:r>
          </a:p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учениця 10-а класу</a:t>
            </a:r>
          </a:p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Данільченко Віталія.</a:t>
            </a:r>
          </a:p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Перевірила вчитель Лавренчук Т. С.</a:t>
            </a:r>
            <a:endParaRPr lang="ru-RU" b="1" i="1" dirty="0">
              <a:solidFill>
                <a:srgbClr val="7B11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Географія</a:t>
            </a:r>
            <a:endParaRPr lang="ru-RU" b="1" i="1" dirty="0">
              <a:solidFill>
                <a:srgbClr val="7B11AB"/>
              </a:solidFill>
            </a:endParaRPr>
          </a:p>
        </p:txBody>
      </p:sp>
      <p:pic>
        <p:nvPicPr>
          <p:cNvPr id="9" name="Рисунок 8" descr="c69b7f6b3abe10f8eb06ff79f0fa076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4500594" cy="35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Населення</a:t>
            </a:r>
            <a:endParaRPr lang="ru-RU" b="1" i="1" dirty="0">
              <a:solidFill>
                <a:srgbClr val="7B11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786578" cy="528641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7B11AB"/>
                </a:solidFill>
              </a:rPr>
              <a:t>Населення Англії в середині 2008 року оцінювалося в 51,44 мільйона. Має 383 жителя на квадратний кілометр за даними на середину 2003, з особливою концентрацією в Лондоні і на південному сході. Оцінки середини 2008 припускають населення Шотландії в 5170000, Уельсу - 2,99 мільйона, а Північної Ірландії - 1,78 мільйон з нижчим показником населеності цих територій. У процентному співвідношенні зростання населення Північної Ірландії було найвищим серед інших регіонів Великобританії у всіх чотирьох роках, що передували 2008 . До найбільших міст відносяться Лондон, Бірмінгем, Глазго, Ліверпуль, </a:t>
            </a:r>
            <a:r>
              <a:rPr lang="uk-UA" dirty="0" err="1" smtClean="0">
                <a:solidFill>
                  <a:srgbClr val="7B11AB"/>
                </a:solidFill>
              </a:rPr>
              <a:t>Лідс</a:t>
            </a:r>
            <a:r>
              <a:rPr lang="uk-UA" dirty="0" smtClean="0">
                <a:solidFill>
                  <a:srgbClr val="7B11AB"/>
                </a:solidFill>
              </a:rPr>
              <a:t>.</a:t>
            </a:r>
            <a:br>
              <a:rPr lang="uk-UA" dirty="0" smtClean="0">
                <a:solidFill>
                  <a:srgbClr val="7B11AB"/>
                </a:solidFill>
              </a:rPr>
            </a:br>
            <a:r>
              <a:rPr lang="uk-UA" dirty="0" smtClean="0">
                <a:solidFill>
                  <a:srgbClr val="7B11AB"/>
                </a:solidFill>
              </a:rPr>
              <a:t/>
            </a:r>
            <a:br>
              <a:rPr lang="uk-UA" dirty="0" smtClean="0">
                <a:solidFill>
                  <a:srgbClr val="7B11AB"/>
                </a:solidFill>
              </a:rPr>
            </a:br>
            <a:r>
              <a:rPr lang="uk-UA" dirty="0" smtClean="0">
                <a:solidFill>
                  <a:srgbClr val="7B11AB"/>
                </a:solidFill>
              </a:rPr>
              <a:t>У 2008 році сумарний коефіцієнт народжуваності Великобританії склав 1,96 дитини на одну жінку. Шотландія має найнижчий показник в 1,8 дитини на одну жінку, в той час як Північна Ірландія мала цей показник на рівні 2,11 у 2008 році</a:t>
            </a:r>
            <a:endParaRPr lang="ru-RU" dirty="0">
              <a:solidFill>
                <a:srgbClr val="7B11AB"/>
              </a:solidFill>
            </a:endParaRPr>
          </a:p>
        </p:txBody>
      </p:sp>
      <p:pic>
        <p:nvPicPr>
          <p:cNvPr id="4" name="Рисунок 3" descr="junge_mit_kapuzenhandtu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6729" y="2285992"/>
            <a:ext cx="2797271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Корисні копалини</a:t>
            </a:r>
            <a:endParaRPr lang="ru-RU" b="1" i="1" dirty="0">
              <a:solidFill>
                <a:srgbClr val="7B11A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571612"/>
            <a:ext cx="57150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 i="1" dirty="0" smtClean="0">
                <a:solidFill>
                  <a:srgbClr val="7B11AB"/>
                </a:solidFill>
                <a:latin typeface="Bookman Old Style" pitchFamily="18" charset="0"/>
              </a:rPr>
              <a:t>Кам'яне вугілля</a:t>
            </a:r>
            <a:r>
              <a:rPr lang="uk-UA" sz="2400" b="1" dirty="0" smtClean="0">
                <a:solidFill>
                  <a:srgbClr val="7B11AB"/>
                </a:solidFill>
                <a:latin typeface="Bookman Old Style" pitchFamily="18" charset="0"/>
              </a:rPr>
              <a:t>: </a:t>
            </a:r>
            <a:r>
              <a:rPr lang="uk-UA" sz="2400" dirty="0" smtClean="0">
                <a:solidFill>
                  <a:srgbClr val="7B11AB"/>
                </a:solidFill>
                <a:latin typeface="Bookman Old Style" pitchFamily="18" charset="0"/>
              </a:rPr>
              <a:t>Йоркшир, північний-схід, південний Уельс, Шотландія, західний </a:t>
            </a:r>
            <a:r>
              <a:rPr lang="uk-UA" sz="2400" dirty="0" err="1" smtClean="0">
                <a:solidFill>
                  <a:srgbClr val="7B11AB"/>
                </a:solidFill>
                <a:latin typeface="Bookman Old Style" pitchFamily="18" charset="0"/>
              </a:rPr>
              <a:t>Мідленд</a:t>
            </a:r>
            <a:r>
              <a:rPr lang="uk-UA" sz="2400" dirty="0" smtClean="0">
                <a:solidFill>
                  <a:srgbClr val="7B11AB"/>
                </a:solidFill>
                <a:latin typeface="Bookman Old Style" pitchFamily="18" charset="0"/>
              </a:rPr>
              <a:t> та ін.</a:t>
            </a:r>
          </a:p>
          <a:p>
            <a:pPr algn="just">
              <a:spcBef>
                <a:spcPct val="50000"/>
              </a:spcBef>
            </a:pPr>
            <a:endParaRPr lang="uk-UA" sz="24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uk-UA" sz="2400" b="1" i="1" dirty="0" smtClean="0">
                <a:solidFill>
                  <a:srgbClr val="7B11AB"/>
                </a:solidFill>
                <a:latin typeface="Bookman Old Style" pitchFamily="18" charset="0"/>
              </a:rPr>
              <a:t>Нафта, газ</a:t>
            </a:r>
            <a:r>
              <a:rPr lang="uk-UA" sz="2400" b="1" dirty="0" smtClean="0">
                <a:solidFill>
                  <a:srgbClr val="7B11AB"/>
                </a:solidFill>
                <a:latin typeface="Bookman Old Style" pitchFamily="18" charset="0"/>
              </a:rPr>
              <a:t>: </a:t>
            </a:r>
            <a:r>
              <a:rPr lang="uk-UA" sz="2400" dirty="0" smtClean="0">
                <a:solidFill>
                  <a:srgbClr val="7B11AB"/>
                </a:solidFill>
                <a:latin typeface="Bookman Old Style" pitchFamily="18" charset="0"/>
              </a:rPr>
              <a:t>Північне море.</a:t>
            </a:r>
          </a:p>
          <a:p>
            <a:pPr algn="just">
              <a:spcBef>
                <a:spcPct val="50000"/>
              </a:spcBef>
            </a:pPr>
            <a:endParaRPr lang="uk-UA" sz="24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uk-UA" sz="2400" b="1" i="1" dirty="0" smtClean="0">
                <a:solidFill>
                  <a:srgbClr val="7B11AB"/>
                </a:solidFill>
                <a:latin typeface="Bookman Old Style" pitchFamily="18" charset="0"/>
              </a:rPr>
              <a:t>Залізна руда</a:t>
            </a:r>
            <a:r>
              <a:rPr lang="uk-UA" sz="2400" b="1" dirty="0" smtClean="0">
                <a:solidFill>
                  <a:srgbClr val="7B11AB"/>
                </a:solidFill>
                <a:latin typeface="Bookman Old Style" pitchFamily="18" charset="0"/>
              </a:rPr>
              <a:t>:</a:t>
            </a:r>
            <a:r>
              <a:rPr lang="uk-UA" sz="2400" dirty="0" smtClean="0">
                <a:solidFill>
                  <a:srgbClr val="7B11AB"/>
                </a:solidFill>
                <a:latin typeface="Bookman Old Style" pitchFamily="18" charset="0"/>
              </a:rPr>
              <a:t> східний </a:t>
            </a:r>
            <a:r>
              <a:rPr lang="uk-UA" sz="2400" dirty="0" err="1" smtClean="0">
                <a:solidFill>
                  <a:srgbClr val="7B11AB"/>
                </a:solidFill>
                <a:latin typeface="Bookman Old Style" pitchFamily="18" charset="0"/>
              </a:rPr>
              <a:t>Мідленд</a:t>
            </a:r>
            <a:r>
              <a:rPr lang="uk-UA" sz="2400" dirty="0" smtClean="0">
                <a:solidFill>
                  <a:srgbClr val="7B11AB"/>
                </a:solidFill>
                <a:latin typeface="Bookman Old Style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uk-UA" sz="2400" dirty="0">
              <a:solidFill>
                <a:srgbClr val="7B11AB"/>
              </a:solidFill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uk-UA" sz="2400" b="1" i="1" dirty="0" smtClean="0">
                <a:solidFill>
                  <a:srgbClr val="7B11AB"/>
                </a:solidFill>
                <a:latin typeface="Bookman Old Style" pitchFamily="18" charset="0"/>
              </a:rPr>
              <a:t>Калійна та кам'яна сіль</a:t>
            </a:r>
            <a:r>
              <a:rPr lang="uk-UA" sz="2400" b="1" dirty="0" smtClean="0">
                <a:solidFill>
                  <a:srgbClr val="7B11AB"/>
                </a:solidFill>
                <a:latin typeface="Bookman Old Style" pitchFamily="18" charset="0"/>
              </a:rPr>
              <a:t>: </a:t>
            </a:r>
            <a:r>
              <a:rPr lang="uk-UA" sz="2400" dirty="0" smtClean="0">
                <a:solidFill>
                  <a:srgbClr val="7B11AB"/>
                </a:solidFill>
                <a:latin typeface="Bookman Old Style" pitchFamily="18" charset="0"/>
              </a:rPr>
              <a:t>Йоркшир.</a:t>
            </a:r>
            <a:endParaRPr lang="uk-UA" sz="2400" dirty="0">
              <a:solidFill>
                <a:srgbClr val="7B11AB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C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428892" cy="2516602"/>
          </a:xfrm>
          <a:prstGeom prst="rect">
            <a:avLst/>
          </a:prstGeom>
        </p:spPr>
      </p:pic>
      <p:pic>
        <p:nvPicPr>
          <p:cNvPr id="6" name="Рисунок 5" descr="800px-Hematita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8"/>
            <a:ext cx="3015129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4857760"/>
            <a:ext cx="2500330" cy="1664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rgbClr val="7B11AB"/>
                </a:solidFill>
              </a:rPr>
              <a:t>Машинобудування</a:t>
            </a:r>
            <a:endParaRPr lang="ru-RU" sz="4800" b="1" i="1" dirty="0">
              <a:solidFill>
                <a:srgbClr val="7B11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229600" cy="438912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B11AB"/>
                </a:solidFill>
              </a:rPr>
              <a:t>Головна галузь </a:t>
            </a:r>
            <a:r>
              <a:rPr lang="uk-UA" dirty="0" smtClean="0">
                <a:solidFill>
                  <a:srgbClr val="7B11AB"/>
                </a:solidFill>
              </a:rPr>
              <a:t>британської промисловості – </a:t>
            </a:r>
            <a:r>
              <a:rPr lang="uk-UA" b="1" dirty="0" smtClean="0">
                <a:solidFill>
                  <a:srgbClr val="7B11AB"/>
                </a:solidFill>
              </a:rPr>
              <a:t>машинобудування</a:t>
            </a:r>
            <a:r>
              <a:rPr lang="uk-UA" sz="2400" dirty="0" smtClean="0">
                <a:solidFill>
                  <a:srgbClr val="7B11AB"/>
                </a:solidFill>
                <a:latin typeface="Bookman Old Style" pitchFamily="18" charset="0"/>
              </a:rPr>
              <a:t>. Переважає </a:t>
            </a:r>
            <a:r>
              <a:rPr lang="uk-UA" sz="2400" b="1" dirty="0" smtClean="0">
                <a:solidFill>
                  <a:srgbClr val="7B11AB"/>
                </a:solidFill>
                <a:latin typeface="Bookman Old Style" pitchFamily="18" charset="0"/>
              </a:rPr>
              <a:t>транспортне</a:t>
            </a:r>
            <a:r>
              <a:rPr lang="uk-UA" sz="2400" dirty="0" smtClean="0">
                <a:solidFill>
                  <a:srgbClr val="7B11AB"/>
                </a:solidFill>
                <a:latin typeface="Bookman Old Style" pitchFamily="18" charset="0"/>
              </a:rPr>
              <a:t> машинобудування. </a:t>
            </a:r>
            <a:endParaRPr lang="uk-UA" dirty="0" smtClean="0">
              <a:solidFill>
                <a:srgbClr val="7B11AB"/>
              </a:solidFill>
            </a:endParaRPr>
          </a:p>
        </p:txBody>
      </p:sp>
      <p:pic>
        <p:nvPicPr>
          <p:cNvPr id="6" name="Рисунок 5" descr="Рисунок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500438"/>
            <a:ext cx="2685714" cy="1514286"/>
          </a:xfrm>
          <a:prstGeom prst="rect">
            <a:avLst/>
          </a:prstGeom>
        </p:spPr>
      </p:pic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143116"/>
            <a:ext cx="2714612" cy="170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187d6cb3c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786058"/>
            <a:ext cx="2428860" cy="17730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94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7B11AB"/>
                </a:solidFill>
                <a:latin typeface="Bookman Old Style" pitchFamily="18" charset="0"/>
              </a:rPr>
              <a:t>Сільське господарство</a:t>
            </a:r>
            <a:endParaRPr lang="ru-RU" sz="4000" i="1" dirty="0">
              <a:solidFill>
                <a:srgbClr val="7B11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928670"/>
            <a:ext cx="6072230" cy="4572032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rgbClr val="8D13C3"/>
                </a:solidFill>
                <a:latin typeface="Bookman Old Style" pitchFamily="18" charset="0"/>
              </a:rPr>
              <a:t>    </a:t>
            </a:r>
            <a:r>
              <a:rPr lang="uk-UA" sz="2400" dirty="0" smtClean="0">
                <a:solidFill>
                  <a:srgbClr val="8D13C3"/>
                </a:solidFill>
                <a:latin typeface="Bookman Old Style" pitchFamily="18" charset="0"/>
              </a:rPr>
              <a:t>У сільському господарстві зайнято лише 3 % працюючого населення в країні. Переважає </a:t>
            </a:r>
            <a:r>
              <a:rPr lang="uk-UA" sz="2400" b="1" dirty="0" smtClean="0">
                <a:solidFill>
                  <a:srgbClr val="8D13C3"/>
                </a:solidFill>
                <a:latin typeface="Bookman Old Style" pitchFamily="18" charset="0"/>
              </a:rPr>
              <a:t>тваринництво</a:t>
            </a:r>
            <a:r>
              <a:rPr lang="uk-UA" sz="2800" b="1" dirty="0" smtClean="0">
                <a:solidFill>
                  <a:srgbClr val="8D13C3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8D13C3"/>
                </a:solidFill>
                <a:latin typeface="Bookman Old Style" pitchFamily="18" charset="0"/>
              </a:rPr>
              <a:t>   </a:t>
            </a:r>
            <a:r>
              <a:rPr lang="uk-UA" sz="2400" b="1" dirty="0" smtClean="0">
                <a:solidFill>
                  <a:srgbClr val="8D13C3"/>
                </a:solidFill>
                <a:latin typeface="Bookman Old Style" pitchFamily="18" charset="0"/>
              </a:rPr>
              <a:t>Рослинництво</a:t>
            </a:r>
            <a:r>
              <a:rPr lang="uk-UA" sz="2400" dirty="0" smtClean="0">
                <a:solidFill>
                  <a:srgbClr val="8D13C3"/>
                </a:solidFill>
                <a:latin typeface="Bookman Old Style" pitchFamily="18" charset="0"/>
              </a:rPr>
              <a:t>. Зернові культури - ячмінь, овес, пшениця, цукровий буряк, кормові культури, садівництво (Сх., Пд-Сх. Англії), картоплярство (Ольстер).</a:t>
            </a:r>
            <a:endParaRPr lang="uk-UA" sz="2800" dirty="0" smtClean="0">
              <a:solidFill>
                <a:srgbClr val="8D13C3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4429132"/>
            <a:ext cx="5786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8D13C3"/>
                </a:solidFill>
                <a:latin typeface="Bookman Old Style" pitchFamily="18" charset="0"/>
              </a:rPr>
              <a:t>Тваринництво</a:t>
            </a:r>
            <a:r>
              <a:rPr lang="uk-UA" sz="2400" dirty="0" smtClean="0">
                <a:solidFill>
                  <a:srgbClr val="8D13C3"/>
                </a:solidFill>
                <a:latin typeface="Bookman Old Style" pitchFamily="18" charset="0"/>
              </a:rPr>
              <a:t>. Молочне скотарство, свинарство, птахівництво (Сх., Пд-Сх. Англії), вівчарство, м'ясне скотарство (Шотландія, Уельс).</a:t>
            </a:r>
            <a:endParaRPr lang="ru-RU" sz="2400" dirty="0">
              <a:solidFill>
                <a:srgbClr val="8D13C3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928934"/>
            <a:ext cx="9144000" cy="92869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_7106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303" y="4857760"/>
            <a:ext cx="3265698" cy="2000240"/>
          </a:xfrm>
          <a:prstGeom prst="rect">
            <a:avLst/>
          </a:prstGeom>
        </p:spPr>
      </p:pic>
      <p:pic>
        <p:nvPicPr>
          <p:cNvPr id="9" name="Рисунок 8" descr="14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071546"/>
            <a:ext cx="2428860" cy="1724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uk-UA" sz="2800" b="1" i="1" dirty="0" smtClean="0">
                <a:solidFill>
                  <a:srgbClr val="7B11AB"/>
                </a:solidFill>
                <a:latin typeface="Bookman Old Style" pitchFamily="18" charset="0"/>
              </a:rPr>
              <a:t>Текстильна промисловість </a:t>
            </a: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– вовняні тканини (Йоркшир), бавовняні тканини (</a:t>
            </a:r>
            <a:r>
              <a:rPr lang="uk-UA" sz="2800" dirty="0" err="1" smtClean="0">
                <a:solidFill>
                  <a:srgbClr val="7B11AB"/>
                </a:solidFill>
                <a:latin typeface="Bookman Old Style" pitchFamily="18" charset="0"/>
              </a:rPr>
              <a:t>Ланкшир</a:t>
            </a: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), Лляні тканини (Ольстер), трикотаж (Сх. </a:t>
            </a:r>
            <a:r>
              <a:rPr lang="uk-UA" sz="2800" dirty="0" err="1" smtClean="0">
                <a:solidFill>
                  <a:srgbClr val="7B11AB"/>
                </a:solidFill>
                <a:latin typeface="Bookman Old Style" pitchFamily="18" charset="0"/>
              </a:rPr>
              <a:t>Мідленд</a:t>
            </a: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).</a:t>
            </a:r>
          </a:p>
          <a:p>
            <a:endParaRPr lang="uk-UA" sz="28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endParaRPr lang="uk-UA" sz="28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endParaRPr lang="ru-RU" sz="2800" b="1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r>
              <a:rPr lang="ru-RU" sz="2800" b="1" i="1" dirty="0" err="1" smtClean="0">
                <a:solidFill>
                  <a:srgbClr val="7B11AB"/>
                </a:solidFill>
                <a:latin typeface="Bookman Old Style" pitchFamily="18" charset="0"/>
              </a:rPr>
              <a:t>Хімічна</a:t>
            </a:r>
            <a:r>
              <a:rPr lang="ru-RU" sz="2800" b="1" i="1" dirty="0" smtClean="0">
                <a:solidFill>
                  <a:srgbClr val="7B11AB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7B11AB"/>
                </a:solidFill>
                <a:latin typeface="Bookman Old Style" pitchFamily="18" charset="0"/>
              </a:rPr>
              <a:t>промисловість</a:t>
            </a:r>
            <a:r>
              <a:rPr lang="ru-RU" sz="2800" b="1" i="1" dirty="0" smtClean="0">
                <a:solidFill>
                  <a:srgbClr val="7B11AB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–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пластмаси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, СВ,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парфуми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,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ліки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 (Великий Лондон),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мінеральна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добрива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 та сода (Йоркшир)</a:t>
            </a:r>
          </a:p>
          <a:p>
            <a:endParaRPr lang="ru-RU" dirty="0"/>
          </a:p>
        </p:txBody>
      </p:sp>
      <p:pic>
        <p:nvPicPr>
          <p:cNvPr id="4" name="Рисунок 3" descr="Рисунок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7119" y="5214950"/>
            <a:ext cx="3706881" cy="1643050"/>
          </a:xfrm>
          <a:prstGeom prst="rect">
            <a:avLst/>
          </a:prstGeom>
        </p:spPr>
      </p:pic>
      <p:pic>
        <p:nvPicPr>
          <p:cNvPr id="5" name="Рисунок 4" descr="82408947_large_reglan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1713" y="2285992"/>
            <a:ext cx="2032288" cy="1571636"/>
          </a:xfrm>
          <a:prstGeom prst="rect">
            <a:avLst/>
          </a:prstGeom>
        </p:spPr>
      </p:pic>
      <p:pic>
        <p:nvPicPr>
          <p:cNvPr id="7" name="Рисунок 6" descr="16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6592" y="2285992"/>
            <a:ext cx="159992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Харчова галузь</a:t>
            </a:r>
            <a:endParaRPr lang="ru-RU" b="1" i="1" dirty="0">
              <a:solidFill>
                <a:srgbClr val="7B11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194" y="1714488"/>
            <a:ext cx="6300806" cy="4174806"/>
          </a:xfrm>
        </p:spPr>
        <p:txBody>
          <a:bodyPr/>
          <a:lstStyle/>
          <a:p>
            <a:r>
              <a:rPr lang="uk-UA" dirty="0" smtClean="0">
                <a:solidFill>
                  <a:srgbClr val="7B11AB"/>
                </a:solidFill>
              </a:rPr>
              <a:t>У Великобританії витрати на продукти харчування становлять близько 10% всіх витрат домашніх господарств, більше тільки витрати на транспорт і комунальні послуги. Однак частка витрат домашніх господарств нижче, ніж у більшості європейських країн. Існує високий попит на економічні марки і марки приватних фірм.</a:t>
            </a:r>
            <a:endParaRPr lang="ru-RU" dirty="0">
              <a:solidFill>
                <a:srgbClr val="7B11AB"/>
              </a:solidFill>
            </a:endParaRPr>
          </a:p>
        </p:txBody>
      </p:sp>
      <p:pic>
        <p:nvPicPr>
          <p:cNvPr id="6" name="Рисунок 5" descr="af8ec0c009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2831565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Головні галузі країни</a:t>
            </a:r>
            <a:endParaRPr lang="ru-RU" b="1" i="1" dirty="0">
              <a:solidFill>
                <a:srgbClr val="7B11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715404" cy="500063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7B11AB"/>
                </a:solidFill>
              </a:rPr>
              <a:t>Енергетика;</a:t>
            </a:r>
          </a:p>
          <a:p>
            <a:r>
              <a:rPr lang="uk-UA" sz="3200" dirty="0" smtClean="0">
                <a:solidFill>
                  <a:srgbClr val="7B11AB"/>
                </a:solidFill>
              </a:rPr>
              <a:t>Нафтохімічна;</a:t>
            </a:r>
          </a:p>
          <a:p>
            <a:r>
              <a:rPr lang="uk-UA" sz="3200" dirty="0" smtClean="0">
                <a:solidFill>
                  <a:srgbClr val="7B11AB"/>
                </a:solidFill>
              </a:rPr>
              <a:t>Хіміко-фармацевтична;</a:t>
            </a:r>
          </a:p>
          <a:p>
            <a:r>
              <a:rPr lang="uk-UA" sz="3200" dirty="0" smtClean="0">
                <a:solidFill>
                  <a:srgbClr val="7B11AB"/>
                </a:solidFill>
              </a:rPr>
              <a:t>Харчова;</a:t>
            </a:r>
          </a:p>
          <a:p>
            <a:r>
              <a:rPr lang="uk-UA" sz="3200" dirty="0" smtClean="0">
                <a:solidFill>
                  <a:srgbClr val="7B11AB"/>
                </a:solidFill>
              </a:rPr>
              <a:t>Багатогалузеве </a:t>
            </a:r>
            <a:r>
              <a:rPr lang="uk-UA" sz="3200" dirty="0" smtClean="0">
                <a:solidFill>
                  <a:srgbClr val="7B11AB"/>
                </a:solidFill>
              </a:rPr>
              <a:t>машинобудування.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Зовнішня торгівля</a:t>
            </a:r>
            <a:endParaRPr lang="ru-RU" b="1" i="1" dirty="0">
              <a:solidFill>
                <a:srgbClr val="7B11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defRPr/>
            </a:pPr>
            <a:endParaRPr lang="uk-UA" sz="3200" b="1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uk-UA" sz="3200" b="1" i="1" dirty="0" smtClean="0">
                <a:solidFill>
                  <a:srgbClr val="7B11AB"/>
                </a:solidFill>
                <a:latin typeface="Bookman Old Style" pitchFamily="18" charset="0"/>
              </a:rPr>
              <a:t>Імпорт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Мінеральна сировина (залізна руда, марганцева руда, поліметалеві руди, алюмінієві руди та ін.);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Натуральний каучук;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Продовольчі товари;</a:t>
            </a:r>
          </a:p>
          <a:p>
            <a:pPr>
              <a:spcBef>
                <a:spcPct val="50000"/>
              </a:spcBef>
              <a:defRPr/>
            </a:pPr>
            <a:endParaRPr lang="uk-UA" sz="28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uk-UA" sz="3200" b="1" i="1" dirty="0" smtClean="0">
                <a:solidFill>
                  <a:srgbClr val="7B11AB"/>
                </a:solidFill>
                <a:latin typeface="Bookman Old Style" pitchFamily="18" charset="0"/>
              </a:rPr>
              <a:t>Експорт</a:t>
            </a:r>
            <a:endParaRPr lang="uk-UA" sz="3200" i="1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нафта;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Рідкісні та кольорові метали;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Машини (верстати, літаки, автомобілі, ракети, електроніка);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Пластмаси;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Ліки.</a:t>
            </a:r>
          </a:p>
          <a:p>
            <a:endParaRPr lang="ru-RU" dirty="0">
              <a:solidFill>
                <a:srgbClr val="7B11AB"/>
              </a:solidFill>
            </a:endParaRPr>
          </a:p>
        </p:txBody>
      </p:sp>
      <p:pic>
        <p:nvPicPr>
          <p:cNvPr id="4" name="Рисунок 3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1868" y="3714752"/>
            <a:ext cx="2802132" cy="1602227"/>
          </a:xfrm>
          <a:prstGeom prst="rect">
            <a:avLst/>
          </a:prstGeom>
        </p:spPr>
      </p:pic>
      <p:pic>
        <p:nvPicPr>
          <p:cNvPr id="5" name="Рисунок 4" descr="1315335489.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696892"/>
            <a:ext cx="2214578" cy="16609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429288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sz="2800" b="1" i="1" dirty="0" smtClean="0">
                <a:solidFill>
                  <a:srgbClr val="7B11AB"/>
                </a:solidFill>
                <a:latin typeface="Bookman Old Style" pitchFamily="18" charset="0"/>
              </a:rPr>
              <a:t>ПЕК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 –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нафтовидобувна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компанія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 «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Брічіш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Петроліум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», 76% - ТЕС (Йоркшир, Великий Лондон), 23% - АЕС (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узбережжя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 на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зх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., 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пд-сх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.), 1% - ГЕС (</a:t>
            </a:r>
            <a:r>
              <a:rPr lang="ru-RU" sz="2800" dirty="0" err="1" smtClean="0">
                <a:solidFill>
                  <a:srgbClr val="7B11AB"/>
                </a:solidFill>
                <a:latin typeface="Bookman Old Style" pitchFamily="18" charset="0"/>
              </a:rPr>
              <a:t>Шотландія</a:t>
            </a:r>
            <a:r>
              <a:rPr lang="ru-RU" sz="2800" dirty="0" smtClean="0">
                <a:solidFill>
                  <a:srgbClr val="7B11AB"/>
                </a:solidFill>
                <a:latin typeface="Bookman Old Style" pitchFamily="18" charset="0"/>
              </a:rPr>
              <a:t>) </a:t>
            </a:r>
          </a:p>
          <a:p>
            <a:pPr algn="just">
              <a:spcBef>
                <a:spcPct val="50000"/>
              </a:spcBef>
            </a:pPr>
            <a:endParaRPr lang="uk-UA" sz="28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endParaRPr lang="uk-UA" sz="28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endParaRPr lang="uk-UA" sz="28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endParaRPr lang="uk-UA" sz="28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uk-UA" sz="2800" b="1" i="1" dirty="0" smtClean="0">
                <a:solidFill>
                  <a:srgbClr val="7B11AB"/>
                </a:solidFill>
                <a:latin typeface="Bookman Old Style" pitchFamily="18" charset="0"/>
              </a:rPr>
              <a:t>Чорна та кольорова металургія </a:t>
            </a:r>
            <a:r>
              <a:rPr lang="uk-UA" sz="2800" dirty="0" smtClean="0">
                <a:solidFill>
                  <a:srgbClr val="7B11AB"/>
                </a:solidFill>
                <a:latin typeface="Bookman Old Style" pitchFamily="18" charset="0"/>
              </a:rPr>
              <a:t>– чавун, сталь, алюміній, мідь, цинк, олово та ін.</a:t>
            </a:r>
          </a:p>
          <a:p>
            <a:endParaRPr lang="ru-RU" dirty="0"/>
          </a:p>
        </p:txBody>
      </p:sp>
      <p:pic>
        <p:nvPicPr>
          <p:cNvPr id="4" name="Рисунок 3" descr="235px-Petroleum_cm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571744"/>
            <a:ext cx="2077195" cy="253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8D13C3"/>
                </a:solidFill>
              </a:rPr>
              <a:t>Використана література</a:t>
            </a:r>
            <a:endParaRPr lang="ru-RU" i="1" dirty="0">
              <a:solidFill>
                <a:srgbClr val="8D13C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57364"/>
            <a:ext cx="9144000" cy="3643338"/>
          </a:xfrm>
        </p:spPr>
        <p:txBody>
          <a:bodyPr>
            <a:normAutofit fontScale="85000" lnSpcReduction="20000"/>
          </a:bodyPr>
          <a:lstStyle/>
          <a:p>
            <a:r>
              <a:rPr lang="uk-UA" sz="2300" dirty="0" smtClean="0">
                <a:solidFill>
                  <a:srgbClr val="7B11AB"/>
                </a:solidFill>
              </a:rPr>
              <a:t>Довідник з географії. Автор – Г. Д. Довгань.</a:t>
            </a:r>
          </a:p>
          <a:p>
            <a:endParaRPr lang="uk-UA" sz="2300" dirty="0" smtClean="0">
              <a:solidFill>
                <a:srgbClr val="7B11AB"/>
              </a:solidFill>
            </a:endParaRPr>
          </a:p>
          <a:p>
            <a:endParaRPr lang="uk-UA" sz="2300" dirty="0" smtClean="0">
              <a:solidFill>
                <a:srgbClr val="7B11AB"/>
              </a:solidFill>
            </a:endParaRPr>
          </a:p>
          <a:p>
            <a:r>
              <a:rPr lang="uk-UA" sz="2300" dirty="0" smtClean="0">
                <a:solidFill>
                  <a:srgbClr val="7B11AB"/>
                </a:solidFill>
              </a:rPr>
              <a:t>Підручник з географії. Автори: В. Ю. Пестушко, Г. Ш. </a:t>
            </a:r>
            <a:r>
              <a:rPr lang="uk-UA" sz="2300" dirty="0" err="1" smtClean="0">
                <a:solidFill>
                  <a:srgbClr val="7B11AB"/>
                </a:solidFill>
              </a:rPr>
              <a:t>Уварова</a:t>
            </a:r>
            <a:r>
              <a:rPr lang="uk-UA" sz="2300" dirty="0" smtClean="0">
                <a:solidFill>
                  <a:srgbClr val="7B11AB"/>
                </a:solidFill>
              </a:rPr>
              <a:t>.</a:t>
            </a:r>
          </a:p>
          <a:p>
            <a:endParaRPr lang="uk-UA" sz="2300" dirty="0" smtClean="0">
              <a:solidFill>
                <a:srgbClr val="7B11AB"/>
              </a:solidFill>
            </a:endParaRPr>
          </a:p>
          <a:p>
            <a:endParaRPr lang="uk-UA" sz="2300" dirty="0" smtClean="0">
              <a:solidFill>
                <a:srgbClr val="7B11AB"/>
              </a:solidFill>
            </a:endParaRPr>
          </a:p>
          <a:p>
            <a:r>
              <a:rPr lang="en-US" sz="2300" dirty="0" smtClean="0">
                <a:solidFill>
                  <a:srgbClr val="7B11AB"/>
                </a:solidFill>
              </a:rPr>
              <a:t>http://ru.wikipedia.org/wiki/%C2%E5%EB%E8%EA%EE%E1%F0%E8%F2%E0%ED%E8%FF#.D0.AD.D0.BA.D0.BE.D0.BD.D0.BE.D0.BC.D0.B8.D0.BA.D0.B0</a:t>
            </a:r>
            <a:endParaRPr lang="uk-UA" sz="2300" dirty="0" smtClean="0">
              <a:solidFill>
                <a:srgbClr val="7B11AB"/>
              </a:solidFill>
            </a:endParaRPr>
          </a:p>
          <a:p>
            <a:endParaRPr lang="uk-UA" sz="2300" dirty="0" smtClean="0">
              <a:solidFill>
                <a:srgbClr val="7B11AB"/>
              </a:solidFill>
            </a:endParaRPr>
          </a:p>
          <a:p>
            <a:endParaRPr lang="uk-UA" sz="2300" dirty="0" smtClean="0">
              <a:solidFill>
                <a:srgbClr val="7B11AB"/>
              </a:solidFill>
            </a:endParaRPr>
          </a:p>
          <a:p>
            <a:r>
              <a:rPr lang="ru-RU" sz="2800" u="sng" dirty="0" smtClean="0">
                <a:solidFill>
                  <a:srgbClr val="7B11AB"/>
                </a:solidFill>
              </a:rPr>
              <a:t>http://teachua.com/geography/627-prezentacija-qislamq</a:t>
            </a:r>
            <a:endParaRPr lang="ru-RU" sz="2800" dirty="0" smtClean="0">
              <a:solidFill>
                <a:srgbClr val="7B11AB"/>
              </a:solidFill>
            </a:endParaRPr>
          </a:p>
          <a:p>
            <a:endParaRPr lang="uk-UA" sz="2300" dirty="0" smtClean="0">
              <a:solidFill>
                <a:srgbClr val="7B11AB"/>
              </a:solidFill>
            </a:endParaRPr>
          </a:p>
          <a:p>
            <a:endParaRPr lang="uk-UA" sz="2300" dirty="0" smtClean="0">
              <a:solidFill>
                <a:srgbClr val="7B11AB"/>
              </a:solidFill>
            </a:endParaRPr>
          </a:p>
          <a:p>
            <a:endParaRPr lang="uk-UA" dirty="0" smtClean="0">
              <a:solidFill>
                <a:srgbClr val="7B11A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37561" cy="5038740"/>
          </a:xfrm>
        </p:spPr>
      </p:pic>
      <p:sp>
        <p:nvSpPr>
          <p:cNvPr id="5" name="TextBox 4"/>
          <p:cNvSpPr txBox="1"/>
          <p:nvPr/>
        </p:nvSpPr>
        <p:spPr>
          <a:xfrm>
            <a:off x="5000628" y="607220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Великобританія на карті світу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i="1" dirty="0" smtClean="0">
                <a:solidFill>
                  <a:srgbClr val="7B11AB"/>
                </a:solidFill>
              </a:rPr>
              <a:t>Основні міста Великої Британії</a:t>
            </a:r>
            <a:endParaRPr lang="ru-RU" sz="5400" i="1" dirty="0">
              <a:solidFill>
                <a:srgbClr val="7B11AB"/>
              </a:solidFill>
            </a:endParaRPr>
          </a:p>
        </p:txBody>
      </p:sp>
      <p:pic>
        <p:nvPicPr>
          <p:cNvPr id="5" name="Рисунок 4" descr="373px-Крупные_города_Соединенного_Королевства_Великобритании_и_Северной_Ирланди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054138"/>
            <a:ext cx="3643338" cy="580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Загальні відомості про країну</a:t>
            </a:r>
            <a:endParaRPr lang="ru-RU" b="1" i="1" dirty="0">
              <a:solidFill>
                <a:srgbClr val="7B11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uk-UA" sz="1800" b="1" dirty="0" smtClean="0">
                <a:solidFill>
                  <a:srgbClr val="7B11AB"/>
                </a:solidFill>
                <a:latin typeface="Bookman Old Style" pitchFamily="18" charset="0"/>
              </a:rPr>
              <a:t>Площа: </a:t>
            </a: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244, 4 тис. км. кв.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7B11AB"/>
                </a:solidFill>
                <a:latin typeface="Bookman Old Style" pitchFamily="18" charset="0"/>
              </a:rPr>
              <a:t>Населення: </a:t>
            </a: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59,5 млн. чоловік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7B11AB"/>
                </a:solidFill>
                <a:latin typeface="Bookman Old Style" pitchFamily="18" charset="0"/>
              </a:rPr>
              <a:t>Столиця: </a:t>
            </a: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Лондон.</a:t>
            </a:r>
          </a:p>
          <a:p>
            <a:pPr algn="just">
              <a:defRPr/>
            </a:pPr>
            <a:r>
              <a:rPr lang="uk-UA" sz="2000" b="1" dirty="0" smtClean="0">
                <a:solidFill>
                  <a:srgbClr val="7B11AB"/>
                </a:solidFill>
              </a:rPr>
              <a:t>Державна мова: </a:t>
            </a:r>
            <a:r>
              <a:rPr lang="uk-UA" sz="1800" dirty="0" smtClean="0">
                <a:solidFill>
                  <a:srgbClr val="7B11AB"/>
                </a:solidFill>
              </a:rPr>
              <a:t>англійська.</a:t>
            </a:r>
            <a:endParaRPr lang="uk-UA" sz="1800" dirty="0" smtClean="0">
              <a:solidFill>
                <a:srgbClr val="7B11AB"/>
              </a:solidFill>
              <a:latin typeface="Bookman Old Style" pitchFamily="18" charset="0"/>
            </a:endParaRPr>
          </a:p>
          <a:p>
            <a:pPr algn="just">
              <a:defRPr/>
            </a:pPr>
            <a:r>
              <a:rPr lang="uk-UA" sz="1800" b="1" dirty="0" smtClean="0">
                <a:solidFill>
                  <a:srgbClr val="7B11AB"/>
                </a:solidFill>
                <a:latin typeface="Bookman Old Style" pitchFamily="18" charset="0"/>
              </a:rPr>
              <a:t>Державний лад: </a:t>
            </a: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конституційна монархія (королівство), унітарна держава.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7B11AB"/>
                </a:solidFill>
                <a:latin typeface="Bookman Old Style" pitchFamily="18" charset="0"/>
              </a:rPr>
              <a:t>Склад регіону: </a:t>
            </a: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92 адміністративні одиниці у складі 4-х </a:t>
            </a:r>
            <a:r>
              <a:rPr lang="uk-UA" sz="1800" dirty="0" err="1" smtClean="0">
                <a:solidFill>
                  <a:srgbClr val="7B11AB"/>
                </a:solidFill>
                <a:latin typeface="Bookman Old Style" pitchFamily="18" charset="0"/>
              </a:rPr>
              <a:t>історико-географічних</a:t>
            </a: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 областей: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Англія;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Уельс;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Шотландія;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Північна Ірландія.</a:t>
            </a:r>
          </a:p>
          <a:p>
            <a:pPr marL="285750" indent="-285750" algn="just">
              <a:buNone/>
              <a:defRPr/>
            </a:pP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    </a:t>
            </a:r>
            <a:r>
              <a:rPr lang="uk-UA" sz="1800" b="1" dirty="0" smtClean="0">
                <a:solidFill>
                  <a:srgbClr val="7B11AB"/>
                </a:solidFill>
                <a:latin typeface="Bookman Old Style" pitchFamily="18" charset="0"/>
              </a:rPr>
              <a:t>Володіння: </a:t>
            </a: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13 територій (Гібралтар, острови Святої Єлени, Фолклендські острови, Бермудські острови, Ангілья та ін.)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7B11AB"/>
                </a:solidFill>
                <a:latin typeface="Bookman Old Style" pitchFamily="18" charset="0"/>
              </a:rPr>
              <a:t>Грошова одиниця:</a:t>
            </a:r>
            <a:r>
              <a:rPr lang="uk-UA" sz="1800" dirty="0" smtClean="0">
                <a:solidFill>
                  <a:srgbClr val="7B11AB"/>
                </a:solidFill>
                <a:latin typeface="Bookman Old Style" pitchFamily="18" charset="0"/>
              </a:rPr>
              <a:t> фунт стерлінгів</a:t>
            </a:r>
            <a:endParaRPr lang="ru-RU" sz="1600" dirty="0">
              <a:solidFill>
                <a:srgbClr val="7B11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/>
              <a:t>П</a:t>
            </a:r>
            <a:r>
              <a:rPr lang="uk-UA" sz="3200" b="1" i="1" dirty="0" smtClean="0"/>
              <a:t>рапор Великої Британії</a:t>
            </a:r>
            <a:endParaRPr lang="ru-RU" sz="7200" b="1" i="1" dirty="0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142984"/>
            <a:ext cx="4500594" cy="227149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500438"/>
            <a:ext cx="9144000" cy="64294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Королівський герб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188600"/>
            <a:ext cx="2714644" cy="266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rgbClr val="7B11AB"/>
                </a:solidFill>
              </a:rPr>
              <a:t>Королева Великої Британії</a:t>
            </a:r>
            <a:r>
              <a:rPr lang="uk-UA" sz="6000" i="1" dirty="0" smtClean="0">
                <a:solidFill>
                  <a:srgbClr val="7B11AB"/>
                </a:solidFill>
                <a:latin typeface="Bookman Old Style" pitchFamily="18" charset="0"/>
              </a:rPr>
              <a:t> Єлизавета II </a:t>
            </a:r>
            <a:r>
              <a:rPr lang="uk-UA" i="1" dirty="0" smtClean="0">
                <a:solidFill>
                  <a:srgbClr val="7B11AB"/>
                </a:solidFill>
              </a:rPr>
              <a:t>  </a:t>
            </a:r>
            <a:endParaRPr lang="ru-RU" i="1" dirty="0">
              <a:solidFill>
                <a:srgbClr val="7B11AB"/>
              </a:solidFill>
            </a:endParaRPr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214554"/>
            <a:ext cx="3149250" cy="419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635795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B11AB"/>
                </a:solidFill>
              </a:rPr>
              <a:t>2006 рік</a:t>
            </a:r>
            <a:endParaRPr lang="ru-RU" b="1" dirty="0">
              <a:solidFill>
                <a:srgbClr val="7B11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Географічне положення</a:t>
            </a:r>
            <a:endParaRPr lang="ru-RU" b="1" i="1" dirty="0">
              <a:solidFill>
                <a:srgbClr val="7B11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389120"/>
          </a:xfrm>
        </p:spPr>
        <p:txBody>
          <a:bodyPr/>
          <a:lstStyle/>
          <a:p>
            <a:r>
              <a:rPr lang="uk-UA" b="1" i="1" dirty="0" smtClean="0">
                <a:solidFill>
                  <a:srgbClr val="7B11AB"/>
                </a:solidFill>
              </a:rPr>
              <a:t>Велика Британія </a:t>
            </a:r>
            <a:r>
              <a:rPr lang="uk-UA" dirty="0" smtClean="0">
                <a:solidFill>
                  <a:srgbClr val="7B11AB"/>
                </a:solidFill>
              </a:rPr>
              <a:t>– це острівна країна. Берегова лінія Британських островів значно розчленована численними затоками і утворює великі півострови – Уельс і </a:t>
            </a:r>
            <a:r>
              <a:rPr lang="uk-UA" dirty="0" err="1" smtClean="0">
                <a:solidFill>
                  <a:srgbClr val="7B11AB"/>
                </a:solidFill>
              </a:rPr>
              <a:t>Корнуолл</a:t>
            </a:r>
            <a:r>
              <a:rPr lang="uk-UA" dirty="0" smtClean="0">
                <a:solidFill>
                  <a:srgbClr val="7B11AB"/>
                </a:solidFill>
              </a:rPr>
              <a:t>. Найбільше до Королівства розташована Франція, з якою зв</a:t>
            </a:r>
            <a:r>
              <a:rPr lang="en-US" dirty="0" smtClean="0">
                <a:solidFill>
                  <a:srgbClr val="7B11AB"/>
                </a:solidFill>
              </a:rPr>
              <a:t>’</a:t>
            </a:r>
            <a:r>
              <a:rPr lang="ru-RU" dirty="0" err="1" smtClean="0">
                <a:solidFill>
                  <a:srgbClr val="7B11AB"/>
                </a:solidFill>
              </a:rPr>
              <a:t>язок</a:t>
            </a:r>
            <a:r>
              <a:rPr lang="ru-RU" dirty="0" smtClean="0">
                <a:solidFill>
                  <a:srgbClr val="7B11AB"/>
                </a:solidFill>
              </a:rPr>
              <a:t> </a:t>
            </a:r>
            <a:r>
              <a:rPr lang="ru-RU" dirty="0" err="1" smtClean="0">
                <a:solidFill>
                  <a:srgbClr val="7B11AB"/>
                </a:solidFill>
              </a:rPr>
              <a:t>зд</a:t>
            </a:r>
            <a:r>
              <a:rPr lang="uk-UA" dirty="0" err="1" smtClean="0">
                <a:solidFill>
                  <a:srgbClr val="7B11AB"/>
                </a:solidFill>
              </a:rPr>
              <a:t>існюється</a:t>
            </a:r>
            <a:r>
              <a:rPr lang="uk-UA" dirty="0" smtClean="0">
                <a:solidFill>
                  <a:srgbClr val="7B11AB"/>
                </a:solidFill>
              </a:rPr>
              <a:t> через протоки Ла-Манш і Па-де-Кале, а також Бельгія і Нідерланди, які межують з ним також по морю.</a:t>
            </a:r>
            <a:endParaRPr lang="ru-RU" dirty="0">
              <a:solidFill>
                <a:srgbClr val="7B11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7B11AB"/>
                </a:solidFill>
              </a:rPr>
              <a:t>Столиця Великобританії - Лондон</a:t>
            </a:r>
            <a:endParaRPr lang="ru-RU" b="1" i="1" dirty="0">
              <a:solidFill>
                <a:srgbClr val="7B11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543560" cy="4779668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rgbClr val="7B11AB"/>
                </a:solidFill>
              </a:rPr>
              <a:t>Лондон</a:t>
            </a:r>
            <a:r>
              <a:rPr lang="uk-UA" dirty="0" smtClean="0">
                <a:solidFill>
                  <a:srgbClr val="7B11AB"/>
                </a:solidFill>
              </a:rPr>
              <a:t> – один з найбільших фінансових, економічних, культурних центрів Європи та світу.</a:t>
            </a:r>
          </a:p>
          <a:p>
            <a:endParaRPr lang="uk-UA" dirty="0" smtClean="0">
              <a:solidFill>
                <a:srgbClr val="7B11AB"/>
              </a:solidFill>
            </a:endParaRPr>
          </a:p>
          <a:p>
            <a:r>
              <a:rPr lang="uk-UA" dirty="0" smtClean="0">
                <a:solidFill>
                  <a:srgbClr val="7B11AB"/>
                </a:solidFill>
              </a:rPr>
              <a:t>В ньому діє понад 30 музеїв, серед яких </a:t>
            </a:r>
            <a:r>
              <a:rPr lang="uk-UA" dirty="0" err="1" smtClean="0">
                <a:solidFill>
                  <a:srgbClr val="7B11AB"/>
                </a:solidFill>
              </a:rPr>
              <a:t>Тауер</a:t>
            </a:r>
            <a:r>
              <a:rPr lang="uk-UA" dirty="0" smtClean="0">
                <a:solidFill>
                  <a:srgbClr val="7B11AB"/>
                </a:solidFill>
              </a:rPr>
              <a:t>, музей Вікторії та Альберта, музей воскових фігур Мадам </a:t>
            </a:r>
            <a:r>
              <a:rPr lang="uk-UA" dirty="0" err="1" smtClean="0">
                <a:solidFill>
                  <a:srgbClr val="7B11AB"/>
                </a:solidFill>
              </a:rPr>
              <a:t>Тюссо</a:t>
            </a:r>
            <a:r>
              <a:rPr lang="uk-UA" dirty="0" smtClean="0">
                <a:solidFill>
                  <a:srgbClr val="7B11AB"/>
                </a:solidFill>
              </a:rPr>
              <a:t>. </a:t>
            </a:r>
          </a:p>
          <a:p>
            <a:endParaRPr lang="uk-UA" dirty="0" smtClean="0">
              <a:solidFill>
                <a:srgbClr val="7B11AB"/>
              </a:solidFill>
            </a:endParaRPr>
          </a:p>
          <a:p>
            <a:r>
              <a:rPr lang="uk-UA" dirty="0" smtClean="0">
                <a:solidFill>
                  <a:srgbClr val="7B11AB"/>
                </a:solidFill>
              </a:rPr>
              <a:t>Лондон внесено до списку Всесвітньої спадщини </a:t>
            </a:r>
            <a:r>
              <a:rPr lang="uk-UA" b="1" i="1" dirty="0" smtClean="0">
                <a:solidFill>
                  <a:srgbClr val="7B11AB"/>
                </a:solidFill>
              </a:rPr>
              <a:t>ЮНЕСКО</a:t>
            </a:r>
            <a:r>
              <a:rPr lang="uk-UA" dirty="0" smtClean="0">
                <a:solidFill>
                  <a:srgbClr val="7B11AB"/>
                </a:solidFill>
              </a:rPr>
              <a:t>. </a:t>
            </a:r>
            <a:endParaRPr lang="ru-RU" dirty="0">
              <a:solidFill>
                <a:srgbClr val="7B11AB"/>
              </a:solidFill>
            </a:endParaRP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202" y="1857364"/>
            <a:ext cx="3740798" cy="342902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57818" y="5286388"/>
            <a:ext cx="378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dirty="0">
                <a:solidFill>
                  <a:srgbClr val="7B11AB"/>
                </a:solidFill>
                <a:latin typeface="Bookman Old Style" pitchFamily="18" charset="0"/>
              </a:rPr>
              <a:t>Лондонський </a:t>
            </a:r>
            <a:r>
              <a:rPr lang="uk-UA" sz="1400" dirty="0" err="1">
                <a:solidFill>
                  <a:srgbClr val="7B11AB"/>
                </a:solidFill>
                <a:latin typeface="Bookman Old Style" pitchFamily="18" charset="0"/>
              </a:rPr>
              <a:t>Тауер</a:t>
            </a:r>
            <a:r>
              <a:rPr lang="uk-UA" sz="1400" dirty="0">
                <a:solidFill>
                  <a:srgbClr val="7B11AB"/>
                </a:solidFill>
                <a:latin typeface="Bookman Old Style" pitchFamily="18" charset="0"/>
              </a:rPr>
              <a:t> -  королівська фортеця, побудована в 11 столітті.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7B11AB"/>
                </a:solidFill>
              </a:rPr>
              <a:t>Клімат</a:t>
            </a:r>
            <a:r>
              <a:rPr lang="uk-UA" sz="3600" dirty="0" smtClean="0">
                <a:solidFill>
                  <a:srgbClr val="7B11AB"/>
                </a:solidFill>
              </a:rPr>
              <a:t>: помірний океанічний, з великою кількістю дощів протягом усього року. </a:t>
            </a:r>
            <a:endParaRPr lang="ru-RU" sz="3600" dirty="0"/>
          </a:p>
        </p:txBody>
      </p:sp>
      <p:pic>
        <p:nvPicPr>
          <p:cNvPr id="4" name="Рисунок 3" descr="450px-Kasa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285992"/>
            <a:ext cx="3268271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23">
      <a:dk1>
        <a:srgbClr val="FFFFFF"/>
      </a:dk1>
      <a:lt1>
        <a:srgbClr val="0070C0"/>
      </a:lt1>
      <a:dk2>
        <a:srgbClr val="38059F"/>
      </a:dk2>
      <a:lt2>
        <a:srgbClr val="DEEFFE"/>
      </a:lt2>
      <a:accent1>
        <a:srgbClr val="8711B8"/>
      </a:accent1>
      <a:accent2>
        <a:srgbClr val="FFFFFF"/>
      </a:accent2>
      <a:accent3>
        <a:srgbClr val="C255EF"/>
      </a:accent3>
      <a:accent4>
        <a:srgbClr val="FFFFFF"/>
      </a:accent4>
      <a:accent5>
        <a:srgbClr val="D68DF4"/>
      </a:accent5>
      <a:accent6>
        <a:srgbClr val="43085C"/>
      </a:accent6>
      <a:hlink>
        <a:srgbClr val="C255EF"/>
      </a:hlink>
      <a:folHlink>
        <a:srgbClr val="A116E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750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Велика Британія</vt:lpstr>
      <vt:lpstr>Слайд 2</vt:lpstr>
      <vt:lpstr>Основні міста Великої Британії</vt:lpstr>
      <vt:lpstr>Загальні відомості про країну</vt:lpstr>
      <vt:lpstr>Прапор Великої Британії</vt:lpstr>
      <vt:lpstr>Королева Великої Британії Єлизавета II   </vt:lpstr>
      <vt:lpstr>Географічне положення</vt:lpstr>
      <vt:lpstr>Столиця Великобританії - Лондон</vt:lpstr>
      <vt:lpstr>Слайд 9</vt:lpstr>
      <vt:lpstr>Населення</vt:lpstr>
      <vt:lpstr>Корисні копалини</vt:lpstr>
      <vt:lpstr>Машинобудування</vt:lpstr>
      <vt:lpstr>Сільське господарство</vt:lpstr>
      <vt:lpstr>Слайд 14</vt:lpstr>
      <vt:lpstr>Харчова галузь</vt:lpstr>
      <vt:lpstr>Головні галузі країни</vt:lpstr>
      <vt:lpstr>Зовнішня торгівля</vt:lpstr>
      <vt:lpstr>Слайд 18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Великобританія</dc:title>
  <dc:creator>Ludmila</dc:creator>
  <cp:lastModifiedBy>Ludmila</cp:lastModifiedBy>
  <cp:revision>43</cp:revision>
  <dcterms:created xsi:type="dcterms:W3CDTF">2013-01-27T14:39:34Z</dcterms:created>
  <dcterms:modified xsi:type="dcterms:W3CDTF">2013-02-03T11:31:08Z</dcterms:modified>
</cp:coreProperties>
</file>