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BE5F-9042-4DDA-BADD-43800D500E3C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96C0-64FC-49D6-A98C-E877C97F6B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772400" cy="1470025"/>
          </a:xfrm>
        </p:spPr>
        <p:txBody>
          <a:bodyPr>
            <a:normAutofit/>
          </a:bodyPr>
          <a:lstStyle/>
          <a:p>
            <a:r>
              <a:rPr lang="uk-UA" sz="8000" dirty="0" smtClean="0">
                <a:latin typeface="Constantia" pitchFamily="18" charset="0"/>
              </a:rPr>
              <a:t>Зона Лісостепу</a:t>
            </a:r>
            <a:endParaRPr lang="ru-RU" sz="8000" dirty="0">
              <a:latin typeface="Constant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4844" y="5929306"/>
            <a:ext cx="4429156" cy="928694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 smtClean="0">
                <a:solidFill>
                  <a:schemeClr val="tx1"/>
                </a:solidFill>
              </a:rPr>
              <a:t>Алмакаева</a:t>
            </a:r>
            <a:r>
              <a:rPr lang="uk-UA" dirty="0" smtClean="0">
                <a:solidFill>
                  <a:schemeClr val="tx1"/>
                </a:solidFill>
              </a:rPr>
              <a:t> Ельвіра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8-Б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nstantia" pitchFamily="18" charset="0"/>
              </a:rPr>
              <a:t>Річкова мережа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 lvl="0"/>
            <a:r>
              <a:rPr lang="ru-RU" sz="2400" dirty="0" err="1">
                <a:latin typeface="Constantia" pitchFamily="18" charset="0"/>
              </a:rPr>
              <a:t>Всі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річки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мають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долини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з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асиметричними</a:t>
            </a:r>
            <a:r>
              <a:rPr lang="ru-RU" sz="2400" dirty="0">
                <a:latin typeface="Constantia" pitchFamily="18" charset="0"/>
              </a:rPr>
              <a:t> берегами та </a:t>
            </a:r>
            <a:r>
              <a:rPr lang="ru-RU" sz="2400" dirty="0" err="1">
                <a:latin typeface="Constantia" pitchFamily="18" charset="0"/>
              </a:rPr>
              <a:t>повільні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течії</a:t>
            </a:r>
            <a:r>
              <a:rPr lang="ru-RU" sz="2400" dirty="0">
                <a:latin typeface="Constantia" pitchFamily="18" charset="0"/>
              </a:rPr>
              <a:t>. У </a:t>
            </a:r>
            <a:r>
              <a:rPr lang="ru-RU" sz="2400" dirty="0" err="1">
                <a:latin typeface="Constantia" pitchFamily="18" charset="0"/>
              </a:rPr>
              <a:t>місці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перетину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твердих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порід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Українського</a:t>
            </a:r>
            <a:r>
              <a:rPr lang="ru-RU" sz="2400" dirty="0">
                <a:latin typeface="Constantia" pitchFamily="18" charset="0"/>
              </a:rPr>
              <a:t> щита, де </a:t>
            </a:r>
            <a:r>
              <a:rPr lang="ru-RU" sz="2400" dirty="0" err="1">
                <a:latin typeface="Constantia" pitchFamily="18" charset="0"/>
              </a:rPr>
              <a:t>виходи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гранітів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перегороджують</a:t>
            </a:r>
            <a:r>
              <a:rPr lang="ru-RU" sz="2400" dirty="0">
                <a:latin typeface="Constantia" pitchFamily="18" charset="0"/>
              </a:rPr>
              <a:t> русла </a:t>
            </a:r>
            <a:r>
              <a:rPr lang="ru-RU" sz="2400" dirty="0" err="1">
                <a:latin typeface="Constantia" pitchFamily="18" charset="0"/>
              </a:rPr>
              <a:t>Південного</a:t>
            </a:r>
            <a:r>
              <a:rPr lang="ru-RU" sz="2400" dirty="0">
                <a:latin typeface="Constantia" pitchFamily="18" charset="0"/>
              </a:rPr>
              <a:t> Бугу </a:t>
            </a:r>
            <a:r>
              <a:rPr lang="ru-RU" sz="2400" dirty="0" err="1">
                <a:latin typeface="Constantia" pitchFamily="18" charset="0"/>
              </a:rPr>
              <a:t>і</a:t>
            </a:r>
            <a:r>
              <a:rPr lang="ru-RU" sz="2400" dirty="0">
                <a:latin typeface="Constantia" pitchFamily="18" charset="0"/>
              </a:rPr>
              <a:t> </a:t>
            </a:r>
            <a:r>
              <a:rPr lang="ru-RU" sz="2400" i="1" dirty="0" err="1">
                <a:latin typeface="Constantia" pitchFamily="18" charset="0"/>
              </a:rPr>
              <a:t>Гірського</a:t>
            </a:r>
            <a:r>
              <a:rPr lang="ru-RU" sz="2400" i="1" dirty="0">
                <a:latin typeface="Constantia" pitchFamily="18" charset="0"/>
              </a:rPr>
              <a:t> </a:t>
            </a:r>
            <a:r>
              <a:rPr lang="ru-RU" sz="2400" i="1" dirty="0" err="1">
                <a:latin typeface="Constantia" pitchFamily="18" charset="0"/>
              </a:rPr>
              <a:t>Тікича</a:t>
            </a:r>
            <a:r>
              <a:rPr lang="ru-RU" sz="2400" dirty="0">
                <a:latin typeface="Constantia" pitchFamily="18" charset="0"/>
              </a:rPr>
              <a:t>, </a:t>
            </a:r>
            <a:r>
              <a:rPr lang="ru-RU" sz="2400" dirty="0" err="1">
                <a:latin typeface="Constantia" pitchFamily="18" charset="0"/>
              </a:rPr>
              <a:t>утворюються</a:t>
            </a:r>
            <a:r>
              <a:rPr lang="ru-RU" sz="2400" dirty="0">
                <a:latin typeface="Constantia" pitchFamily="18" charset="0"/>
              </a:rPr>
              <a:t> пороги. </a:t>
            </a:r>
            <a:r>
              <a:rPr lang="ru-RU" sz="2400" dirty="0" err="1">
                <a:latin typeface="Constantia" pitchFamily="18" charset="0"/>
              </a:rPr>
              <a:t>Річки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мають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змішане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живлення</a:t>
            </a:r>
            <a:r>
              <a:rPr lang="ru-RU" sz="2400" dirty="0">
                <a:latin typeface="Constantia" pitchFamily="18" charset="0"/>
              </a:rPr>
              <a:t>, </a:t>
            </a:r>
            <a:r>
              <a:rPr lang="ru-RU" sz="2400" dirty="0" err="1">
                <a:latin typeface="Constantia" pitchFamily="18" charset="0"/>
              </a:rPr>
              <a:t>найбільш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повноводні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навесні</a:t>
            </a:r>
            <a:r>
              <a:rPr lang="ru-RU" sz="2400" dirty="0">
                <a:latin typeface="Constantia" pitchFamily="18" charset="0"/>
              </a:rPr>
              <a:t> та у </a:t>
            </a:r>
            <a:r>
              <a:rPr lang="ru-RU" sz="2400" dirty="0" err="1">
                <a:latin typeface="Constantia" pitchFamily="18" charset="0"/>
              </a:rPr>
              <a:t>червні</a:t>
            </a:r>
            <a:r>
              <a:rPr lang="ru-RU" sz="2400" dirty="0">
                <a:latin typeface="Constantia" pitchFamily="18" charset="0"/>
              </a:rPr>
              <a:t>. </a:t>
            </a:r>
            <a:r>
              <a:rPr lang="ru-RU" sz="2400" dirty="0" err="1">
                <a:latin typeface="Constantia" pitchFamily="18" charset="0"/>
              </a:rPr>
              <a:t>Судноплавним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є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Дніпро</a:t>
            </a:r>
            <a:r>
              <a:rPr lang="ru-RU" sz="2400" dirty="0">
                <a:latin typeface="Constantia" pitchFamily="18" charset="0"/>
              </a:rPr>
              <a:t>. У </a:t>
            </a:r>
            <a:r>
              <a:rPr lang="ru-RU" sz="2400" dirty="0" err="1">
                <a:latin typeface="Constantia" pitchFamily="18" charset="0"/>
              </a:rPr>
              <a:t>минулі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часи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судноплавство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було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можливим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і</a:t>
            </a:r>
            <a:r>
              <a:rPr lang="ru-RU" sz="2400" dirty="0">
                <a:latin typeface="Constantia" pitchFamily="18" charset="0"/>
              </a:rPr>
              <a:t> на </a:t>
            </a:r>
            <a:r>
              <a:rPr lang="ru-RU" sz="2400" dirty="0" err="1">
                <a:latin typeface="Constantia" pitchFamily="18" charset="0"/>
              </a:rPr>
              <a:t>його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лівих</a:t>
            </a:r>
            <a:r>
              <a:rPr lang="ru-RU" sz="2400" dirty="0">
                <a:latin typeface="Constantia" pitchFamily="18" charset="0"/>
              </a:rPr>
              <a:t> притоках, таких, як </a:t>
            </a:r>
            <a:r>
              <a:rPr lang="ru-RU" sz="2400" i="1" dirty="0" err="1">
                <a:latin typeface="Constantia" pitchFamily="18" charset="0"/>
              </a:rPr>
              <a:t>Сула</a:t>
            </a:r>
            <a:r>
              <a:rPr lang="ru-RU" sz="2400" i="1" dirty="0">
                <a:latin typeface="Constantia" pitchFamily="18" charset="0"/>
              </a:rPr>
              <a:t>, </a:t>
            </a:r>
            <a:r>
              <a:rPr lang="ru-RU" sz="2400" i="1" dirty="0" err="1">
                <a:latin typeface="Constantia" pitchFamily="18" charset="0"/>
              </a:rPr>
              <a:t>Псел</a:t>
            </a:r>
            <a:r>
              <a:rPr lang="ru-RU" sz="2400" i="1" dirty="0">
                <a:latin typeface="Constantia" pitchFamily="18" charset="0"/>
              </a:rPr>
              <a:t>, </a:t>
            </a:r>
            <a:r>
              <a:rPr lang="ru-RU" sz="2400" i="1" dirty="0" err="1">
                <a:latin typeface="Constantia" pitchFamily="18" charset="0"/>
              </a:rPr>
              <a:t>Ворскла</a:t>
            </a:r>
            <a:r>
              <a:rPr lang="ru-RU" sz="2400" i="1" dirty="0">
                <a:latin typeface="Constantia" pitchFamily="18" charset="0"/>
              </a:rPr>
              <a:t>.</a:t>
            </a:r>
            <a:r>
              <a:rPr lang="ru-RU" sz="2400" dirty="0">
                <a:latin typeface="Constantia" pitchFamily="18" charset="0"/>
              </a:rPr>
              <a:t> Але через </a:t>
            </a:r>
            <a:r>
              <a:rPr lang="ru-RU" sz="2400" dirty="0" err="1">
                <a:latin typeface="Constantia" pitchFamily="18" charset="0"/>
              </a:rPr>
              <a:t>знищення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лісів</a:t>
            </a:r>
            <a:r>
              <a:rPr lang="ru-RU" sz="2400" dirty="0">
                <a:latin typeface="Constantia" pitchFamily="18" charset="0"/>
              </a:rPr>
              <a:t> у </a:t>
            </a:r>
            <a:r>
              <a:rPr lang="ru-RU" sz="2400" dirty="0" err="1">
                <a:latin typeface="Constantia" pitchFamily="18" charset="0"/>
              </a:rPr>
              <a:t>їх</a:t>
            </a:r>
            <a:r>
              <a:rPr lang="ru-RU" sz="2400" dirty="0">
                <a:latin typeface="Constantia" pitchFamily="18" charset="0"/>
              </a:rPr>
              <a:t> долинах вони сильно </a:t>
            </a:r>
            <a:r>
              <a:rPr lang="ru-RU" sz="2400" dirty="0" err="1">
                <a:latin typeface="Constantia" pitchFamily="18" charset="0"/>
              </a:rPr>
              <a:t>обміліли</a:t>
            </a:r>
            <a:r>
              <a:rPr lang="ru-RU" sz="2400" dirty="0">
                <a:latin typeface="Constantia" pitchFamily="18" charset="0"/>
              </a:rPr>
              <a:t>. </a:t>
            </a:r>
            <a:r>
              <a:rPr lang="ru-RU" sz="2400" dirty="0" err="1">
                <a:latin typeface="Constantia" pitchFamily="18" charset="0"/>
              </a:rPr>
              <a:t>Праві</a:t>
            </a:r>
            <a:r>
              <a:rPr lang="ru-RU" sz="2400" dirty="0">
                <a:latin typeface="Constantia" pitchFamily="18" charset="0"/>
              </a:rPr>
              <a:t> притоки </a:t>
            </a:r>
            <a:r>
              <a:rPr lang="ru-RU" sz="2400" dirty="0" err="1">
                <a:latin typeface="Constantia" pitchFamily="18" charset="0"/>
              </a:rPr>
              <a:t>Дніпра</a:t>
            </a:r>
            <a:r>
              <a:rPr lang="ru-RU" sz="2400" dirty="0">
                <a:latin typeface="Constantia" pitchFamily="18" charset="0"/>
              </a:rPr>
              <a:t> – </a:t>
            </a:r>
            <a:r>
              <a:rPr lang="ru-RU" sz="2400" i="1" dirty="0" err="1">
                <a:latin typeface="Constantia" pitchFamily="18" charset="0"/>
              </a:rPr>
              <a:t>Рось</a:t>
            </a:r>
            <a:r>
              <a:rPr lang="ru-RU" sz="2400" i="1" dirty="0">
                <a:latin typeface="Constantia" pitchFamily="18" charset="0"/>
              </a:rPr>
              <a:t>, </a:t>
            </a:r>
            <a:r>
              <a:rPr lang="ru-RU" sz="2400" i="1" dirty="0" err="1">
                <a:latin typeface="Constantia" pitchFamily="18" charset="0"/>
              </a:rPr>
              <a:t>Тясмин</a:t>
            </a:r>
            <a:r>
              <a:rPr lang="ru-RU" sz="2400" dirty="0">
                <a:latin typeface="Constantia" pitchFamily="18" charset="0"/>
              </a:rPr>
              <a:t> </a:t>
            </a:r>
            <a:r>
              <a:rPr lang="ru-RU" sz="2400" dirty="0" err="1">
                <a:latin typeface="Constantia" pitchFamily="18" charset="0"/>
              </a:rPr>
              <a:t>також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err="1">
                <a:latin typeface="Constantia" pitchFamily="18" charset="0"/>
              </a:rPr>
              <a:t>маловодні</a:t>
            </a:r>
            <a:r>
              <a:rPr lang="ru-RU" sz="2400" dirty="0"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186766" cy="5126055"/>
          </a:xfrm>
        </p:spPr>
        <p:txBody>
          <a:bodyPr>
            <a:noAutofit/>
          </a:bodyPr>
          <a:lstStyle/>
          <a:p>
            <a:pPr lvl="0"/>
            <a:r>
              <a:rPr lang="ru-RU" sz="3600" dirty="0">
                <a:latin typeface="Constantia" pitchFamily="18" charset="0"/>
              </a:rPr>
              <a:t>Озер у </a:t>
            </a:r>
            <a:r>
              <a:rPr lang="ru-RU" sz="3600" dirty="0" err="1">
                <a:latin typeface="Constantia" pitchFamily="18" charset="0"/>
              </a:rPr>
              <a:t>лісостепу</a:t>
            </a:r>
            <a:r>
              <a:rPr lang="ru-RU" sz="3600" dirty="0">
                <a:latin typeface="Constantia" pitchFamily="18" charset="0"/>
              </a:rPr>
              <a:t> мало. Вони </a:t>
            </a:r>
            <a:r>
              <a:rPr lang="ru-RU" sz="3600" dirty="0" err="1">
                <a:latin typeface="Constantia" pitchFamily="18" charset="0"/>
              </a:rPr>
              <a:t>є</a:t>
            </a:r>
            <a:r>
              <a:rPr lang="ru-RU" sz="3600" dirty="0">
                <a:latin typeface="Constantia" pitchFamily="18" charset="0"/>
              </a:rPr>
              <a:t> у </a:t>
            </a:r>
            <a:r>
              <a:rPr lang="ru-RU" sz="3600" dirty="0" err="1">
                <a:latin typeface="Constantia" pitchFamily="18" charset="0"/>
              </a:rPr>
              <a:t>заплавах</a:t>
            </a:r>
            <a:r>
              <a:rPr lang="ru-RU" sz="3600" dirty="0">
                <a:latin typeface="Constantia" pitchFamily="18" charset="0"/>
              </a:rPr>
              <a:t> великих </a:t>
            </a:r>
            <a:r>
              <a:rPr lang="ru-RU" sz="3600" dirty="0" err="1">
                <a:latin typeface="Constantia" pitchFamily="18" charset="0"/>
              </a:rPr>
              <a:t>лівих</a:t>
            </a:r>
            <a:r>
              <a:rPr lang="ru-RU" sz="3600" dirty="0">
                <a:latin typeface="Constantia" pitchFamily="18" charset="0"/>
              </a:rPr>
              <a:t> приток </a:t>
            </a:r>
            <a:r>
              <a:rPr lang="ru-RU" sz="3600" dirty="0" err="1">
                <a:latin typeface="Constantia" pitchFamily="18" charset="0"/>
              </a:rPr>
              <a:t>Дніпра</a:t>
            </a:r>
            <a:r>
              <a:rPr lang="ru-RU" sz="3600" dirty="0">
                <a:latin typeface="Constantia" pitchFamily="18" charset="0"/>
              </a:rPr>
              <a:t>. </a:t>
            </a:r>
            <a:r>
              <a:rPr lang="ru-RU" sz="3600" dirty="0" err="1">
                <a:latin typeface="Constantia" pitchFamily="18" charset="0"/>
              </a:rPr>
              <a:t>Численні</a:t>
            </a:r>
            <a:r>
              <a:rPr lang="ru-RU" sz="3600" dirty="0">
                <a:latin typeface="Constantia" pitchFamily="18" charset="0"/>
              </a:rPr>
              <a:t> </a:t>
            </a:r>
            <a:r>
              <a:rPr lang="ru-RU" sz="3600" dirty="0" err="1">
                <a:latin typeface="Constantia" pitchFamily="18" charset="0"/>
              </a:rPr>
              <a:t>озера-стариці</a:t>
            </a:r>
            <a:r>
              <a:rPr lang="ru-RU" sz="3600" dirty="0">
                <a:latin typeface="Constantia" pitchFamily="18" charset="0"/>
              </a:rPr>
              <a:t>, </a:t>
            </a:r>
            <a:r>
              <a:rPr lang="ru-RU" sz="3600" dirty="0" err="1">
                <a:latin typeface="Constantia" pitchFamily="18" charset="0"/>
              </a:rPr>
              <a:t>які</a:t>
            </a:r>
            <a:r>
              <a:rPr lang="ru-RU" sz="3600" dirty="0">
                <a:latin typeface="Constantia" pitchFamily="18" charset="0"/>
              </a:rPr>
              <a:t> колись </a:t>
            </a:r>
            <a:r>
              <a:rPr lang="ru-RU" sz="3600" dirty="0" err="1">
                <a:latin typeface="Constantia" pitchFamily="18" charset="0"/>
              </a:rPr>
              <a:t>були</a:t>
            </a:r>
            <a:r>
              <a:rPr lang="ru-RU" sz="3600" dirty="0">
                <a:latin typeface="Constantia" pitchFamily="18" charset="0"/>
              </a:rPr>
              <a:t> в </a:t>
            </a:r>
            <a:r>
              <a:rPr lang="ru-RU" sz="3600" dirty="0" err="1">
                <a:latin typeface="Constantia" pitchFamily="18" charset="0"/>
              </a:rPr>
              <a:t>заплаві</a:t>
            </a:r>
            <a:r>
              <a:rPr lang="ru-RU" sz="3600" dirty="0">
                <a:latin typeface="Constantia" pitchFamily="18" charset="0"/>
              </a:rPr>
              <a:t> самого </a:t>
            </a:r>
            <a:r>
              <a:rPr lang="ru-RU" sz="3600" dirty="0" err="1">
                <a:latin typeface="Constantia" pitchFamily="18" charset="0"/>
              </a:rPr>
              <a:t>Дніпра</a:t>
            </a:r>
            <a:r>
              <a:rPr lang="ru-RU" sz="3600" dirty="0">
                <a:latin typeface="Constantia" pitchFamily="18" charset="0"/>
              </a:rPr>
              <a:t>, </a:t>
            </a:r>
            <a:r>
              <a:rPr lang="ru-RU" sz="3600" dirty="0" err="1" smtClean="0">
                <a:latin typeface="Constantia" pitchFamily="18" charset="0"/>
              </a:rPr>
              <a:t>залиті</a:t>
            </a:r>
            <a:r>
              <a:rPr lang="ru-RU" sz="3600" dirty="0" smtClean="0">
                <a:latin typeface="Constantia" pitchFamily="18" charset="0"/>
              </a:rPr>
              <a:t> водами</a:t>
            </a:r>
            <a:r>
              <a:rPr lang="ru-RU" sz="3600" dirty="0">
                <a:latin typeface="Constantia" pitchFamily="18" charset="0"/>
              </a:rPr>
              <a:t> </a:t>
            </a:r>
            <a:r>
              <a:rPr lang="ru-RU" sz="3600" i="1" dirty="0" err="1">
                <a:latin typeface="Constantia" pitchFamily="18" charset="0"/>
              </a:rPr>
              <a:t>Каховського</a:t>
            </a:r>
            <a:r>
              <a:rPr lang="ru-RU" sz="3600" i="1" dirty="0">
                <a:latin typeface="Constantia" pitchFamily="18" charset="0"/>
              </a:rPr>
              <a:t> </a:t>
            </a:r>
            <a:r>
              <a:rPr lang="ru-RU" sz="3600" dirty="0">
                <a:latin typeface="Constantia" pitchFamily="18" charset="0"/>
              </a:rPr>
              <a:t>та </a:t>
            </a:r>
            <a:r>
              <a:rPr lang="ru-RU" sz="3600" i="1" dirty="0" err="1">
                <a:latin typeface="Constantia" pitchFamily="18" charset="0"/>
              </a:rPr>
              <a:t>Кременчуцького</a:t>
            </a:r>
            <a:r>
              <a:rPr lang="ru-RU" sz="3600" i="1" dirty="0">
                <a:latin typeface="Constantia" pitchFamily="18" charset="0"/>
              </a:rPr>
              <a:t> </a:t>
            </a:r>
            <a:r>
              <a:rPr lang="ru-RU" sz="3600" i="1" dirty="0" err="1">
                <a:latin typeface="Constantia" pitchFamily="18" charset="0"/>
              </a:rPr>
              <a:t>водосховищ</a:t>
            </a:r>
            <a:r>
              <a:rPr lang="ru-RU" sz="3600" dirty="0">
                <a:latin typeface="Constantia" pitchFamily="18" charset="0"/>
              </a:rPr>
              <a:t>. Брак </a:t>
            </a:r>
            <a:r>
              <a:rPr lang="ru-RU" sz="3600" dirty="0" err="1">
                <a:latin typeface="Constantia" pitchFamily="18" charset="0"/>
              </a:rPr>
              <a:t>природних</a:t>
            </a:r>
            <a:r>
              <a:rPr lang="ru-RU" sz="3600" dirty="0">
                <a:latin typeface="Constantia" pitchFamily="18" charset="0"/>
              </a:rPr>
              <a:t> </a:t>
            </a:r>
            <a:r>
              <a:rPr lang="ru-RU" sz="3600" dirty="0" err="1">
                <a:latin typeface="Constantia" pitchFamily="18" charset="0"/>
              </a:rPr>
              <a:t>водойм</a:t>
            </a:r>
            <a:r>
              <a:rPr lang="ru-RU" sz="3600" dirty="0">
                <a:latin typeface="Constantia" pitchFamily="18" charset="0"/>
              </a:rPr>
              <a:t> </a:t>
            </a:r>
            <a:r>
              <a:rPr lang="ru-RU" sz="3600" dirty="0" err="1">
                <a:latin typeface="Constantia" pitchFamily="18" charset="0"/>
              </a:rPr>
              <a:t>компенсується</a:t>
            </a:r>
            <a:r>
              <a:rPr lang="ru-RU" sz="3600" dirty="0">
                <a:latin typeface="Constantia" pitchFamily="18" charset="0"/>
              </a:rPr>
              <a:t> ставками, </a:t>
            </a:r>
            <a:r>
              <a:rPr lang="ru-RU" sz="3600" dirty="0" err="1">
                <a:latin typeface="Constantia" pitchFamily="18" charset="0"/>
              </a:rPr>
              <a:t>які</a:t>
            </a:r>
            <a:r>
              <a:rPr lang="ru-RU" sz="3600" dirty="0">
                <a:latin typeface="Constantia" pitchFamily="18" charset="0"/>
              </a:rPr>
              <a:t> </a:t>
            </a:r>
            <a:r>
              <a:rPr lang="ru-RU" sz="3600" dirty="0" err="1">
                <a:latin typeface="Constantia" pitchFamily="18" charset="0"/>
              </a:rPr>
              <a:t>створені</a:t>
            </a:r>
            <a:r>
              <a:rPr lang="ru-RU" sz="3600" dirty="0">
                <a:latin typeface="Constantia" pitchFamily="18" charset="0"/>
              </a:rPr>
              <a:t> </a:t>
            </a:r>
            <a:r>
              <a:rPr lang="ru-RU" sz="3600" dirty="0" err="1">
                <a:latin typeface="Constantia" pitchFamily="18" charset="0"/>
              </a:rPr>
              <a:t>біля</a:t>
            </a:r>
            <a:r>
              <a:rPr lang="ru-RU" sz="3600" dirty="0">
                <a:latin typeface="Constantia" pitchFamily="18" charset="0"/>
              </a:rPr>
              <a:t> </a:t>
            </a:r>
            <a:r>
              <a:rPr lang="ru-RU" sz="3600" dirty="0" err="1">
                <a:latin typeface="Constantia" pitchFamily="18" charset="0"/>
              </a:rPr>
              <a:t>багатьох</a:t>
            </a:r>
            <a:r>
              <a:rPr lang="ru-RU" sz="3600" dirty="0">
                <a:latin typeface="Constantia" pitchFamily="18" charset="0"/>
              </a:rPr>
              <a:t> </a:t>
            </a:r>
            <a:r>
              <a:rPr lang="ru-RU" sz="3600" dirty="0" err="1">
                <a:latin typeface="Constantia" pitchFamily="18" charset="0"/>
              </a:rPr>
              <a:t>населених</a:t>
            </a:r>
            <a:r>
              <a:rPr lang="ru-RU" sz="3600" dirty="0">
                <a:latin typeface="Constantia" pitchFamily="18" charset="0"/>
              </a:rPr>
              <a:t> </a:t>
            </a:r>
            <a:r>
              <a:rPr lang="ru-RU" sz="3600" dirty="0" err="1">
                <a:latin typeface="Constantia" pitchFamily="18" charset="0"/>
              </a:rPr>
              <a:t>пунктів</a:t>
            </a:r>
            <a:r>
              <a:rPr lang="ru-RU" sz="3600" dirty="0">
                <a:latin typeface="Constantia" pitchFamily="18" charset="0"/>
              </a:rPr>
              <a:t>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429264"/>
            <a:ext cx="8229600" cy="1143000"/>
          </a:xfrm>
        </p:spPr>
        <p:txBody>
          <a:bodyPr/>
          <a:lstStyle/>
          <a:p>
            <a:r>
              <a:rPr lang="ru-RU" i="1" dirty="0" err="1" smtClean="0">
                <a:latin typeface="Constantia" pitchFamily="18" charset="0"/>
              </a:rPr>
              <a:t>Каховське</a:t>
            </a:r>
            <a:r>
              <a:rPr lang="ru-RU" i="1" dirty="0" smtClean="0">
                <a:latin typeface="Constantia" pitchFamily="18" charset="0"/>
              </a:rPr>
              <a:t> </a:t>
            </a:r>
            <a:r>
              <a:rPr lang="ru-RU" i="1" dirty="0" err="1" smtClean="0">
                <a:latin typeface="Constantia" pitchFamily="18" charset="0"/>
              </a:rPr>
              <a:t>водосховище</a:t>
            </a:r>
            <a:endParaRPr lang="ru-RU" dirty="0"/>
          </a:p>
        </p:txBody>
      </p:sp>
      <p:pic>
        <p:nvPicPr>
          <p:cNvPr id="4" name="Содержимое 3" descr="800px-Ках_вдхр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290"/>
            <a:ext cx="7143800" cy="4982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429264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Constantia" pitchFamily="18" charset="0"/>
              </a:rPr>
              <a:t>Кременчуцьке водосховище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4" name="Содержимое 3" descr="39853a3368_12529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357166"/>
            <a:ext cx="6786610" cy="508995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Constantia" pitchFamily="18" charset="0"/>
              </a:rPr>
              <a:t>Ґрунтово-рослинний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покрив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400" dirty="0" err="1" smtClean="0">
                <a:latin typeface="Constantia" pitchFamily="18" charset="0"/>
              </a:rPr>
              <a:t>Природна</a:t>
            </a:r>
            <a:r>
              <a:rPr lang="ru-RU" sz="3400" dirty="0" smtClean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рослинність</a:t>
            </a:r>
            <a:r>
              <a:rPr lang="ru-RU" sz="3400" dirty="0">
                <a:latin typeface="Constantia" pitchFamily="18" charset="0"/>
              </a:rPr>
              <a:t> представлена </a:t>
            </a:r>
            <a:r>
              <a:rPr lang="ru-RU" sz="3400" dirty="0" err="1">
                <a:latin typeface="Constantia" pitchFamily="18" charset="0"/>
              </a:rPr>
              <a:t>лісовими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і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степовими</a:t>
            </a:r>
            <a:r>
              <a:rPr lang="ru-RU" sz="3400" dirty="0">
                <a:latin typeface="Constantia" pitchFamily="18" charset="0"/>
              </a:rPr>
              <a:t> видами. </a:t>
            </a:r>
            <a:r>
              <a:rPr lang="ru-RU" sz="3400" dirty="0" err="1">
                <a:latin typeface="Constantia" pitchFamily="18" charset="0"/>
              </a:rPr>
              <a:t>Лісистість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території</a:t>
            </a:r>
            <a:r>
              <a:rPr lang="ru-RU" sz="3400" dirty="0">
                <a:latin typeface="Constantia" pitchFamily="18" charset="0"/>
              </a:rPr>
              <a:t> становить </a:t>
            </a:r>
            <a:r>
              <a:rPr lang="ru-RU" sz="3400" dirty="0" err="1">
                <a:latin typeface="Constantia" pitchFamily="18" charset="0"/>
              </a:rPr>
              <a:t>лише</a:t>
            </a:r>
            <a:r>
              <a:rPr lang="ru-RU" sz="3400" dirty="0">
                <a:latin typeface="Constantia" pitchFamily="18" charset="0"/>
              </a:rPr>
              <a:t> 12 %. </a:t>
            </a:r>
            <a:r>
              <a:rPr lang="ru-RU" sz="3400" dirty="0" err="1">
                <a:latin typeface="Constantia" pitchFamily="18" charset="0"/>
              </a:rPr>
              <a:t>Ліси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збереглися</a:t>
            </a:r>
            <a:r>
              <a:rPr lang="ru-RU" sz="3400" dirty="0">
                <a:latin typeface="Constantia" pitchFamily="18" charset="0"/>
              </a:rPr>
              <a:t> в долинах </a:t>
            </a:r>
            <a:r>
              <a:rPr lang="ru-RU" sz="3400" dirty="0" err="1">
                <a:latin typeface="Constantia" pitchFamily="18" charset="0"/>
              </a:rPr>
              <a:t>річок</a:t>
            </a:r>
            <a:r>
              <a:rPr lang="ru-RU" sz="3400" dirty="0">
                <a:latin typeface="Constantia" pitchFamily="18" charset="0"/>
              </a:rPr>
              <a:t> та </a:t>
            </a:r>
            <a:r>
              <a:rPr lang="ru-RU" sz="3400" dirty="0" err="1">
                <a:latin typeface="Constantia" pitchFamily="18" charset="0"/>
              </a:rPr>
              <a:t>межиріччях</a:t>
            </a:r>
            <a:r>
              <a:rPr lang="ru-RU" sz="3400" dirty="0">
                <a:latin typeface="Constantia" pitchFamily="18" charset="0"/>
              </a:rPr>
              <a:t>. Вони </a:t>
            </a:r>
            <a:r>
              <a:rPr lang="ru-RU" sz="3400" dirty="0" err="1">
                <a:latin typeface="Constantia" pitchFamily="18" charset="0"/>
              </a:rPr>
              <a:t>ростуть</a:t>
            </a:r>
            <a:r>
              <a:rPr lang="ru-RU" sz="3400" dirty="0">
                <a:latin typeface="Constantia" pitchFamily="18" charset="0"/>
              </a:rPr>
              <a:t> на </a:t>
            </a:r>
            <a:r>
              <a:rPr lang="ru-RU" sz="3400" i="1" dirty="0" err="1">
                <a:latin typeface="Constantia" pitchFamily="18" charset="0"/>
              </a:rPr>
              <a:t>сірих</a:t>
            </a:r>
            <a:r>
              <a:rPr lang="ru-RU" sz="3400" i="1" dirty="0">
                <a:latin typeface="Constantia" pitchFamily="18" charset="0"/>
              </a:rPr>
              <a:t> </a:t>
            </a:r>
            <a:r>
              <a:rPr lang="ru-RU" sz="3400" i="1" dirty="0" err="1">
                <a:latin typeface="Constantia" pitchFamily="18" charset="0"/>
              </a:rPr>
              <a:t>лісових</a:t>
            </a:r>
            <a:r>
              <a:rPr lang="ru-RU" sz="3400" i="1" dirty="0">
                <a:latin typeface="Constantia" pitchFamily="18" charset="0"/>
              </a:rPr>
              <a:t> </a:t>
            </a:r>
            <a:r>
              <a:rPr lang="ru-RU" sz="3400" i="1" dirty="0" err="1">
                <a:latin typeface="Constantia" pitchFamily="18" charset="0"/>
              </a:rPr>
              <a:t>ґрунтах</a:t>
            </a:r>
            <a:r>
              <a:rPr lang="ru-RU" sz="3400" dirty="0">
                <a:latin typeface="Constantia" pitchFamily="18" charset="0"/>
              </a:rPr>
              <a:t> та </a:t>
            </a:r>
            <a:r>
              <a:rPr lang="ru-RU" sz="3400" dirty="0" err="1">
                <a:latin typeface="Constantia" pitchFamily="18" charset="0"/>
              </a:rPr>
              <a:t>деградованих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чорноземах</a:t>
            </a:r>
            <a:r>
              <a:rPr lang="ru-RU" sz="3400" dirty="0">
                <a:latin typeface="Constantia" pitchFamily="18" charset="0"/>
              </a:rPr>
              <a:t> (в </a:t>
            </a:r>
            <a:r>
              <a:rPr lang="ru-RU" sz="3400" dirty="0" err="1">
                <a:latin typeface="Constantia" pitchFamily="18" charset="0"/>
              </a:rPr>
              <a:t>яких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зменшився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вміст</a:t>
            </a:r>
            <a:r>
              <a:rPr lang="ru-RU" sz="3400" dirty="0">
                <a:latin typeface="Constantia" pitchFamily="18" charset="0"/>
              </a:rPr>
              <a:t> гумусу, </a:t>
            </a:r>
            <a:r>
              <a:rPr lang="ru-RU" sz="3400" dirty="0" err="1">
                <a:latin typeface="Constantia" pitchFamily="18" charset="0"/>
              </a:rPr>
              <a:t>і</a:t>
            </a:r>
            <a:r>
              <a:rPr lang="ru-RU" sz="3400" dirty="0">
                <a:latin typeface="Constantia" pitchFamily="18" charset="0"/>
              </a:rPr>
              <a:t> вони стали </a:t>
            </a:r>
            <a:r>
              <a:rPr lang="ru-RU" sz="3400" dirty="0" err="1">
                <a:latin typeface="Constantia" pitchFamily="18" charset="0"/>
              </a:rPr>
              <a:t>менш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родючими</a:t>
            </a:r>
            <a:r>
              <a:rPr lang="ru-RU" sz="3400" dirty="0">
                <a:latin typeface="Constantia" pitchFamily="18" charset="0"/>
              </a:rPr>
              <a:t>), </a:t>
            </a:r>
            <a:r>
              <a:rPr lang="ru-RU" sz="3400" dirty="0" err="1">
                <a:latin typeface="Constantia" pitchFamily="18" charset="0"/>
              </a:rPr>
              <a:t>що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раніше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були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під</a:t>
            </a:r>
            <a:r>
              <a:rPr lang="ru-RU" sz="3400" dirty="0">
                <a:latin typeface="Constantia" pitchFamily="18" charset="0"/>
              </a:rPr>
              <a:t> степами, а </a:t>
            </a:r>
            <a:r>
              <a:rPr lang="ru-RU" sz="3400" dirty="0" err="1">
                <a:latin typeface="Constantia" pitchFamily="18" charset="0"/>
              </a:rPr>
              <a:t>потім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позаростали</a:t>
            </a:r>
            <a:r>
              <a:rPr lang="ru-RU" sz="3400" dirty="0">
                <a:latin typeface="Constantia" pitchFamily="18" charset="0"/>
              </a:rPr>
              <a:t> деревами. </a:t>
            </a:r>
            <a:r>
              <a:rPr lang="ru-RU" sz="3400" dirty="0" err="1">
                <a:latin typeface="Constantia" pitchFamily="18" charset="0"/>
              </a:rPr>
              <a:t>Лісові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масиви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утворюють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переважно</a:t>
            </a:r>
            <a:r>
              <a:rPr lang="ru-RU" sz="3400" dirty="0">
                <a:latin typeface="Constantia" pitchFamily="18" charset="0"/>
              </a:rPr>
              <a:t> дуб </a:t>
            </a:r>
            <a:r>
              <a:rPr lang="ru-RU" sz="3400" dirty="0" err="1">
                <a:latin typeface="Constantia" pitchFamily="18" charset="0"/>
              </a:rPr>
              <a:t>і</a:t>
            </a:r>
            <a:r>
              <a:rPr lang="ru-RU" sz="3400" dirty="0">
                <a:latin typeface="Constantia" pitchFamily="18" charset="0"/>
              </a:rPr>
              <a:t> граб. У широких балках </a:t>
            </a:r>
            <a:r>
              <a:rPr lang="ru-RU" sz="3400" dirty="0" err="1">
                <a:latin typeface="Constantia" pitchFamily="18" charset="0"/>
              </a:rPr>
              <a:t>поширені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байракові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ліси</a:t>
            </a:r>
            <a:r>
              <a:rPr lang="ru-RU" sz="3400" dirty="0">
                <a:latin typeface="Constantia" pitchFamily="18" charset="0"/>
              </a:rPr>
              <a:t>, в </a:t>
            </a:r>
            <a:r>
              <a:rPr lang="ru-RU" sz="3400" dirty="0" err="1">
                <a:latin typeface="Constantia" pitchFamily="18" charset="0"/>
              </a:rPr>
              <a:t>яких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ростуть</a:t>
            </a:r>
            <a:r>
              <a:rPr lang="ru-RU" sz="3400" dirty="0">
                <a:latin typeface="Constantia" pitchFamily="18" charset="0"/>
              </a:rPr>
              <a:t> дуб, граб, клен, липа, </a:t>
            </a:r>
            <a:r>
              <a:rPr lang="ru-RU" sz="3400" dirty="0" err="1">
                <a:latin typeface="Constantia" pitchFamily="18" charset="0"/>
              </a:rPr>
              <a:t>ліщина</a:t>
            </a:r>
            <a:r>
              <a:rPr lang="ru-RU" sz="3400" dirty="0">
                <a:latin typeface="Constantia" pitchFamily="18" charset="0"/>
              </a:rPr>
              <a:t>, </a:t>
            </a:r>
            <a:r>
              <a:rPr lang="ru-RU" sz="3400" dirty="0" err="1">
                <a:latin typeface="Constantia" pitchFamily="18" charset="0"/>
              </a:rPr>
              <a:t>бруслина</a:t>
            </a:r>
            <a:r>
              <a:rPr lang="ru-RU" sz="3400" dirty="0">
                <a:latin typeface="Constantia" pitchFamily="18" charset="0"/>
              </a:rPr>
              <a:t> та </a:t>
            </a:r>
            <a:r>
              <a:rPr lang="ru-RU" sz="3400" dirty="0" err="1">
                <a:latin typeface="Constantia" pitchFamily="18" charset="0"/>
              </a:rPr>
              <a:t>ін</a:t>
            </a:r>
            <a:r>
              <a:rPr lang="ru-RU" sz="3400" dirty="0">
                <a:latin typeface="Constantia" pitchFamily="18" charset="0"/>
              </a:rPr>
              <a:t>. На </a:t>
            </a:r>
            <a:r>
              <a:rPr lang="ru-RU" sz="3400" dirty="0" err="1">
                <a:latin typeface="Constantia" pitchFamily="18" charset="0"/>
              </a:rPr>
              <a:t>піщаних</a:t>
            </a:r>
            <a:r>
              <a:rPr lang="ru-RU" sz="3400" dirty="0">
                <a:latin typeface="Constantia" pitchFamily="18" charset="0"/>
              </a:rPr>
              <a:t> берегах </a:t>
            </a:r>
            <a:r>
              <a:rPr lang="ru-RU" sz="3400" dirty="0" err="1">
                <a:latin typeface="Constantia" pitchFamily="18" charset="0"/>
              </a:rPr>
              <a:t>Дніпра</a:t>
            </a:r>
            <a:r>
              <a:rPr lang="ru-RU" sz="3400" dirty="0">
                <a:latin typeface="Constantia" pitchFamily="18" charset="0"/>
              </a:rPr>
              <a:t> та </a:t>
            </a:r>
            <a:r>
              <a:rPr lang="ru-RU" sz="3400" dirty="0" err="1">
                <a:latin typeface="Constantia" pitchFamily="18" charset="0"/>
              </a:rPr>
              <a:t>Сіверського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Дінця</a:t>
            </a:r>
            <a:r>
              <a:rPr lang="ru-RU" sz="3400" dirty="0">
                <a:latin typeface="Constantia" pitchFamily="18" charset="0"/>
              </a:rPr>
              <a:t>, </a:t>
            </a:r>
            <a:r>
              <a:rPr lang="ru-RU" sz="3400" dirty="0" err="1">
                <a:latin typeface="Constantia" pitchFamily="18" charset="0"/>
              </a:rPr>
              <a:t>куди</a:t>
            </a:r>
            <a:r>
              <a:rPr lang="ru-RU" sz="3400" dirty="0">
                <a:latin typeface="Constantia" pitchFamily="18" charset="0"/>
              </a:rPr>
              <a:t> доходив </a:t>
            </a:r>
            <a:r>
              <a:rPr lang="ru-RU" sz="3400" dirty="0" err="1">
                <a:latin typeface="Constantia" pitchFamily="18" charset="0"/>
              </a:rPr>
              <a:t>язик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давнього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льодовика</a:t>
            </a:r>
            <a:r>
              <a:rPr lang="ru-RU" sz="3400" dirty="0">
                <a:latin typeface="Constantia" pitchFamily="18" charset="0"/>
              </a:rPr>
              <a:t>, </a:t>
            </a:r>
            <a:r>
              <a:rPr lang="ru-RU" sz="3400" dirty="0" err="1">
                <a:latin typeface="Constantia" pitchFamily="18" charset="0"/>
              </a:rPr>
              <a:t>острівцями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трапляються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соснові</a:t>
            </a:r>
            <a:r>
              <a:rPr lang="ru-RU" sz="3400" dirty="0">
                <a:latin typeface="Constantia" pitchFamily="18" charset="0"/>
              </a:rPr>
              <a:t> </a:t>
            </a:r>
            <a:r>
              <a:rPr lang="ru-RU" sz="3400" dirty="0" err="1">
                <a:latin typeface="Constantia" pitchFamily="18" charset="0"/>
              </a:rPr>
              <a:t>ліси</a:t>
            </a:r>
            <a:r>
              <a:rPr lang="ru-RU" sz="3400" dirty="0">
                <a:latin typeface="Constantia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29684" cy="58579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300" dirty="0" smtClean="0">
                <a:latin typeface="Constantia" pitchFamily="18" charset="0"/>
              </a:rPr>
              <a:t> </a:t>
            </a:r>
            <a:r>
              <a:rPr lang="ru-RU" sz="3300" dirty="0">
                <a:latin typeface="Constantia" pitchFamily="18" charset="0"/>
              </a:rPr>
              <a:t>До </a:t>
            </a:r>
            <a:r>
              <a:rPr lang="ru-RU" sz="3300" dirty="0" err="1">
                <a:latin typeface="Constantia" pitchFamily="18" charset="0"/>
              </a:rPr>
              <a:t>лісових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масивів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безпосередньо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прилягає</a:t>
            </a:r>
            <a:r>
              <a:rPr lang="ru-RU" sz="3300" dirty="0">
                <a:latin typeface="Constantia" pitchFamily="18" charset="0"/>
              </a:rPr>
              <a:t> степ, </a:t>
            </a:r>
            <a:r>
              <a:rPr lang="ru-RU" sz="3300" dirty="0" err="1">
                <a:latin typeface="Constantia" pitchFamily="18" charset="0"/>
              </a:rPr>
              <a:t>проте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він</a:t>
            </a:r>
            <a:r>
              <a:rPr lang="ru-RU" sz="3300" dirty="0">
                <a:latin typeface="Constantia" pitchFamily="18" charset="0"/>
              </a:rPr>
              <a:t> не </a:t>
            </a:r>
            <a:r>
              <a:rPr lang="ru-RU" sz="3300" dirty="0" err="1">
                <a:latin typeface="Constantia" pitchFamily="18" charset="0"/>
              </a:rPr>
              <a:t>займає</a:t>
            </a:r>
            <a:r>
              <a:rPr lang="ru-RU" sz="3300" dirty="0">
                <a:latin typeface="Constantia" pitchFamily="18" charset="0"/>
              </a:rPr>
              <a:t> великих </a:t>
            </a:r>
            <a:r>
              <a:rPr lang="ru-RU" sz="3300" dirty="0" err="1">
                <a:latin typeface="Constantia" pitchFamily="18" charset="0"/>
              </a:rPr>
              <a:t>площ</a:t>
            </a:r>
            <a:r>
              <a:rPr lang="ru-RU" sz="3300" dirty="0">
                <a:latin typeface="Constantia" pitchFamily="18" charset="0"/>
              </a:rPr>
              <a:t>, тому </a:t>
            </a:r>
            <a:r>
              <a:rPr lang="ru-RU" sz="3300" dirty="0" err="1">
                <a:latin typeface="Constantia" pitchFamily="18" charset="0"/>
              </a:rPr>
              <a:t>що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його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змінили</a:t>
            </a:r>
            <a:r>
              <a:rPr lang="ru-RU" sz="3300" dirty="0">
                <a:latin typeface="Constantia" pitchFamily="18" charset="0"/>
              </a:rPr>
              <a:t> сади </a:t>
            </a:r>
            <a:r>
              <a:rPr lang="ru-RU" sz="3300" dirty="0" err="1">
                <a:latin typeface="Constantia" pitchFamily="18" charset="0"/>
              </a:rPr>
              <a:t>і</a:t>
            </a:r>
            <a:r>
              <a:rPr lang="ru-RU" sz="3300" dirty="0">
                <a:latin typeface="Constantia" pitchFamily="18" charset="0"/>
              </a:rPr>
              <a:t> поля, де </a:t>
            </a:r>
            <a:r>
              <a:rPr lang="ru-RU" sz="3300" dirty="0" err="1">
                <a:latin typeface="Constantia" pitchFamily="18" charset="0"/>
              </a:rPr>
              <a:t>ростуть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різноманітні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сільськогосподарські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культури</a:t>
            </a:r>
            <a:r>
              <a:rPr lang="ru-RU" sz="3300" dirty="0">
                <a:latin typeface="Constantia" pitchFamily="18" charset="0"/>
              </a:rPr>
              <a:t> (</a:t>
            </a:r>
            <a:r>
              <a:rPr lang="ru-RU" sz="3300" dirty="0" err="1">
                <a:latin typeface="Constantia" pitchFamily="18" charset="0"/>
              </a:rPr>
              <a:t>пшениця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ячмінь</a:t>
            </a:r>
            <a:r>
              <a:rPr lang="ru-RU" sz="3300" dirty="0">
                <a:latin typeface="Constantia" pitchFamily="18" charset="0"/>
              </a:rPr>
              <a:t>, овес, гречка, </a:t>
            </a:r>
            <a:r>
              <a:rPr lang="ru-RU" sz="3300" dirty="0" err="1">
                <a:latin typeface="Constantia" pitchFamily="18" charset="0"/>
              </a:rPr>
              <a:t>цукровий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буряк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картопля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овочі</a:t>
            </a:r>
            <a:r>
              <a:rPr lang="ru-RU" sz="3300" dirty="0">
                <a:latin typeface="Constantia" pitchFamily="18" charset="0"/>
              </a:rPr>
              <a:t>). </a:t>
            </a:r>
            <a:r>
              <a:rPr lang="ru-RU" sz="3300" dirty="0" err="1">
                <a:latin typeface="Constantia" pitchFamily="18" charset="0"/>
              </a:rPr>
              <a:t>Степове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природне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різнотрав’я</a:t>
            </a:r>
            <a:r>
              <a:rPr lang="ru-RU" sz="3300" dirty="0">
                <a:latin typeface="Constantia" pitchFamily="18" charset="0"/>
              </a:rPr>
              <a:t>  </a:t>
            </a:r>
            <a:r>
              <a:rPr lang="ru-RU" sz="3300" dirty="0" err="1">
                <a:latin typeface="Constantia" pitchFamily="18" charset="0"/>
              </a:rPr>
              <a:t>збереглося</a:t>
            </a:r>
            <a:r>
              <a:rPr lang="ru-RU" sz="3300" dirty="0">
                <a:latin typeface="Constantia" pitchFamily="18" charset="0"/>
              </a:rPr>
              <a:t> на </a:t>
            </a:r>
            <a:r>
              <a:rPr lang="ru-RU" sz="3300" dirty="0" err="1">
                <a:latin typeface="Constantia" pitchFamily="18" charset="0"/>
              </a:rPr>
              <a:t>схилах</a:t>
            </a:r>
            <a:r>
              <a:rPr lang="ru-RU" sz="3300" dirty="0">
                <a:latin typeface="Constantia" pitchFamily="18" charset="0"/>
              </a:rPr>
              <a:t> балок </a:t>
            </a:r>
            <a:r>
              <a:rPr lang="ru-RU" sz="3300" dirty="0" err="1">
                <a:latin typeface="Constantia" pitchFamily="18" charset="0"/>
              </a:rPr>
              <a:t>і</a:t>
            </a:r>
            <a:r>
              <a:rPr lang="ru-RU" sz="3300" dirty="0">
                <a:latin typeface="Constantia" pitchFamily="18" charset="0"/>
              </a:rPr>
              <a:t> берегах </a:t>
            </a:r>
            <a:r>
              <a:rPr lang="ru-RU" sz="3300" dirty="0" err="1">
                <a:latin typeface="Constantia" pitchFamily="18" charset="0"/>
              </a:rPr>
              <a:t>річок</a:t>
            </a:r>
            <a:r>
              <a:rPr lang="ru-RU" sz="3300" dirty="0">
                <a:latin typeface="Constantia" pitchFamily="18" charset="0"/>
              </a:rPr>
              <a:t>. </a:t>
            </a:r>
            <a:r>
              <a:rPr lang="ru-RU" sz="3300" dirty="0" err="1">
                <a:latin typeface="Constantia" pitchFamily="18" charset="0"/>
              </a:rPr>
              <a:t>Доволі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великі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площі</a:t>
            </a:r>
            <a:r>
              <a:rPr lang="ru-RU" sz="3300" dirty="0">
                <a:latin typeface="Constantia" pitchFamily="18" charset="0"/>
              </a:rPr>
              <a:t> в </a:t>
            </a:r>
            <a:r>
              <a:rPr lang="ru-RU" sz="3300" dirty="0" err="1">
                <a:latin typeface="Constantia" pitchFamily="18" charset="0"/>
              </a:rPr>
              <a:t>лісостепу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зайняті</a:t>
            </a:r>
            <a:r>
              <a:rPr lang="ru-RU" sz="3300" dirty="0">
                <a:latin typeface="Constantia" pitchFamily="18" charset="0"/>
              </a:rPr>
              <a:t> луками. </a:t>
            </a:r>
            <a:r>
              <a:rPr lang="ru-RU" sz="3300" dirty="0" err="1">
                <a:latin typeface="Constantia" pitchFamily="18" charset="0"/>
              </a:rPr>
              <a:t>Суходільні</a:t>
            </a:r>
            <a:r>
              <a:rPr lang="ru-RU" sz="3300" dirty="0">
                <a:latin typeface="Constantia" pitchFamily="18" charset="0"/>
              </a:rPr>
              <a:t> луки </a:t>
            </a:r>
            <a:r>
              <a:rPr lang="ru-RU" sz="3300" dirty="0" err="1">
                <a:latin typeface="Constantia" pitchFamily="18" charset="0"/>
              </a:rPr>
              <a:t>знаходяться</a:t>
            </a:r>
            <a:r>
              <a:rPr lang="ru-RU" sz="3300" dirty="0">
                <a:latin typeface="Constantia" pitchFamily="18" charset="0"/>
              </a:rPr>
              <a:t> на </a:t>
            </a:r>
            <a:r>
              <a:rPr lang="ru-RU" sz="3300" dirty="0" err="1">
                <a:latin typeface="Constantia" pitchFamily="18" charset="0"/>
              </a:rPr>
              <a:t>вододілах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річок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і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їх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схилах</a:t>
            </a:r>
            <a:r>
              <a:rPr lang="ru-RU" sz="3300" dirty="0">
                <a:latin typeface="Constantia" pitchFamily="18" charset="0"/>
              </a:rPr>
              <a:t>. Там </a:t>
            </a:r>
            <a:r>
              <a:rPr lang="ru-RU" sz="3300" dirty="0" err="1">
                <a:latin typeface="Constantia" pitchFamily="18" charset="0"/>
              </a:rPr>
              <a:t>ростуть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горицвіт</a:t>
            </a:r>
            <a:r>
              <a:rPr lang="ru-RU" sz="3300" dirty="0">
                <a:latin typeface="Constantia" pitchFamily="18" charset="0"/>
              </a:rPr>
              <a:t>, анемона, </a:t>
            </a:r>
            <a:r>
              <a:rPr lang="ru-RU" sz="3300" dirty="0" err="1">
                <a:latin typeface="Constantia" pitchFamily="18" charset="0"/>
              </a:rPr>
              <a:t>конюшина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тонконіг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стоколос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ковила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вероніка</a:t>
            </a:r>
            <a:r>
              <a:rPr lang="ru-RU" sz="3300" dirty="0">
                <a:latin typeface="Constantia" pitchFamily="18" charset="0"/>
              </a:rPr>
              <a:t> колосовидна, </a:t>
            </a:r>
            <a:r>
              <a:rPr lang="ru-RU" sz="3300" dirty="0" err="1">
                <a:latin typeface="Constantia" pitchFamily="18" charset="0"/>
              </a:rPr>
              <a:t>гадючник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звіробій</a:t>
            </a:r>
            <a:r>
              <a:rPr lang="ru-RU" sz="3300" dirty="0">
                <a:latin typeface="Constantia" pitchFamily="18" charset="0"/>
              </a:rPr>
              <a:t>. </a:t>
            </a:r>
            <a:r>
              <a:rPr lang="ru-RU" sz="3300" dirty="0" err="1">
                <a:latin typeface="Constantia" pitchFamily="18" charset="0"/>
              </a:rPr>
              <a:t>Це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переважно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багаторічні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рослини</a:t>
            </a:r>
            <a:r>
              <a:rPr lang="ru-RU" sz="3300" dirty="0">
                <a:latin typeface="Constantia" pitchFamily="18" charset="0"/>
              </a:rPr>
              <a:t>, </a:t>
            </a:r>
            <a:r>
              <a:rPr lang="ru-RU" sz="3300" dirty="0" err="1">
                <a:latin typeface="Constantia" pitchFamily="18" charset="0"/>
              </a:rPr>
              <a:t>із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коренів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і</a:t>
            </a:r>
            <a:r>
              <a:rPr lang="ru-RU" sz="3300" dirty="0">
                <a:latin typeface="Constantia" pitchFamily="18" charset="0"/>
              </a:rPr>
              <a:t> стебел </a:t>
            </a:r>
            <a:r>
              <a:rPr lang="ru-RU" sz="3300" dirty="0" err="1">
                <a:latin typeface="Constantia" pitchFamily="18" charset="0"/>
              </a:rPr>
              <a:t>яких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утворюється</a:t>
            </a:r>
            <a:r>
              <a:rPr lang="ru-RU" sz="3300" dirty="0">
                <a:latin typeface="Constantia" pitchFamily="18" charset="0"/>
              </a:rPr>
              <a:t> дернина. </a:t>
            </a:r>
            <a:r>
              <a:rPr lang="ru-RU" sz="3300" dirty="0" err="1">
                <a:latin typeface="Constantia" pitchFamily="18" charset="0"/>
              </a:rPr>
              <a:t>Низовинні</a:t>
            </a:r>
            <a:r>
              <a:rPr lang="ru-RU" sz="3300" dirty="0">
                <a:latin typeface="Constantia" pitchFamily="18" charset="0"/>
              </a:rPr>
              <a:t> луки лежать у </a:t>
            </a:r>
            <a:r>
              <a:rPr lang="ru-RU" sz="3300" dirty="0" err="1">
                <a:latin typeface="Constantia" pitchFamily="18" charset="0"/>
              </a:rPr>
              <a:t>зниженнях</a:t>
            </a:r>
            <a:r>
              <a:rPr lang="ru-RU" sz="3300" dirty="0">
                <a:latin typeface="Constantia" pitchFamily="18" charset="0"/>
              </a:rPr>
              <a:t>, де </a:t>
            </a:r>
            <a:r>
              <a:rPr lang="ru-RU" sz="3300" dirty="0" err="1">
                <a:latin typeface="Constantia" pitchFamily="18" charset="0"/>
              </a:rPr>
              <a:t>близько</a:t>
            </a:r>
            <a:r>
              <a:rPr lang="ru-RU" sz="3300" dirty="0">
                <a:latin typeface="Constantia" pitchFamily="18" charset="0"/>
              </a:rPr>
              <a:t> до </a:t>
            </a:r>
            <a:r>
              <a:rPr lang="ru-RU" sz="3300" dirty="0" err="1">
                <a:latin typeface="Constantia" pitchFamily="18" charset="0"/>
              </a:rPr>
              <a:t>поверхні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залягають</a:t>
            </a:r>
            <a:r>
              <a:rPr lang="ru-RU" sz="3300" dirty="0">
                <a:latin typeface="Constantia" pitchFamily="18" charset="0"/>
              </a:rPr>
              <a:t> </a:t>
            </a:r>
            <a:r>
              <a:rPr lang="ru-RU" sz="3300" dirty="0" err="1">
                <a:latin typeface="Constantia" pitchFamily="18" charset="0"/>
              </a:rPr>
              <a:t>ґрунтові</a:t>
            </a:r>
            <a:r>
              <a:rPr lang="ru-RU" sz="3300" dirty="0">
                <a:latin typeface="Constantia" pitchFamily="18" charset="0"/>
              </a:rPr>
              <a:t> води.</a:t>
            </a:r>
            <a:endParaRPr lang="ru-RU" sz="3300" dirty="0" smtClean="0">
              <a:latin typeface="Constant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34290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onstantia" pitchFamily="18" charset="0"/>
              </a:rPr>
              <a:t>У </a:t>
            </a:r>
            <a:r>
              <a:rPr lang="ru-RU" sz="2400" dirty="0" err="1" smtClean="0">
                <a:latin typeface="Constantia" pitchFamily="18" charset="0"/>
              </a:rPr>
              <a:t>лісостепу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 err="1" smtClean="0">
                <a:latin typeface="Constantia" pitchFamily="18" charset="0"/>
              </a:rPr>
              <a:t>переважають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 err="1" smtClean="0">
                <a:latin typeface="Constantia" pitchFamily="18" charset="0"/>
              </a:rPr>
              <a:t>родючі</a:t>
            </a:r>
            <a:r>
              <a:rPr lang="ru-RU" sz="2400" dirty="0" smtClean="0">
                <a:latin typeface="Constantia" pitchFamily="18" charset="0"/>
              </a:rPr>
              <a:t> </a:t>
            </a:r>
            <a:r>
              <a:rPr lang="ru-RU" sz="2400" i="1" dirty="0" err="1" smtClean="0">
                <a:latin typeface="Constantia" pitchFamily="18" charset="0"/>
              </a:rPr>
              <a:t>чорноземи</a:t>
            </a:r>
            <a:r>
              <a:rPr lang="ru-RU" sz="2400" i="1" dirty="0" smtClean="0">
                <a:latin typeface="Constantia" pitchFamily="18" charset="0"/>
              </a:rPr>
              <a:t> </a:t>
            </a:r>
            <a:r>
              <a:rPr lang="ru-RU" sz="2400" dirty="0" smtClean="0">
                <a:latin typeface="Constantia" pitchFamily="18" charset="0"/>
              </a:rPr>
              <a:t>(</a:t>
            </a:r>
            <a:r>
              <a:rPr lang="ru-RU" sz="2400" i="1" dirty="0" err="1" smtClean="0">
                <a:latin typeface="Constantia" pitchFamily="18" charset="0"/>
              </a:rPr>
              <a:t>типові</a:t>
            </a:r>
            <a:r>
              <a:rPr lang="ru-RU" sz="2400" dirty="0" smtClean="0">
                <a:latin typeface="Constantia" pitchFamily="18" charset="0"/>
              </a:rPr>
              <a:t> та </a:t>
            </a:r>
            <a:r>
              <a:rPr lang="ru-RU" sz="2400" i="1" dirty="0" err="1" smtClean="0">
                <a:latin typeface="Constantia" pitchFamily="18" charset="0"/>
              </a:rPr>
              <a:t>опідзолені</a:t>
            </a:r>
            <a:r>
              <a:rPr lang="ru-RU" sz="2400" dirty="0" smtClean="0">
                <a:latin typeface="Constantia" pitchFamily="18" charset="0"/>
              </a:rPr>
              <a:t>), </a:t>
            </a:r>
            <a:r>
              <a:rPr lang="ru-RU" sz="2400" dirty="0" err="1" smtClean="0">
                <a:latin typeface="Constantia" pitchFamily="18" charset="0"/>
              </a:rPr>
              <a:t>що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 err="1" smtClean="0">
                <a:latin typeface="Constantia" pitchFamily="18" charset="0"/>
              </a:rPr>
              <a:t>сформувалися</a:t>
            </a:r>
            <a:r>
              <a:rPr lang="ru-RU" sz="2400" dirty="0" smtClean="0">
                <a:latin typeface="Constantia" pitchFamily="18" charset="0"/>
              </a:rPr>
              <a:t> на лесах </a:t>
            </a:r>
            <a:r>
              <a:rPr lang="ru-RU" sz="2400" dirty="0" err="1" smtClean="0">
                <a:latin typeface="Constantia" pitchFamily="18" charset="0"/>
              </a:rPr>
              <a:t>або</a:t>
            </a:r>
            <a:r>
              <a:rPr lang="ru-RU" sz="2400" dirty="0" smtClean="0">
                <a:latin typeface="Constantia" pitchFamily="18" charset="0"/>
              </a:rPr>
              <a:t> </a:t>
            </a:r>
            <a:r>
              <a:rPr lang="ru-RU" sz="2400" dirty="0" err="1" smtClean="0">
                <a:latin typeface="Constantia" pitchFamily="18" charset="0"/>
              </a:rPr>
              <a:t>лесовидних</a:t>
            </a:r>
            <a:r>
              <a:rPr lang="ru-RU" sz="2400" dirty="0" smtClean="0">
                <a:latin typeface="Constantia" pitchFamily="18" charset="0"/>
              </a:rPr>
              <a:t> суглинках. У </a:t>
            </a:r>
            <a:r>
              <a:rPr lang="ru-RU" sz="2400" dirty="0" err="1" smtClean="0">
                <a:latin typeface="Constantia" pitchFamily="18" charset="0"/>
              </a:rPr>
              <a:t>зниженнях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 err="1" smtClean="0">
                <a:latin typeface="Constantia" pitchFamily="18" charset="0"/>
              </a:rPr>
              <a:t>поширені</a:t>
            </a:r>
            <a:r>
              <a:rPr lang="ru-RU" sz="2400" dirty="0" smtClean="0">
                <a:latin typeface="Constantia" pitchFamily="18" charset="0"/>
              </a:rPr>
              <a:t> </a:t>
            </a:r>
            <a:r>
              <a:rPr lang="ru-RU" sz="2400" i="1" dirty="0" err="1" smtClean="0">
                <a:latin typeface="Constantia" pitchFamily="18" charset="0"/>
              </a:rPr>
              <a:t>лучні</a:t>
            </a:r>
            <a:r>
              <a:rPr lang="ru-RU" sz="2400" i="1" dirty="0" smtClean="0">
                <a:latin typeface="Constantia" pitchFamily="18" charset="0"/>
              </a:rPr>
              <a:t> </a:t>
            </a:r>
            <a:r>
              <a:rPr lang="ru-RU" sz="2400" i="1" dirty="0" err="1" smtClean="0">
                <a:latin typeface="Constantia" pitchFamily="18" charset="0"/>
              </a:rPr>
              <a:t>ґрунти</a:t>
            </a:r>
            <a:r>
              <a:rPr lang="ru-RU" sz="2400" dirty="0" smtClean="0">
                <a:latin typeface="Constantia" pitchFamily="18" charset="0"/>
              </a:rPr>
              <a:t>, </a:t>
            </a:r>
            <a:r>
              <a:rPr lang="ru-RU" sz="2400" dirty="0" err="1" smtClean="0">
                <a:latin typeface="Constantia" pitchFamily="18" charset="0"/>
              </a:rPr>
              <a:t>подекуди</a:t>
            </a:r>
            <a:r>
              <a:rPr lang="ru-RU" sz="2400" dirty="0" smtClean="0">
                <a:latin typeface="Constantia" pitchFamily="18" charset="0"/>
              </a:rPr>
              <a:t> – </a:t>
            </a:r>
            <a:r>
              <a:rPr lang="ru-RU" sz="2400" i="1" dirty="0" err="1" smtClean="0">
                <a:latin typeface="Constantia" pitchFamily="18" charset="0"/>
              </a:rPr>
              <a:t>торфові</a:t>
            </a:r>
            <a:endParaRPr lang="ru-RU" sz="2400" dirty="0"/>
          </a:p>
        </p:txBody>
      </p:sp>
      <p:pic>
        <p:nvPicPr>
          <p:cNvPr id="3074" name="Picture 2" descr="C:\Users\Elvira\Desktop\Nip\geography\hjhj\2257_sli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6643734" cy="4152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nstantia" pitchFamily="18" charset="0"/>
              </a:rPr>
              <a:t>Зміст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Constantia" pitchFamily="18" charset="0"/>
              </a:rPr>
              <a:t>1)Визначення</a:t>
            </a:r>
          </a:p>
          <a:p>
            <a:pPr>
              <a:buNone/>
            </a:pPr>
            <a:r>
              <a:rPr lang="uk-UA" dirty="0" smtClean="0">
                <a:latin typeface="Constantia" pitchFamily="18" charset="0"/>
              </a:rPr>
              <a:t>2)Рельєф і корисні копалини</a:t>
            </a:r>
          </a:p>
          <a:p>
            <a:pPr>
              <a:buNone/>
            </a:pPr>
            <a:r>
              <a:rPr lang="uk-UA" dirty="0" smtClean="0">
                <a:latin typeface="Constantia" pitchFamily="18" charset="0"/>
              </a:rPr>
              <a:t>3)Клімат</a:t>
            </a:r>
          </a:p>
          <a:p>
            <a:pPr>
              <a:buNone/>
            </a:pPr>
            <a:r>
              <a:rPr lang="uk-UA" dirty="0" smtClean="0">
                <a:latin typeface="Constantia" pitchFamily="18" charset="0"/>
              </a:rPr>
              <a:t>4)Річкова система</a:t>
            </a:r>
          </a:p>
          <a:p>
            <a:pPr>
              <a:buNone/>
            </a:pPr>
            <a:r>
              <a:rPr lang="uk-UA" dirty="0" smtClean="0">
                <a:latin typeface="Constantia" pitchFamily="18" charset="0"/>
              </a:rPr>
              <a:t>5)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Ґрунтово-рослинний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покрив</a:t>
            </a:r>
            <a:endParaRPr lang="uk-UA" dirty="0" smtClean="0">
              <a:latin typeface="Constantia" pitchFamily="18" charset="0"/>
            </a:endParaRPr>
          </a:p>
          <a:p>
            <a:pPr>
              <a:buNone/>
            </a:pP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nstantia" pitchFamily="18" charset="0"/>
              </a:rPr>
              <a:t>Визначення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i="0" dirty="0" smtClean="0">
              <a:solidFill>
                <a:srgbClr val="333333"/>
              </a:solidFill>
              <a:effectLst/>
              <a:latin typeface="Constantia" pitchFamily="18" charset="0"/>
            </a:endParaRPr>
          </a:p>
          <a:p>
            <a:r>
              <a:rPr lang="ru-RU" sz="2400" b="0" i="0" dirty="0" smtClean="0">
                <a:latin typeface="Constantia" pitchFamily="18" charset="0"/>
              </a:rPr>
              <a:t> </a:t>
            </a:r>
            <a:r>
              <a:rPr lang="ru-RU" sz="2400" b="0" i="0" dirty="0" err="1" smtClean="0">
                <a:latin typeface="Constantia" pitchFamily="18" charset="0"/>
              </a:rPr>
              <a:t>Лісостеп</a:t>
            </a:r>
            <a:r>
              <a:rPr lang="ru-RU" sz="2400" b="0" i="0" dirty="0" smtClean="0">
                <a:latin typeface="Constantia" pitchFamily="18" charset="0"/>
              </a:rPr>
              <a:t> – </a:t>
            </a:r>
            <a:r>
              <a:rPr lang="ru-RU" sz="2400" b="0" i="0" dirty="0" err="1" smtClean="0">
                <a:latin typeface="Constantia" pitchFamily="18" charset="0"/>
              </a:rPr>
              <a:t>це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перехідна</a:t>
            </a:r>
            <a:r>
              <a:rPr lang="ru-RU" sz="2400" b="0" i="0" dirty="0" smtClean="0">
                <a:latin typeface="Constantia" pitchFamily="18" charset="0"/>
              </a:rPr>
              <a:t> зона </a:t>
            </a:r>
            <a:r>
              <a:rPr lang="ru-RU" sz="2400" b="0" i="0" dirty="0" err="1" smtClean="0">
                <a:latin typeface="Constantia" pitchFamily="18" charset="0"/>
              </a:rPr>
              <a:t>між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мішаними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і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широколистими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лісами</a:t>
            </a:r>
            <a:r>
              <a:rPr lang="ru-RU" sz="2400" b="0" i="0" dirty="0" smtClean="0">
                <a:latin typeface="Constantia" pitchFamily="18" charset="0"/>
              </a:rPr>
              <a:t> та степом. </a:t>
            </a:r>
            <a:r>
              <a:rPr lang="ru-RU" sz="2400" b="0" i="0" dirty="0" err="1" smtClean="0">
                <a:latin typeface="Constantia" pitchFamily="18" charset="0"/>
              </a:rPr>
              <a:t>Південна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умовна</a:t>
            </a:r>
            <a:r>
              <a:rPr lang="ru-RU" sz="2400" b="0" i="0" dirty="0" smtClean="0">
                <a:latin typeface="Constantia" pitchFamily="18" charset="0"/>
              </a:rPr>
              <a:t> межа </a:t>
            </a:r>
            <a:r>
              <a:rPr lang="ru-RU" sz="2400" b="0" i="0" dirty="0" err="1" smtClean="0">
                <a:latin typeface="Constantia" pitchFamily="18" charset="0"/>
              </a:rPr>
              <a:t>природної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зони</a:t>
            </a:r>
            <a:r>
              <a:rPr lang="ru-RU" sz="2400" b="0" i="0" dirty="0" smtClean="0">
                <a:latin typeface="Constantia" pitchFamily="18" charset="0"/>
              </a:rPr>
              <a:t> проходить по </a:t>
            </a:r>
            <a:r>
              <a:rPr lang="ru-RU" sz="2400" b="0" i="0" dirty="0" err="1" smtClean="0">
                <a:latin typeface="Constantia" pitchFamily="18" charset="0"/>
              </a:rPr>
              <a:t>лінії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міст</a:t>
            </a:r>
            <a:r>
              <a:rPr lang="ru-RU" sz="2400" b="0" i="0" dirty="0" smtClean="0">
                <a:latin typeface="Constantia" pitchFamily="18" charset="0"/>
              </a:rPr>
              <a:t> </a:t>
            </a:r>
            <a:r>
              <a:rPr lang="ru-RU" sz="2400" b="0" i="1" dirty="0" err="1" smtClean="0">
                <a:latin typeface="Constantia" pitchFamily="18" charset="0"/>
              </a:rPr>
              <a:t>Котовськ</a:t>
            </a:r>
            <a:r>
              <a:rPr lang="ru-RU" sz="2400" b="0" i="1" dirty="0" smtClean="0">
                <a:latin typeface="Constantia" pitchFamily="18" charset="0"/>
              </a:rPr>
              <a:t> – </a:t>
            </a:r>
            <a:r>
              <a:rPr lang="ru-RU" sz="2400" b="0" i="1" dirty="0" err="1" smtClean="0">
                <a:latin typeface="Constantia" pitchFamily="18" charset="0"/>
              </a:rPr>
              <a:t>Кіровоград</a:t>
            </a:r>
            <a:r>
              <a:rPr lang="ru-RU" sz="2400" b="0" i="1" dirty="0" smtClean="0">
                <a:latin typeface="Constantia" pitchFamily="18" charset="0"/>
              </a:rPr>
              <a:t> – </a:t>
            </a:r>
            <a:r>
              <a:rPr lang="ru-RU" sz="2400" b="0" i="1" dirty="0" err="1" smtClean="0">
                <a:latin typeface="Constantia" pitchFamily="18" charset="0"/>
              </a:rPr>
              <a:t>Кременчук</a:t>
            </a:r>
            <a:r>
              <a:rPr lang="ru-RU" sz="2400" b="0" i="1" dirty="0" smtClean="0">
                <a:latin typeface="Constantia" pitchFamily="18" charset="0"/>
              </a:rPr>
              <a:t> –Красноград – </a:t>
            </a:r>
            <a:r>
              <a:rPr lang="ru-RU" sz="2400" b="0" i="1" dirty="0" err="1" smtClean="0">
                <a:latin typeface="Constantia" pitchFamily="18" charset="0"/>
              </a:rPr>
              <a:t>Вовчанськ</a:t>
            </a:r>
            <a:r>
              <a:rPr lang="ru-RU" sz="2400" b="0" i="0" dirty="0" smtClean="0">
                <a:latin typeface="Constantia" pitchFamily="18" charset="0"/>
              </a:rPr>
              <a:t>. Широка </a:t>
            </a:r>
            <a:r>
              <a:rPr lang="ru-RU" sz="2400" b="0" i="0" dirty="0" err="1" smtClean="0">
                <a:latin typeface="Constantia" pitchFamily="18" charset="0"/>
              </a:rPr>
              <a:t>смуга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лісостепу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простягається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з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південного</a:t>
            </a:r>
            <a:r>
              <a:rPr lang="ru-RU" sz="2400" b="0" i="0" dirty="0" smtClean="0">
                <a:latin typeface="Constantia" pitchFamily="18" charset="0"/>
              </a:rPr>
              <a:t> заходу </a:t>
            </a:r>
            <a:r>
              <a:rPr lang="ru-RU" sz="2400" b="0" i="0" dirty="0" err="1" smtClean="0">
                <a:latin typeface="Constantia" pitchFamily="18" charset="0"/>
              </a:rPr>
              <a:t>від</a:t>
            </a:r>
            <a:r>
              <a:rPr lang="ru-RU" sz="2400" b="0" i="0" dirty="0" smtClean="0">
                <a:latin typeface="Constantia" pitchFamily="18" charset="0"/>
              </a:rPr>
              <a:t> кордону </a:t>
            </a:r>
            <a:r>
              <a:rPr lang="ru-RU" sz="2400" b="0" i="0" dirty="0" err="1" smtClean="0">
                <a:latin typeface="Constantia" pitchFamily="18" charset="0"/>
              </a:rPr>
              <a:t>з</a:t>
            </a:r>
            <a:r>
              <a:rPr lang="ru-RU" sz="2400" b="0" i="0" dirty="0" smtClean="0">
                <a:latin typeface="Constantia" pitchFamily="18" charset="0"/>
              </a:rPr>
              <a:t> Молдовою на </a:t>
            </a:r>
            <a:r>
              <a:rPr lang="ru-RU" sz="2400" b="0" i="0" dirty="0" err="1" smtClean="0">
                <a:latin typeface="Constantia" pitchFamily="18" charset="0"/>
              </a:rPr>
              <a:t>північний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схід</a:t>
            </a:r>
            <a:r>
              <a:rPr lang="ru-RU" sz="2400" b="0" i="0" dirty="0" smtClean="0">
                <a:latin typeface="Constantia" pitchFamily="18" charset="0"/>
              </a:rPr>
              <a:t> до кордону </a:t>
            </a:r>
            <a:r>
              <a:rPr lang="ru-RU" sz="2400" b="0" i="0" dirty="0" err="1" smtClean="0">
                <a:latin typeface="Constantia" pitchFamily="18" charset="0"/>
              </a:rPr>
              <a:t>з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Росією</a:t>
            </a:r>
            <a:r>
              <a:rPr lang="ru-RU" sz="2400" b="0" i="0" dirty="0" smtClean="0">
                <a:latin typeface="Constantia" pitchFamily="18" charset="0"/>
              </a:rPr>
              <a:t>, </a:t>
            </a:r>
            <a:r>
              <a:rPr lang="ru-RU" sz="2400" b="0" i="0" dirty="0" err="1" smtClean="0">
                <a:latin typeface="Constantia" pitchFamily="18" charset="0"/>
              </a:rPr>
              <a:t>займаючи</a:t>
            </a:r>
            <a:r>
              <a:rPr lang="ru-RU" sz="2400" b="0" i="0" dirty="0" smtClean="0">
                <a:latin typeface="Constantia" pitchFamily="18" charset="0"/>
              </a:rPr>
              <a:t> 25% </a:t>
            </a:r>
            <a:r>
              <a:rPr lang="ru-RU" sz="2400" b="0" i="0" dirty="0" err="1" smtClean="0">
                <a:latin typeface="Constantia" pitchFamily="18" charset="0"/>
              </a:rPr>
              <a:t>території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України</a:t>
            </a:r>
            <a:r>
              <a:rPr lang="ru-RU" sz="2400" b="0" i="0" dirty="0" smtClean="0">
                <a:latin typeface="Constantia" pitchFamily="18" charset="0"/>
              </a:rPr>
              <a:t>. </a:t>
            </a:r>
            <a:r>
              <a:rPr lang="ru-RU" sz="2400" b="0" i="0" dirty="0" err="1" smtClean="0">
                <a:latin typeface="Constantia" pitchFamily="18" charset="0"/>
              </a:rPr>
              <a:t>Виразних</a:t>
            </a:r>
            <a:r>
              <a:rPr lang="ru-RU" sz="2400" b="0" i="0" dirty="0" smtClean="0">
                <a:latin typeface="Constantia" pitchFamily="18" charset="0"/>
              </a:rPr>
              <a:t> меж зона не </a:t>
            </a:r>
            <a:r>
              <a:rPr lang="ru-RU" sz="2400" b="0" i="0" dirty="0" err="1" smtClean="0">
                <a:latin typeface="Constantia" pitchFamily="18" charset="0"/>
              </a:rPr>
              <a:t>має</a:t>
            </a:r>
            <a:r>
              <a:rPr lang="ru-RU" sz="2400" b="0" i="0" dirty="0" smtClean="0">
                <a:latin typeface="Constantia" pitchFamily="18" charset="0"/>
              </a:rPr>
              <a:t>, </a:t>
            </a:r>
            <a:r>
              <a:rPr lang="ru-RU" sz="2400" b="0" i="0" dirty="0" err="1" smtClean="0">
                <a:latin typeface="Constantia" pitchFamily="18" charset="0"/>
              </a:rPr>
              <a:t>адже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степові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ділянки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вклинюються</a:t>
            </a:r>
            <a:r>
              <a:rPr lang="ru-RU" sz="2400" b="0" i="0" dirty="0" smtClean="0">
                <a:latin typeface="Constantia" pitchFamily="18" charset="0"/>
              </a:rPr>
              <a:t> островами в </a:t>
            </a:r>
            <a:r>
              <a:rPr lang="ru-RU" sz="2400" b="0" i="0" dirty="0" err="1" smtClean="0">
                <a:latin typeface="Constantia" pitchFamily="18" charset="0"/>
              </a:rPr>
              <a:t>лісову</a:t>
            </a:r>
            <a:r>
              <a:rPr lang="ru-RU" sz="2400" b="0" i="0" dirty="0" smtClean="0">
                <a:latin typeface="Constantia" pitchFamily="18" charset="0"/>
              </a:rPr>
              <a:t> зону, а </a:t>
            </a:r>
            <a:r>
              <a:rPr lang="ru-RU" sz="2400" b="0" i="0" dirty="0" err="1" smtClean="0">
                <a:latin typeface="Constantia" pitchFamily="18" charset="0"/>
              </a:rPr>
              <a:t>ліси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окремими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масивами</a:t>
            </a:r>
            <a:r>
              <a:rPr lang="ru-RU" sz="2400" b="0" i="0" dirty="0" smtClean="0">
                <a:latin typeface="Constantia" pitchFamily="18" charset="0"/>
              </a:rPr>
              <a:t> </a:t>
            </a:r>
            <a:r>
              <a:rPr lang="ru-RU" sz="2400" b="0" i="0" dirty="0" err="1" smtClean="0">
                <a:latin typeface="Constantia" pitchFamily="18" charset="0"/>
              </a:rPr>
              <a:t>заходять</a:t>
            </a:r>
            <a:r>
              <a:rPr lang="ru-RU" sz="2400" b="0" i="0" dirty="0" smtClean="0">
                <a:latin typeface="Constantia" pitchFamily="18" charset="0"/>
              </a:rPr>
              <a:t> у зону </a:t>
            </a:r>
            <a:r>
              <a:rPr lang="ru-RU" sz="2400" b="0" i="0" dirty="0" err="1" smtClean="0">
                <a:latin typeface="Constantia" pitchFamily="18" charset="0"/>
              </a:rPr>
              <a:t>степів</a:t>
            </a:r>
            <a:r>
              <a:rPr lang="ru-RU" sz="2400" b="0" i="0" dirty="0" smtClean="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643953_914782b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500042"/>
            <a:ext cx="7501494" cy="562612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latin typeface="Constantia" pitchFamily="18" charset="0"/>
              </a:rPr>
              <a:t>Рельеф</a:t>
            </a:r>
            <a:r>
              <a:rPr lang="uk-UA" dirty="0" smtClean="0">
                <a:latin typeface="Constantia" pitchFamily="18" charset="0"/>
              </a:rPr>
              <a:t> і корисні копалини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err="1" smtClean="0">
                <a:latin typeface="Constantia" pitchFamily="18" charset="0"/>
              </a:rPr>
              <a:t>Правобережна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частина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лісостепу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лежить</a:t>
            </a:r>
            <a:r>
              <a:rPr lang="ru-RU" dirty="0">
                <a:latin typeface="Constantia" pitchFamily="18" charset="0"/>
              </a:rPr>
              <a:t> на </a:t>
            </a:r>
            <a:r>
              <a:rPr lang="ru-RU" dirty="0" err="1">
                <a:latin typeface="Constantia" pitchFamily="18" charset="0"/>
              </a:rPr>
              <a:t>височинах</a:t>
            </a:r>
            <a:r>
              <a:rPr lang="ru-RU" dirty="0">
                <a:latin typeface="Constantia" pitchFamily="18" charset="0"/>
              </a:rPr>
              <a:t> – </a:t>
            </a:r>
            <a:r>
              <a:rPr lang="ru-RU" i="1" dirty="0" err="1">
                <a:latin typeface="Constantia" pitchFamily="18" charset="0"/>
              </a:rPr>
              <a:t>Подільській</a:t>
            </a:r>
            <a:r>
              <a:rPr lang="ru-RU" i="1" dirty="0">
                <a:latin typeface="Constantia" pitchFamily="18" charset="0"/>
              </a:rPr>
              <a:t> </a:t>
            </a:r>
            <a:r>
              <a:rPr lang="ru-RU" dirty="0" err="1">
                <a:latin typeface="Constantia" pitchFamily="18" charset="0"/>
              </a:rPr>
              <a:t>та</a:t>
            </a:r>
            <a:r>
              <a:rPr lang="ru-RU" i="1" dirty="0" err="1">
                <a:latin typeface="Constantia" pitchFamily="18" charset="0"/>
              </a:rPr>
              <a:t>Придніпровській</a:t>
            </a:r>
            <a:r>
              <a:rPr lang="ru-RU" i="1" dirty="0">
                <a:latin typeface="Constantia" pitchFamily="18" charset="0"/>
              </a:rPr>
              <a:t>,</a:t>
            </a:r>
            <a:r>
              <a:rPr lang="ru-RU" dirty="0">
                <a:latin typeface="Constantia" pitchFamily="18" charset="0"/>
              </a:rPr>
              <a:t> а </a:t>
            </a:r>
            <a:r>
              <a:rPr lang="ru-RU" dirty="0" err="1">
                <a:latin typeface="Constantia" pitchFamily="18" charset="0"/>
              </a:rPr>
              <a:t>лівобережна</a:t>
            </a:r>
            <a:r>
              <a:rPr lang="ru-RU" dirty="0">
                <a:latin typeface="Constantia" pitchFamily="18" charset="0"/>
              </a:rPr>
              <a:t> – на </a:t>
            </a:r>
            <a:r>
              <a:rPr lang="ru-RU" i="1" dirty="0" err="1">
                <a:latin typeface="Constantia" pitchFamily="18" charset="0"/>
              </a:rPr>
              <a:t>Придніпровській</a:t>
            </a:r>
            <a:r>
              <a:rPr lang="ru-RU" i="1" dirty="0">
                <a:latin typeface="Constantia" pitchFamily="18" charset="0"/>
              </a:rPr>
              <a:t> </a:t>
            </a:r>
            <a:r>
              <a:rPr lang="ru-RU" i="1" dirty="0" err="1">
                <a:latin typeface="Constantia" pitchFamily="18" charset="0"/>
              </a:rPr>
              <a:t>низовині</a:t>
            </a:r>
            <a:r>
              <a:rPr lang="ru-RU" i="1" dirty="0">
                <a:latin typeface="Constantia" pitchFamily="18" charset="0"/>
              </a:rPr>
              <a:t>. </a:t>
            </a:r>
            <a:r>
              <a:rPr lang="ru-RU" dirty="0" err="1">
                <a:latin typeface="Constantia" pitchFamily="18" charset="0"/>
              </a:rPr>
              <a:t>Лише</a:t>
            </a:r>
            <a:r>
              <a:rPr lang="ru-RU" dirty="0">
                <a:latin typeface="Constantia" pitchFamily="18" charset="0"/>
              </a:rPr>
              <a:t> на </a:t>
            </a:r>
            <a:r>
              <a:rPr lang="ru-RU" dirty="0" err="1">
                <a:latin typeface="Constantia" pitchFamily="18" charset="0"/>
              </a:rPr>
              <a:t>крайньому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сході</a:t>
            </a:r>
            <a:r>
              <a:rPr lang="ru-RU" dirty="0">
                <a:latin typeface="Constantia" pitchFamily="18" charset="0"/>
              </a:rPr>
              <a:t> зона </a:t>
            </a:r>
            <a:r>
              <a:rPr lang="ru-RU" dirty="0" err="1">
                <a:latin typeface="Constantia" pitchFamily="18" charset="0"/>
              </a:rPr>
              <a:t>виходить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довідрогів</a:t>
            </a:r>
            <a:r>
              <a:rPr lang="ru-RU" i="1" dirty="0">
                <a:latin typeface="Constantia" pitchFamily="18" charset="0"/>
              </a:rPr>
              <a:t> </a:t>
            </a:r>
            <a:r>
              <a:rPr lang="ru-RU" i="1" dirty="0" err="1">
                <a:latin typeface="Constantia" pitchFamily="18" charset="0"/>
              </a:rPr>
              <a:t>Середньоруської</a:t>
            </a:r>
            <a:r>
              <a:rPr lang="ru-RU" i="1" dirty="0">
                <a:latin typeface="Constantia" pitchFamily="18" charset="0"/>
              </a:rPr>
              <a:t> </a:t>
            </a:r>
            <a:r>
              <a:rPr lang="ru-RU" i="1" dirty="0" err="1">
                <a:latin typeface="Constantia" pitchFamily="18" charset="0"/>
              </a:rPr>
              <a:t>височини</a:t>
            </a:r>
            <a:r>
              <a:rPr lang="ru-RU" dirty="0">
                <a:latin typeface="Constantia" pitchFamily="18" charset="0"/>
              </a:rPr>
              <a:t>. </a:t>
            </a:r>
            <a:r>
              <a:rPr lang="ru-RU" dirty="0" err="1">
                <a:latin typeface="Constantia" pitchFamily="18" charset="0"/>
              </a:rPr>
              <a:t>Платоподібні</a:t>
            </a:r>
            <a:r>
              <a:rPr lang="ru-RU" dirty="0">
                <a:latin typeface="Constantia" pitchFamily="18" charset="0"/>
              </a:rPr>
              <a:t> </a:t>
            </a:r>
            <a:r>
              <a:rPr lang="ru-RU" dirty="0" err="1">
                <a:latin typeface="Constantia" pitchFamily="18" charset="0"/>
              </a:rPr>
              <a:t>поверхні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правобережних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височин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чергуються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з</a:t>
            </a:r>
            <a:r>
              <a:rPr lang="ru-RU" dirty="0">
                <a:latin typeface="Constantia" pitchFamily="18" charset="0"/>
              </a:rPr>
              <a:t> </a:t>
            </a:r>
            <a:r>
              <a:rPr lang="ru-RU" dirty="0" err="1">
                <a:latin typeface="Constantia" pitchFamily="18" charset="0"/>
              </a:rPr>
              <a:t>горбогір’ями</a:t>
            </a:r>
            <a:r>
              <a:rPr lang="ru-RU" dirty="0">
                <a:latin typeface="Constantia" pitchFamily="18" charset="0"/>
              </a:rPr>
              <a:t>. </a:t>
            </a:r>
            <a:r>
              <a:rPr lang="ru-RU" dirty="0" err="1">
                <a:latin typeface="Constantia" pitchFamily="18" charset="0"/>
              </a:rPr>
              <a:t>Їх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окраїни</a:t>
            </a:r>
            <a:r>
              <a:rPr lang="ru-RU" dirty="0">
                <a:latin typeface="Constantia" pitchFamily="18" charset="0"/>
              </a:rPr>
              <a:t> сильно </a:t>
            </a:r>
            <a:r>
              <a:rPr lang="ru-RU" dirty="0" err="1">
                <a:latin typeface="Constantia" pitchFamily="18" charset="0"/>
              </a:rPr>
              <a:t>розчленовані</a:t>
            </a:r>
            <a:r>
              <a:rPr lang="ru-RU" dirty="0">
                <a:latin typeface="Constantia" pitchFamily="18" charset="0"/>
              </a:rPr>
              <a:t> ярами та балками. </a:t>
            </a:r>
            <a:r>
              <a:rPr lang="ru-RU" dirty="0" err="1">
                <a:latin typeface="Constantia" pitchFamily="18" charset="0"/>
              </a:rPr>
              <a:t>Такий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самий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рельєф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і</a:t>
            </a:r>
            <a:r>
              <a:rPr lang="ru-RU" dirty="0">
                <a:latin typeface="Constantia" pitchFamily="18" charset="0"/>
              </a:rPr>
              <a:t> на </a:t>
            </a:r>
            <a:r>
              <a:rPr lang="ru-RU" dirty="0" err="1">
                <a:latin typeface="Constantia" pitchFamily="18" charset="0"/>
              </a:rPr>
              <a:t>схилах</a:t>
            </a:r>
            <a:r>
              <a:rPr lang="ru-RU" dirty="0">
                <a:latin typeface="Constantia" pitchFamily="18" charset="0"/>
              </a:rPr>
              <a:t> </a:t>
            </a:r>
            <a:r>
              <a:rPr lang="ru-RU" dirty="0" err="1">
                <a:latin typeface="Constantia" pitchFamily="18" charset="0"/>
              </a:rPr>
              <a:t>Середньоруської</a:t>
            </a:r>
            <a:r>
              <a:rPr lang="ru-RU" dirty="0">
                <a:latin typeface="Constantia" pitchFamily="18" charset="0"/>
              </a:rPr>
              <a:t> </a:t>
            </a:r>
            <a:r>
              <a:rPr lang="ru-RU" dirty="0" err="1">
                <a:latin typeface="Constantia" pitchFamily="18" charset="0"/>
              </a:rPr>
              <a:t>височини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та</a:t>
            </a:r>
            <a:r>
              <a:rPr lang="ru-RU" i="1" dirty="0" err="1">
                <a:latin typeface="Constantia" pitchFamily="18" charset="0"/>
              </a:rPr>
              <a:t>Полтавській</a:t>
            </a:r>
            <a:r>
              <a:rPr lang="ru-RU" i="1" dirty="0">
                <a:latin typeface="Constantia" pitchFamily="18" charset="0"/>
              </a:rPr>
              <a:t> </a:t>
            </a:r>
            <a:r>
              <a:rPr lang="ru-RU" i="1" dirty="0" err="1">
                <a:latin typeface="Constantia" pitchFamily="18" charset="0"/>
              </a:rPr>
              <a:t>рівнині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що</a:t>
            </a:r>
            <a:r>
              <a:rPr lang="ru-RU" dirty="0">
                <a:latin typeface="Constantia" pitchFamily="18" charset="0"/>
              </a:rPr>
              <a:t> до </a:t>
            </a:r>
            <a:r>
              <a:rPr lang="ru-RU" dirty="0" err="1">
                <a:latin typeface="Constantia" pitchFamily="18" charset="0"/>
              </a:rPr>
              <a:t>неї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прилягає</a:t>
            </a:r>
            <a:r>
              <a:rPr lang="ru-RU" dirty="0">
                <a:latin typeface="Constantia" pitchFamily="18" charset="0"/>
              </a:rPr>
              <a:t>. </a:t>
            </a:r>
            <a:r>
              <a:rPr lang="ru-RU" dirty="0" err="1">
                <a:latin typeface="Constantia" pitchFamily="18" charset="0"/>
              </a:rPr>
              <a:t>Загалом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поверхня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із</a:t>
            </a:r>
            <a:r>
              <a:rPr lang="ru-RU" dirty="0">
                <a:latin typeface="Constantia" pitchFamily="18" charset="0"/>
              </a:rPr>
              <a:t> заходу та сходу </a:t>
            </a:r>
            <a:r>
              <a:rPr lang="ru-RU" dirty="0" err="1">
                <a:latin typeface="Constantia" pitchFamily="18" charset="0"/>
              </a:rPr>
              <a:t>нахилена</a:t>
            </a:r>
            <a:r>
              <a:rPr lang="ru-RU" dirty="0">
                <a:latin typeface="Constantia" pitchFamily="18" charset="0"/>
              </a:rPr>
              <a:t> до </a:t>
            </a:r>
            <a:r>
              <a:rPr lang="ru-RU" dirty="0" err="1">
                <a:latin typeface="Constantia" pitchFamily="18" charset="0"/>
              </a:rPr>
              <a:t>Дніпра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абсолютні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висоти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змінюються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від</a:t>
            </a:r>
            <a:r>
              <a:rPr lang="ru-RU" dirty="0">
                <a:latin typeface="Constantia" pitchFamily="18" charset="0"/>
              </a:rPr>
              <a:t> 380 м на </a:t>
            </a:r>
            <a:r>
              <a:rPr lang="ru-RU" dirty="0" err="1">
                <a:latin typeface="Constantia" pitchFamily="18" charset="0"/>
              </a:rPr>
              <a:t>Подільській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височині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і</a:t>
            </a:r>
            <a:r>
              <a:rPr lang="ru-RU" dirty="0">
                <a:latin typeface="Constantia" pitchFamily="18" charset="0"/>
              </a:rPr>
              <a:t> 230 м на </a:t>
            </a:r>
            <a:r>
              <a:rPr lang="ru-RU" dirty="0" err="1">
                <a:latin typeface="Constantia" pitchFamily="18" charset="0"/>
              </a:rPr>
              <a:t>Середньоруській</a:t>
            </a:r>
            <a:r>
              <a:rPr lang="ru-RU" dirty="0">
                <a:latin typeface="Constantia" pitchFamily="18" charset="0"/>
              </a:rPr>
              <a:t> </a:t>
            </a:r>
            <a:r>
              <a:rPr lang="ru-RU" dirty="0" err="1">
                <a:latin typeface="Constantia" pitchFamily="18" charset="0"/>
              </a:rPr>
              <a:t>височині</a:t>
            </a:r>
            <a:r>
              <a:rPr lang="ru-RU" dirty="0">
                <a:latin typeface="Constantia" pitchFamily="18" charset="0"/>
              </a:rPr>
              <a:t> до 50 м </a:t>
            </a:r>
            <a:r>
              <a:rPr lang="ru-RU" dirty="0" err="1">
                <a:latin typeface="Constantia" pitchFamily="18" charset="0"/>
              </a:rPr>
              <a:t>біля</a:t>
            </a:r>
            <a:r>
              <a:rPr lang="ru-RU" dirty="0">
                <a:latin typeface="Constantia" pitchFamily="18" charset="0"/>
              </a:rPr>
              <a:t> русла </a:t>
            </a:r>
            <a:r>
              <a:rPr lang="ru-RU" dirty="0" err="1">
                <a:latin typeface="Constantia" pitchFamily="18" charset="0"/>
              </a:rPr>
              <a:t>Дніпра</a:t>
            </a:r>
            <a:r>
              <a:rPr lang="ru-RU" dirty="0">
                <a:latin typeface="Constantia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329642" cy="321471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Constantia" pitchFamily="18" charset="0"/>
              </a:rPr>
              <a:t>У межах </a:t>
            </a:r>
            <a:r>
              <a:rPr lang="ru-RU" dirty="0" err="1">
                <a:latin typeface="Constantia" pitchFamily="18" charset="0"/>
              </a:rPr>
              <a:t>лісостепу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залягають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поклади</a:t>
            </a:r>
            <a:r>
              <a:rPr lang="ru-RU" dirty="0">
                <a:latin typeface="Constantia" pitchFamily="18" charset="0"/>
              </a:rPr>
              <a:t> бурого </a:t>
            </a:r>
            <a:r>
              <a:rPr lang="ru-RU" dirty="0" err="1">
                <a:latin typeface="Constantia" pitchFamily="18" charset="0"/>
              </a:rPr>
              <a:t>вугілля</a:t>
            </a:r>
            <a:r>
              <a:rPr lang="ru-RU" dirty="0">
                <a:latin typeface="Constantia" pitchFamily="18" charset="0"/>
              </a:rPr>
              <a:t> (</a:t>
            </a:r>
            <a:r>
              <a:rPr lang="ru-RU" i="1" dirty="0" err="1">
                <a:latin typeface="Constantia" pitchFamily="18" charset="0"/>
              </a:rPr>
              <a:t>Дніпровський</a:t>
            </a:r>
            <a:r>
              <a:rPr lang="ru-RU" i="1" dirty="0">
                <a:latin typeface="Constantia" pitchFamily="18" charset="0"/>
              </a:rPr>
              <a:t> </a:t>
            </a:r>
            <a:r>
              <a:rPr lang="ru-RU" i="1" dirty="0" err="1">
                <a:latin typeface="Constantia" pitchFamily="18" charset="0"/>
              </a:rPr>
              <a:t>басейн</a:t>
            </a:r>
            <a:r>
              <a:rPr lang="ru-RU" dirty="0">
                <a:latin typeface="Constantia" pitchFamily="18" charset="0"/>
              </a:rPr>
              <a:t>), </a:t>
            </a:r>
            <a:r>
              <a:rPr lang="ru-RU" dirty="0" err="1">
                <a:latin typeface="Constantia" pitchFamily="18" charset="0"/>
              </a:rPr>
              <a:t>нафти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і</a:t>
            </a:r>
            <a:r>
              <a:rPr lang="ru-RU" dirty="0">
                <a:latin typeface="Constantia" pitchFamily="18" charset="0"/>
              </a:rPr>
              <a:t> природного газу (</a:t>
            </a:r>
            <a:r>
              <a:rPr lang="ru-RU" i="1" dirty="0" err="1">
                <a:latin typeface="Constantia" pitchFamily="18" charset="0"/>
              </a:rPr>
              <a:t>Дніпровсько-Донецька</a:t>
            </a:r>
            <a:r>
              <a:rPr lang="ru-RU" i="1" dirty="0">
                <a:latin typeface="Constantia" pitchFamily="18" charset="0"/>
              </a:rPr>
              <a:t> </a:t>
            </a:r>
            <a:r>
              <a:rPr lang="ru-RU" i="1" dirty="0" err="1">
                <a:latin typeface="Constantia" pitchFamily="18" charset="0"/>
              </a:rPr>
              <a:t>нафтогазоносна</a:t>
            </a:r>
            <a:r>
              <a:rPr lang="ru-RU" i="1" dirty="0">
                <a:latin typeface="Constantia" pitchFamily="18" charset="0"/>
              </a:rPr>
              <a:t> область</a:t>
            </a:r>
            <a:r>
              <a:rPr lang="ru-RU" dirty="0">
                <a:latin typeface="Constantia" pitchFamily="18" charset="0"/>
              </a:rPr>
              <a:t>), </a:t>
            </a:r>
            <a:r>
              <a:rPr lang="ru-RU" dirty="0" err="1">
                <a:latin typeface="Constantia" pitchFamily="18" charset="0"/>
              </a:rPr>
              <a:t>природних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будівельних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матеріалів</a:t>
            </a:r>
            <a:r>
              <a:rPr lang="ru-RU" dirty="0">
                <a:latin typeface="Constantia" pitchFamily="18" charset="0"/>
              </a:rPr>
              <a:t> (</a:t>
            </a:r>
            <a:r>
              <a:rPr lang="ru-RU" dirty="0" err="1">
                <a:latin typeface="Constantia" pitchFamily="18" charset="0"/>
              </a:rPr>
              <a:t>гіпс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вапняк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каолін</a:t>
            </a:r>
            <a:r>
              <a:rPr lang="ru-RU" dirty="0">
                <a:latin typeface="Constantia" pitchFamily="18" charset="0"/>
              </a:rPr>
              <a:t>, мергель, </a:t>
            </a:r>
            <a:r>
              <a:rPr lang="ru-RU" dirty="0" err="1">
                <a:latin typeface="Constantia" pitchFamily="18" charset="0"/>
              </a:rPr>
              <a:t>пісок</a:t>
            </a:r>
            <a:r>
              <a:rPr lang="ru-RU" dirty="0">
                <a:latin typeface="Constantia" pitchFamily="18" charset="0"/>
              </a:rPr>
              <a:t>). У </a:t>
            </a:r>
            <a:r>
              <a:rPr lang="ru-RU" dirty="0" err="1">
                <a:latin typeface="Constantia" pitchFamily="18" charset="0"/>
              </a:rPr>
              <a:t>місцях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виходу</a:t>
            </a:r>
            <a:r>
              <a:rPr lang="ru-RU" dirty="0">
                <a:latin typeface="Constantia" pitchFamily="18" charset="0"/>
              </a:rPr>
              <a:t> на </a:t>
            </a:r>
            <a:r>
              <a:rPr lang="ru-RU" dirty="0" err="1">
                <a:latin typeface="Constantia" pitchFamily="18" charset="0"/>
              </a:rPr>
              <a:t>поверхню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порід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Українського</a:t>
            </a:r>
            <a:r>
              <a:rPr lang="ru-RU" dirty="0">
                <a:latin typeface="Constantia" pitchFamily="18" charset="0"/>
              </a:rPr>
              <a:t> щита </a:t>
            </a:r>
            <a:r>
              <a:rPr lang="ru-RU" dirty="0" err="1">
                <a:latin typeface="Constantia" pitchFamily="18" charset="0"/>
              </a:rPr>
              <a:t>є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родовища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мармуру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лабрадоритів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доломітів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графіту</a:t>
            </a:r>
            <a:r>
              <a:rPr lang="ru-RU" dirty="0">
                <a:latin typeface="Constantia" pitchFamily="18" charset="0"/>
              </a:rPr>
              <a:t>, горючих </a:t>
            </a:r>
            <a:r>
              <a:rPr lang="ru-RU" dirty="0" err="1">
                <a:latin typeface="Constantia" pitchFamily="18" charset="0"/>
              </a:rPr>
              <a:t>сланців</a:t>
            </a:r>
            <a:r>
              <a:rPr lang="ru-RU" dirty="0">
                <a:latin typeface="Constantia" pitchFamily="18" charset="0"/>
              </a:rPr>
              <a:t>, а у болотах – </a:t>
            </a:r>
            <a:r>
              <a:rPr lang="ru-RU" dirty="0" err="1">
                <a:latin typeface="Constantia" pitchFamily="18" charset="0"/>
              </a:rPr>
              <a:t>бурштину</a:t>
            </a:r>
            <a:r>
              <a:rPr lang="ru-RU" dirty="0">
                <a:latin typeface="Constanti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C:\Users\Elvira\Desktop\Nip\geography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290"/>
            <a:ext cx="6499443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2900354" cy="63184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Constantia" pitchFamily="18" charset="0"/>
              </a:rPr>
              <a:t>Нафта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214290"/>
            <a:ext cx="1714512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latin typeface="Constantia" pitchFamily="18" charset="0"/>
              </a:rPr>
              <a:t>Гіпс</a:t>
            </a:r>
            <a:endParaRPr lang="ru-RU" sz="4000" dirty="0">
              <a:latin typeface="Constantia" pitchFamily="18" charset="0"/>
            </a:endParaRPr>
          </a:p>
        </p:txBody>
      </p:sp>
      <p:pic>
        <p:nvPicPr>
          <p:cNvPr id="2050" name="Picture 2" descr="C:\Users\Elvira\Desktop\Nip\geography\hjhj\000117669-20120226142713-gSDU3SozJeXbUm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2952731" cy="2214548"/>
          </a:xfrm>
          <a:prstGeom prst="rect">
            <a:avLst/>
          </a:prstGeom>
          <a:noFill/>
        </p:spPr>
      </p:pic>
      <p:pic>
        <p:nvPicPr>
          <p:cNvPr id="2051" name="Picture 3" descr="C:\Users\Elvira\Desktop\Nip\geography\hjhj\ris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000108"/>
            <a:ext cx="2363821" cy="236382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643702" y="214290"/>
            <a:ext cx="1875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Constantia" pitchFamily="18" charset="0"/>
              </a:rPr>
              <a:t>Вапняк</a:t>
            </a:r>
            <a:endParaRPr lang="ru-RU" sz="4000" dirty="0">
              <a:latin typeface="Constantia" pitchFamily="18" charset="0"/>
            </a:endParaRPr>
          </a:p>
        </p:txBody>
      </p:sp>
      <p:pic>
        <p:nvPicPr>
          <p:cNvPr id="2052" name="Picture 4" descr="C:\Users\Elvira\Desktop\Nip\geography\hjhj\PH035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5764" y="1071546"/>
            <a:ext cx="2868236" cy="235745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3357562"/>
            <a:ext cx="1766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Constantia" pitchFamily="18" charset="0"/>
              </a:rPr>
              <a:t>Каолін</a:t>
            </a:r>
            <a:endParaRPr lang="ru-RU" sz="4000" dirty="0">
              <a:latin typeface="Constantia" pitchFamily="18" charset="0"/>
            </a:endParaRPr>
          </a:p>
        </p:txBody>
      </p:sp>
      <p:pic>
        <p:nvPicPr>
          <p:cNvPr id="2053" name="Picture 5" descr="C:\Users\Elvira\Desktop\Nip\geography\hjhj\kaolin_of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286256"/>
            <a:ext cx="2857520" cy="234112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357554" y="3357562"/>
            <a:ext cx="2158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Constantia" pitchFamily="18" charset="0"/>
              </a:rPr>
              <a:t>Мергель</a:t>
            </a:r>
            <a:endParaRPr lang="ru-RU" sz="4000" dirty="0">
              <a:latin typeface="Constantia" pitchFamily="18" charset="0"/>
            </a:endParaRPr>
          </a:p>
        </p:txBody>
      </p:sp>
      <p:pic>
        <p:nvPicPr>
          <p:cNvPr id="2054" name="Picture 6" descr="C:\Users\Elvira\Desktop\Nip\geography\hjhj\merg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4357694"/>
            <a:ext cx="2786081" cy="228601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38434" y="3500438"/>
            <a:ext cx="3005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Constantia" pitchFamily="18" charset="0"/>
              </a:rPr>
              <a:t>Лабрадорит</a:t>
            </a:r>
            <a:endParaRPr lang="ru-RU" sz="4000" dirty="0">
              <a:latin typeface="Constantia" pitchFamily="18" charset="0"/>
            </a:endParaRPr>
          </a:p>
        </p:txBody>
      </p:sp>
      <p:pic>
        <p:nvPicPr>
          <p:cNvPr id="2055" name="Picture 7" descr="C:\Users\Elvira\Desktop\Nip\geography\hjhj\305817-1-f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4429132"/>
            <a:ext cx="2540597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89069"/>
            <a:ext cx="8229600" cy="5268931"/>
          </a:xfrm>
        </p:spPr>
        <p:txBody>
          <a:bodyPr>
            <a:normAutofit/>
          </a:bodyPr>
          <a:lstStyle/>
          <a:p>
            <a:pPr lvl="0"/>
            <a:r>
              <a:rPr lang="ru-RU" sz="2800" dirty="0" err="1" smtClean="0">
                <a:latin typeface="Constantia" pitchFamily="18" charset="0"/>
              </a:rPr>
              <a:t>Клімат</a:t>
            </a: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800" dirty="0">
                <a:latin typeface="Constantia" pitchFamily="18" charset="0"/>
              </a:rPr>
              <a:t>у </a:t>
            </a:r>
            <a:r>
              <a:rPr lang="ru-RU" sz="2800" dirty="0" err="1">
                <a:latin typeface="Constantia" pitchFamily="18" charset="0"/>
              </a:rPr>
              <a:t>лісостеповій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зоні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помірно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континентальний</a:t>
            </a:r>
            <a:r>
              <a:rPr lang="ru-RU" sz="2800" dirty="0">
                <a:latin typeface="Constantia" pitchFamily="18" charset="0"/>
              </a:rPr>
              <a:t>. </a:t>
            </a:r>
            <a:r>
              <a:rPr lang="ru-RU" sz="2800" dirty="0" err="1">
                <a:latin typeface="Constantia" pitchFamily="18" charset="0"/>
              </a:rPr>
              <a:t>Його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континентальність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збільшується</a:t>
            </a:r>
            <a:r>
              <a:rPr lang="ru-RU" sz="2800" dirty="0">
                <a:latin typeface="Constantia" pitchFamily="18" charset="0"/>
              </a:rPr>
              <a:t> у </a:t>
            </a:r>
            <a:r>
              <a:rPr lang="ru-RU" sz="2800" dirty="0" err="1">
                <a:latin typeface="Constantia" pitchFamily="18" charset="0"/>
              </a:rPr>
              <a:t>східному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напрямку</a:t>
            </a:r>
            <a:r>
              <a:rPr lang="ru-RU" sz="2800" dirty="0">
                <a:latin typeface="Constantia" pitchFamily="18" charset="0"/>
              </a:rPr>
              <a:t>. </a:t>
            </a:r>
            <a:r>
              <a:rPr lang="ru-RU" sz="2800" dirty="0" err="1">
                <a:latin typeface="Constantia" pitchFamily="18" charset="0"/>
              </a:rPr>
              <a:t>Середні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температури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січня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змінюються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від</a:t>
            </a:r>
            <a:r>
              <a:rPr lang="ru-RU" sz="2800" dirty="0">
                <a:latin typeface="Constantia" pitchFamily="18" charset="0"/>
              </a:rPr>
              <a:t>–5°С на </a:t>
            </a:r>
            <a:r>
              <a:rPr lang="ru-RU" sz="2800" dirty="0" err="1">
                <a:latin typeface="Constantia" pitchFamily="18" charset="0"/>
              </a:rPr>
              <a:t>заході</a:t>
            </a:r>
            <a:r>
              <a:rPr lang="ru-RU" sz="2800" dirty="0">
                <a:latin typeface="Constantia" pitchFamily="18" charset="0"/>
              </a:rPr>
              <a:t> до–7°С на </a:t>
            </a:r>
            <a:r>
              <a:rPr lang="ru-RU" sz="2800" dirty="0" err="1">
                <a:latin typeface="Constantia" pitchFamily="18" charset="0"/>
              </a:rPr>
              <a:t>сході</a:t>
            </a:r>
            <a:r>
              <a:rPr lang="ru-RU" sz="2800" dirty="0">
                <a:latin typeface="Constantia" pitchFamily="18" charset="0"/>
              </a:rPr>
              <a:t>, </a:t>
            </a:r>
            <a:r>
              <a:rPr lang="ru-RU" sz="2800" dirty="0" err="1">
                <a:latin typeface="Constantia" pitchFamily="18" charset="0"/>
              </a:rPr>
              <a:t>липня</a:t>
            </a:r>
            <a:r>
              <a:rPr lang="ru-RU" sz="2800" dirty="0">
                <a:latin typeface="Constantia" pitchFamily="18" charset="0"/>
              </a:rPr>
              <a:t> – </a:t>
            </a:r>
            <a:r>
              <a:rPr lang="ru-RU" sz="2800" dirty="0" err="1">
                <a:latin typeface="Constantia" pitchFamily="18" charset="0"/>
              </a:rPr>
              <a:t>відповідно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від</a:t>
            </a:r>
            <a:r>
              <a:rPr lang="ru-RU" sz="2800" dirty="0">
                <a:latin typeface="Constantia" pitchFamily="18" charset="0"/>
              </a:rPr>
              <a:t> +18°С до +20°С. </a:t>
            </a:r>
            <a:r>
              <a:rPr lang="ru-RU" sz="2800" dirty="0" err="1">
                <a:latin typeface="Constantia" pitchFamily="18" charset="0"/>
              </a:rPr>
              <a:t>Кількість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опадів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зменшується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з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півночі</a:t>
            </a:r>
            <a:r>
              <a:rPr lang="ru-RU" sz="2800" dirty="0">
                <a:latin typeface="Constantia" pitchFamily="18" charset="0"/>
              </a:rPr>
              <a:t> на </a:t>
            </a:r>
            <a:r>
              <a:rPr lang="ru-RU" sz="2800" dirty="0" err="1">
                <a:latin typeface="Constantia" pitchFamily="18" charset="0"/>
              </a:rPr>
              <a:t>південь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від</a:t>
            </a:r>
            <a:r>
              <a:rPr lang="ru-RU" sz="2800" dirty="0">
                <a:latin typeface="Constantia" pitchFamily="18" charset="0"/>
              </a:rPr>
              <a:t> 600 до 500 мм за </a:t>
            </a:r>
            <a:r>
              <a:rPr lang="ru-RU" sz="2800" dirty="0" err="1">
                <a:latin typeface="Constantia" pitchFamily="18" charset="0"/>
              </a:rPr>
              <a:t>рік</a:t>
            </a:r>
            <a:r>
              <a:rPr lang="ru-RU" sz="2800" dirty="0">
                <a:latin typeface="Constantia" pitchFamily="18" charset="0"/>
              </a:rPr>
              <a:t>. </a:t>
            </a:r>
            <a:r>
              <a:rPr lang="ru-RU" sz="2800" dirty="0" err="1">
                <a:latin typeface="Constantia" pitchFamily="18" charset="0"/>
              </a:rPr>
              <a:t>Майже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стільки</a:t>
            </a:r>
            <a:r>
              <a:rPr lang="ru-RU" sz="2800" dirty="0">
                <a:latin typeface="Constantia" pitchFamily="18" charset="0"/>
              </a:rPr>
              <a:t> ж води </a:t>
            </a:r>
            <a:r>
              <a:rPr lang="ru-RU" sz="2800" dirty="0" err="1">
                <a:latin typeface="Constantia" pitchFamily="18" charset="0"/>
              </a:rPr>
              <a:t>і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випаровується</a:t>
            </a:r>
            <a:r>
              <a:rPr lang="ru-RU" sz="2800" dirty="0">
                <a:latin typeface="Constantia" pitchFamily="18" charset="0"/>
              </a:rPr>
              <a:t>, тому </a:t>
            </a:r>
            <a:r>
              <a:rPr lang="ru-RU" sz="2800" dirty="0" err="1">
                <a:latin typeface="Constantia" pitchFamily="18" charset="0"/>
              </a:rPr>
              <a:t>зволоження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природної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зони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достатнє</a:t>
            </a:r>
            <a:r>
              <a:rPr lang="ru-RU" sz="2800" dirty="0">
                <a:latin typeface="Constantia" pitchFamily="18" charset="0"/>
              </a:rPr>
              <a:t>. В </a:t>
            </a:r>
            <a:r>
              <a:rPr lang="ru-RU" sz="2800" dirty="0" err="1">
                <a:latin typeface="Constantia" pitchFamily="18" charset="0"/>
              </a:rPr>
              <a:t>окремі</a:t>
            </a:r>
            <a:r>
              <a:rPr lang="ru-RU" sz="2800" dirty="0">
                <a:latin typeface="Constantia" pitchFamily="18" charset="0"/>
              </a:rPr>
              <a:t> роки в </a:t>
            </a:r>
            <a:r>
              <a:rPr lang="ru-RU" sz="2800" dirty="0" err="1">
                <a:latin typeface="Constantia" pitchFamily="18" charset="0"/>
              </a:rPr>
              <a:t>лісостепу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бувають</a:t>
            </a:r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err="1">
                <a:latin typeface="Constantia" pitchFamily="18" charset="0"/>
              </a:rPr>
              <a:t>посухи</a:t>
            </a:r>
            <a:r>
              <a:rPr lang="ru-RU" sz="2800" dirty="0">
                <a:latin typeface="Constantia" pitchFamily="18" charset="0"/>
              </a:rPr>
              <a:t>.</a:t>
            </a: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85728"/>
            <a:ext cx="6305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>
                <a:latin typeface="Constantia" pitchFamily="18" charset="0"/>
              </a:rPr>
              <a:t>Клімат</a:t>
            </a:r>
            <a:r>
              <a:rPr lang="ru-RU" sz="4400" dirty="0">
                <a:latin typeface="Constantia" pitchFamily="18" charset="0"/>
              </a:rPr>
              <a:t> </a:t>
            </a:r>
            <a:r>
              <a:rPr lang="ru-RU" sz="4400" dirty="0" err="1">
                <a:latin typeface="Constantia" pitchFamily="18" charset="0"/>
              </a:rPr>
              <a:t>і</a:t>
            </a:r>
            <a:r>
              <a:rPr lang="ru-RU" sz="4400" dirty="0">
                <a:latin typeface="Constantia" pitchFamily="18" charset="0"/>
              </a:rPr>
              <a:t> </a:t>
            </a:r>
            <a:r>
              <a:rPr lang="ru-RU" sz="4400" dirty="0" err="1">
                <a:latin typeface="Constantia" pitchFamily="18" charset="0"/>
              </a:rPr>
              <a:t>внутрішні</a:t>
            </a:r>
            <a:r>
              <a:rPr lang="ru-RU" sz="4400" dirty="0">
                <a:latin typeface="Constantia" pitchFamily="18" charset="0"/>
              </a:rPr>
              <a:t> води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age0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642918"/>
            <a:ext cx="7883710" cy="538720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273</Words>
  <Application>Microsoft Office PowerPoint</Application>
  <PresentationFormat>Экран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Зона Лісостепу</vt:lpstr>
      <vt:lpstr>Зміст</vt:lpstr>
      <vt:lpstr>Визначення</vt:lpstr>
      <vt:lpstr>Слайд 4</vt:lpstr>
      <vt:lpstr>Рельеф і корисні копалини</vt:lpstr>
      <vt:lpstr>Слайд 6</vt:lpstr>
      <vt:lpstr>Нафта</vt:lpstr>
      <vt:lpstr>Слайд 8</vt:lpstr>
      <vt:lpstr>Слайд 9</vt:lpstr>
      <vt:lpstr>Річкова мережа</vt:lpstr>
      <vt:lpstr>Слайд 11</vt:lpstr>
      <vt:lpstr>Каховське водосховище</vt:lpstr>
      <vt:lpstr>Кременчуцьке водосховище</vt:lpstr>
      <vt:lpstr>Ґрунтово-рослинний покрив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 Лісостепу</dc:title>
  <dc:creator>Elvira</dc:creator>
  <cp:lastModifiedBy>Elvira</cp:lastModifiedBy>
  <cp:revision>9</cp:revision>
  <dcterms:created xsi:type="dcterms:W3CDTF">2013-03-16T15:59:15Z</dcterms:created>
  <dcterms:modified xsi:type="dcterms:W3CDTF">2013-03-16T17:26:43Z</dcterms:modified>
</cp:coreProperties>
</file>