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4" r:id="rId4"/>
    <p:sldId id="269" r:id="rId5"/>
    <p:sldId id="270" r:id="rId6"/>
    <p:sldId id="271" r:id="rId7"/>
    <p:sldId id="259" r:id="rId8"/>
    <p:sldId id="258" r:id="rId9"/>
    <p:sldId id="265" r:id="rId10"/>
    <p:sldId id="272" r:id="rId11"/>
    <p:sldId id="273" r:id="rId12"/>
    <p:sldId id="260" r:id="rId13"/>
    <p:sldId id="266" r:id="rId14"/>
    <p:sldId id="274" r:id="rId15"/>
    <p:sldId id="275" r:id="rId16"/>
    <p:sldId id="261" r:id="rId17"/>
    <p:sldId id="267" r:id="rId18"/>
    <p:sldId id="276" r:id="rId19"/>
    <p:sldId id="277" r:id="rId20"/>
    <p:sldId id="262" r:id="rId21"/>
    <p:sldId id="268" r:id="rId22"/>
    <p:sldId id="278" r:id="rId23"/>
    <p:sldId id="280" r:id="rId24"/>
    <p:sldId id="279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3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FBD839-3A2E-459C-B7E7-8BA95E1D0051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77C22A-D6D5-466D-A8EC-B2F83572D5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Підготувала: Клебан Юлія</a:t>
            </a:r>
          </a:p>
          <a:p>
            <a:r>
              <a:rPr lang="uk-UA" smtClean="0"/>
              <a:t>учениця </a:t>
            </a:r>
            <a:r>
              <a:rPr lang="en-US" smtClean="0"/>
              <a:t>V</a:t>
            </a:r>
            <a:r>
              <a:rPr lang="uk-UA" smtClean="0"/>
              <a:t>ІІ класу </a:t>
            </a:r>
          </a:p>
          <a:p>
            <a:r>
              <a:rPr lang="uk-UA" smtClean="0"/>
              <a:t>Кіцманської районної гімназії 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Екологічна ситуація міста Кривий Ріг 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можна охарактеризувати екологічну ситуацію в місті? </a:t>
            </a:r>
            <a:endParaRPr lang="ru-RU"/>
          </a:p>
        </p:txBody>
      </p:sp>
      <p:pic>
        <p:nvPicPr>
          <p:cNvPr id="4098" name="Picture 2" descr="http://denied.org.ua/wp-content/gallery/krivij-rig-kar-039-yer/17713195.jpg"/>
          <p:cNvPicPr>
            <a:picLocks noChangeAspect="1" noChangeArrowheads="1"/>
          </p:cNvPicPr>
          <p:nvPr/>
        </p:nvPicPr>
        <p:blipFill>
          <a:blip r:embed="rId2" cstate="print"/>
          <a:srcRect b="7104"/>
          <a:stretch>
            <a:fillRect/>
          </a:stretch>
        </p:blipFill>
        <p:spPr bwMode="auto">
          <a:xfrm>
            <a:off x="4427984" y="1340768"/>
            <a:ext cx="3731568" cy="2305154"/>
          </a:xfrm>
          <a:prstGeom prst="rect">
            <a:avLst/>
          </a:prstGeom>
          <a:noFill/>
        </p:spPr>
      </p:pic>
      <p:pic>
        <p:nvPicPr>
          <p:cNvPr id="4100" name="Picture 4" descr="http://dnepr.comments.ua/images/daf2a78b0fdbcc9e3e15c9e1483a92f9_cleaned.jpg"/>
          <p:cNvPicPr>
            <a:picLocks noChangeAspect="1" noChangeArrowheads="1"/>
          </p:cNvPicPr>
          <p:nvPr/>
        </p:nvPicPr>
        <p:blipFill>
          <a:blip r:embed="rId3" cstate="print"/>
          <a:srcRect b="11811"/>
          <a:stretch>
            <a:fillRect/>
          </a:stretch>
        </p:blipFill>
        <p:spPr bwMode="auto">
          <a:xfrm>
            <a:off x="539552" y="1988840"/>
            <a:ext cx="3930055" cy="232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можна охарактеризувати екологічну ситуацію в місті? </a:t>
            </a:r>
            <a:endParaRPr lang="ru-RU"/>
          </a:p>
        </p:txBody>
      </p:sp>
      <p:pic>
        <p:nvPicPr>
          <p:cNvPr id="4098" name="Picture 2" descr="http://denied.org.ua/wp-content/gallery/krivij-rig-kar-039-yer/17713195.jpg"/>
          <p:cNvPicPr>
            <a:picLocks noChangeAspect="1" noChangeArrowheads="1"/>
          </p:cNvPicPr>
          <p:nvPr/>
        </p:nvPicPr>
        <p:blipFill>
          <a:blip r:embed="rId2" cstate="print"/>
          <a:srcRect b="7104"/>
          <a:stretch>
            <a:fillRect/>
          </a:stretch>
        </p:blipFill>
        <p:spPr bwMode="auto">
          <a:xfrm>
            <a:off x="4427984" y="1340768"/>
            <a:ext cx="3731568" cy="2305154"/>
          </a:xfrm>
          <a:prstGeom prst="rect">
            <a:avLst/>
          </a:prstGeom>
          <a:noFill/>
        </p:spPr>
      </p:pic>
      <p:pic>
        <p:nvPicPr>
          <p:cNvPr id="4100" name="Picture 4" descr="http://dnepr.comments.ua/images/daf2a78b0fdbcc9e3e15c9e1483a92f9_cleaned.jpg"/>
          <p:cNvPicPr>
            <a:picLocks noChangeAspect="1" noChangeArrowheads="1"/>
          </p:cNvPicPr>
          <p:nvPr/>
        </p:nvPicPr>
        <p:blipFill>
          <a:blip r:embed="rId3" cstate="print"/>
          <a:srcRect b="11811"/>
          <a:stretch>
            <a:fillRect/>
          </a:stretch>
        </p:blipFill>
        <p:spPr bwMode="auto">
          <a:xfrm>
            <a:off x="539552" y="1988840"/>
            <a:ext cx="3930055" cy="2326704"/>
          </a:xfrm>
          <a:prstGeom prst="rect">
            <a:avLst/>
          </a:prstGeom>
          <a:noFill/>
        </p:spPr>
      </p:pic>
      <p:pic>
        <p:nvPicPr>
          <p:cNvPr id="29698" name="Picture 2" descr="http://novynar.img.com.ua/img/forall/a/1190/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56992"/>
            <a:ext cx="3600400" cy="2706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По-перше, це невирішеність питання щодо неорганізованих викидів у технологічних процесах, масових вихлопів при бурових роботах у шахтах, г</a:t>
            </a:r>
            <a:r>
              <a:rPr lang="en-US" smtClean="0"/>
              <a:t>i</a:t>
            </a:r>
            <a:r>
              <a:rPr lang="ru-RU" smtClean="0"/>
              <a:t>рничо-збагачувальних комбінатах тощо</a:t>
            </a:r>
            <a:r>
              <a:rPr lang="ru-RU" smtClean="0"/>
              <a:t>. </a:t>
            </a:r>
            <a:endParaRPr lang="ru-RU" smtClean="0"/>
          </a:p>
          <a:p>
            <a:r>
              <a:rPr lang="ru-RU" smtClean="0"/>
              <a:t>По-друге</a:t>
            </a:r>
            <a:r>
              <a:rPr lang="ru-RU" smtClean="0"/>
              <a:t>, санітарно- технічний стан діючих газовуглеочисних споруд на 15% підприємств несправний, або ж вони працюють неефективно. За минулий рік в атмосферу промисловими підприємствами було викинуто 424,9 тисяч тонн шкідливих речовин, з них левова частка (85%) — газоподібні. 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Якими є основні причини забруднення повітря? 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Якими є основні причини забруднення повітря? </a:t>
            </a:r>
            <a:endParaRPr lang="ru-RU"/>
          </a:p>
        </p:txBody>
      </p:sp>
      <p:pic>
        <p:nvPicPr>
          <p:cNvPr id="3074" name="Picture 2" descr="http://image.tsn.ua/media/images2/original/Jun2009/59ff25a2f7_136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2616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Якими є основні причини забруднення повітря? </a:t>
            </a:r>
            <a:endParaRPr lang="ru-RU"/>
          </a:p>
        </p:txBody>
      </p:sp>
      <p:pic>
        <p:nvPicPr>
          <p:cNvPr id="3074" name="Picture 2" descr="http://image.tsn.ua/media/images2/original/Jun2009/59ff25a2f7_136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2616"/>
            <a:ext cx="3672408" cy="2448272"/>
          </a:xfrm>
          <a:prstGeom prst="rect">
            <a:avLst/>
          </a:prstGeom>
          <a:noFill/>
        </p:spPr>
      </p:pic>
      <p:pic>
        <p:nvPicPr>
          <p:cNvPr id="31746" name="Picture 2" descr="http://eimg.pravda.com.ua/images/doc/1/2/12ef4-187135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628415" cy="26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Якими є основні причини забруднення повітря? </a:t>
            </a:r>
            <a:endParaRPr lang="ru-RU"/>
          </a:p>
        </p:txBody>
      </p:sp>
      <p:pic>
        <p:nvPicPr>
          <p:cNvPr id="3074" name="Picture 2" descr="http://image.tsn.ua/media/images2/original/Jun2009/59ff25a2f7_136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2616"/>
            <a:ext cx="3672408" cy="2448272"/>
          </a:xfrm>
          <a:prstGeom prst="rect">
            <a:avLst/>
          </a:prstGeom>
          <a:noFill/>
        </p:spPr>
      </p:pic>
      <p:pic>
        <p:nvPicPr>
          <p:cNvPr id="31746" name="Picture 2" descr="http://eimg.pravda.com.ua/images/doc/1/2/12ef4-187135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628415" cy="2692896"/>
          </a:xfrm>
          <a:prstGeom prst="rect">
            <a:avLst/>
          </a:prstGeom>
          <a:noFill/>
        </p:spPr>
      </p:pic>
      <p:pic>
        <p:nvPicPr>
          <p:cNvPr id="32770" name="Picture 2" descr="http://zakarpattya.net.ua/images/zakarpattya20100517160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12776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sz="2800" smtClean="0"/>
              <a:t>Водопостачання міста здійснюється з відкритих водоймищ (Карачунівського та </a:t>
            </a:r>
            <a:r>
              <a:rPr lang="ru-RU" sz="2800" smtClean="0"/>
              <a:t>Радушанського</a:t>
            </a:r>
            <a:r>
              <a:rPr lang="ru-RU" sz="2800" smtClean="0"/>
              <a:t>).Тому </a:t>
            </a:r>
            <a:r>
              <a:rPr lang="ru-RU" sz="2800" smtClean="0"/>
              <a:t>головним завданням санітарної служби є охорона їх від забруднень. І тут постає цілий ряд проблем, які практично неможливо розв’язати через брак коштів. Також стає на заваді споживацьке ставлення до навколишнього середовища самих жителів. Наприклад, в районах приватних секторів на берегах водоймищ влаштовують звалища сміття, розкопують прибережну смугу.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Яким є водопостачання в Кривому Розі? 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Яким є водопостачання в Кривому Розі? </a:t>
            </a:r>
            <a:endParaRPr lang="ru-RU"/>
          </a:p>
        </p:txBody>
      </p:sp>
      <p:pic>
        <p:nvPicPr>
          <p:cNvPr id="2052" name="Picture 4" descr="http://e-help.kiev.ua/images/vidi-zagrjaznenija-stochnih-vod-metodi-i-sposob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168352" cy="2179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Яким є водопостачання в Кривому Розі? </a:t>
            </a:r>
            <a:endParaRPr lang="ru-RU"/>
          </a:p>
        </p:txBody>
      </p:sp>
      <p:pic>
        <p:nvPicPr>
          <p:cNvPr id="2052" name="Picture 4" descr="http://e-help.kiev.ua/images/vidi-zagrjaznenija-stochnih-vod-metodi-i-sposob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168352" cy="2179732"/>
          </a:xfrm>
          <a:prstGeom prst="rect">
            <a:avLst/>
          </a:prstGeom>
          <a:noFill/>
        </p:spPr>
      </p:pic>
      <p:pic>
        <p:nvPicPr>
          <p:cNvPr id="2054" name="Picture 6" descr="http://lpk.ho.ua/files/metoduchku/proekt11.files/image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4752528" cy="354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Яким є водопостачання в Кривому Розі? </a:t>
            </a:r>
            <a:endParaRPr lang="ru-RU"/>
          </a:p>
        </p:txBody>
      </p:sp>
      <p:pic>
        <p:nvPicPr>
          <p:cNvPr id="2052" name="Picture 4" descr="http://e-help.kiev.ua/images/vidi-zagrjaznenija-stochnih-vod-metodi-i-sposob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168352" cy="2179732"/>
          </a:xfrm>
          <a:prstGeom prst="rect">
            <a:avLst/>
          </a:prstGeom>
          <a:noFill/>
        </p:spPr>
      </p:pic>
      <p:pic>
        <p:nvPicPr>
          <p:cNvPr id="2054" name="Picture 6" descr="http://lpk.ho.ua/files/metoduchku/proekt11.files/image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4752528" cy="3547663"/>
          </a:xfrm>
          <a:prstGeom prst="rect">
            <a:avLst/>
          </a:prstGeom>
          <a:noFill/>
        </p:spPr>
      </p:pic>
      <p:pic>
        <p:nvPicPr>
          <p:cNvPr id="33794" name="Picture 2" descr="http://image.tsn.ua/media/images2/original/Dec2009/2f69585ec1_187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89040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Промисловий Кривий Ріг більш ніж на 100 км розкинувся по берегах Інгульця та Саксагані</a:t>
            </a:r>
            <a:r>
              <a:rPr lang="ru-RU" smtClean="0"/>
              <a:t>. </a:t>
            </a:r>
            <a:endParaRPr lang="ru-RU" smtClean="0"/>
          </a:p>
          <a:p>
            <a:r>
              <a:rPr lang="ru-RU" smtClean="0"/>
              <a:t>Навряд </a:t>
            </a:r>
            <a:r>
              <a:rPr lang="ru-RU" smtClean="0"/>
              <a:t>чи знайдеться в цьому місті що-небудь, здатне привернути увагу туристів — немає тут ні золотоверхих церков, ні старовинних вуличок, вимощених бруківкою, ні видатних історичних пам’яток</a:t>
            </a:r>
            <a:r>
              <a:rPr lang="ru-RU" smtClean="0"/>
              <a:t>. </a:t>
            </a:r>
            <a:endParaRPr lang="ru-RU" smtClean="0"/>
          </a:p>
          <a:p>
            <a:r>
              <a:rPr lang="ru-RU" smtClean="0"/>
              <a:t>Чого </a:t>
            </a:r>
            <a:r>
              <a:rPr lang="ru-RU" smtClean="0"/>
              <a:t>тут вистачає, так це шахт, гірничо-збагачувальних комбінатів, промислових підприємств: «Криворіжсталь», НКГЗК, ПГЗК. 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Кривий Ріг 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Протягом тривалого часу не вирішується питання виділення нових земельних ділянок під міські звалища сміття. Рішення, які було ухвалено міськвиконкомом, а також намічені в них заходи по санітарному очищенню міста лишилися практично невиконаними керівниками </a:t>
            </a:r>
            <a:r>
              <a:rPr lang="ru-RU" smtClean="0"/>
              <a:t>підприємств</a:t>
            </a:r>
            <a:r>
              <a:rPr lang="ru-RU" smtClean="0"/>
              <a:t>.</a:t>
            </a:r>
          </a:p>
          <a:p>
            <a:r>
              <a:rPr lang="ru-RU" smtClean="0"/>
              <a:t>Іншою нагальною проблемою є відсутність в регіоні місця під будівництво спецполігону для зберігання, утилізації та захоронення токсичних промвідходів </a:t>
            </a:r>
            <a:r>
              <a:rPr lang="en-US" smtClean="0"/>
              <a:t>I-II </a:t>
            </a:r>
            <a:r>
              <a:rPr lang="ru-RU" smtClean="0"/>
              <a:t>класу небезпеки. Це призводить до того, що вони частково зберігаються на підприємствах, а незареєстровані вивозяться на звалища. Таких відходів у місті накопичилося близько 9,7 тисяч тонн.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Якою є ситуація з відходами міста? 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Якою є ситуація з відходами міста? </a:t>
            </a:r>
            <a:endParaRPr lang="ru-RU"/>
          </a:p>
        </p:txBody>
      </p:sp>
      <p:pic>
        <p:nvPicPr>
          <p:cNvPr id="1028" name="Picture 4" descr="http://i.obozrevatel.ua/9/1054378/16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384376" cy="2256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Якою є ситуація з відходами міста? </a:t>
            </a:r>
            <a:endParaRPr lang="ru-RU"/>
          </a:p>
        </p:txBody>
      </p:sp>
      <p:pic>
        <p:nvPicPr>
          <p:cNvPr id="1028" name="Picture 4" descr="http://i.obozrevatel.ua/9/1054378/16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384376" cy="2256251"/>
          </a:xfrm>
          <a:prstGeom prst="rect">
            <a:avLst/>
          </a:prstGeom>
          <a:noFill/>
        </p:spPr>
      </p:pic>
      <p:pic>
        <p:nvPicPr>
          <p:cNvPr id="35842" name="Picture 2" descr="http://4.bp.blogspot.com/_fSjaVyPd6A4/TOO9-vlEhUI/AAAAAAAAAAQ/ucphLDOaL-k/s320/mu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744416" cy="28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Якою є ситуація з відходами міста? </a:t>
            </a:r>
            <a:endParaRPr lang="ru-RU"/>
          </a:p>
        </p:txBody>
      </p:sp>
      <p:pic>
        <p:nvPicPr>
          <p:cNvPr id="1028" name="Picture 4" descr="http://i.obozrevatel.ua/9/1054378/16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384376" cy="2256251"/>
          </a:xfrm>
          <a:prstGeom prst="rect">
            <a:avLst/>
          </a:prstGeom>
          <a:noFill/>
        </p:spPr>
      </p:pic>
      <p:pic>
        <p:nvPicPr>
          <p:cNvPr id="35842" name="Picture 2" descr="http://4.bp.blogspot.com/_fSjaVyPd6A4/TOO9-vlEhUI/AAAAAAAAAAQ/ucphLDOaL-k/s320/mu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744416" cy="2808313"/>
          </a:xfrm>
          <a:prstGeom prst="rect">
            <a:avLst/>
          </a:prstGeom>
          <a:noFill/>
        </p:spPr>
      </p:pic>
      <p:pic>
        <p:nvPicPr>
          <p:cNvPr id="35844" name="Picture 4" descr="http://4.bp.blogspot.com/_fSjaVyPd6A4/TOO-EQqQpjI/AAAAAAAAAAY/ZAF1fF7fYM8/s1600/an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40576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Якою є ситуація з відходами міста? </a:t>
            </a:r>
            <a:endParaRPr lang="ru-RU"/>
          </a:p>
        </p:txBody>
      </p:sp>
      <p:pic>
        <p:nvPicPr>
          <p:cNvPr id="1028" name="Picture 4" descr="http://i.obozrevatel.ua/9/1054378/16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384376" cy="2256251"/>
          </a:xfrm>
          <a:prstGeom prst="rect">
            <a:avLst/>
          </a:prstGeom>
          <a:noFill/>
        </p:spPr>
      </p:pic>
      <p:pic>
        <p:nvPicPr>
          <p:cNvPr id="35842" name="Picture 2" descr="http://4.bp.blogspot.com/_fSjaVyPd6A4/TOO9-vlEhUI/AAAAAAAAAAQ/ucphLDOaL-k/s320/mu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3744416" cy="2808313"/>
          </a:xfrm>
          <a:prstGeom prst="rect">
            <a:avLst/>
          </a:prstGeom>
          <a:noFill/>
        </p:spPr>
      </p:pic>
      <p:pic>
        <p:nvPicPr>
          <p:cNvPr id="35844" name="Picture 4" descr="http://4.bp.blogspot.com/_fSjaVyPd6A4/TOO-EQqQpjI/AAAAAAAAAAY/ZAF1fF7fYM8/s1600/an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4057650" cy="2857500"/>
          </a:xfrm>
          <a:prstGeom prst="rect">
            <a:avLst/>
          </a:prstGeom>
          <a:noFill/>
        </p:spPr>
      </p:pic>
      <p:pic>
        <p:nvPicPr>
          <p:cNvPr id="35846" name="Picture 6" descr="http://stat8.blog.ru/lr/0a12c495ce6f36cc9189bfeee36ea4f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15277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Згідно з переліком першочергових заходів міської санепідемстанції по зменшенню викидів забруднених речовин у навколишнє природне середовище в Кривому Розі на наступні п’ять років, планується будівництво об’єктів по глибокій доочистці та відводу в річці Саксагань стічних вод очисних споруд г</a:t>
            </a:r>
            <a:r>
              <a:rPr lang="en-US" smtClean="0"/>
              <a:t>i</a:t>
            </a:r>
            <a:r>
              <a:rPr lang="ru-RU" smtClean="0"/>
              <a:t>рничо-збагачувальних комбінатів</a:t>
            </a:r>
            <a:r>
              <a:rPr lang="ru-RU" smtClean="0"/>
              <a:t>; </a:t>
            </a:r>
            <a:endParaRPr lang="ru-RU" smtClean="0"/>
          </a:p>
          <a:p>
            <a:r>
              <a:rPr lang="ru-RU" smtClean="0"/>
              <a:t>спорудження </a:t>
            </a:r>
            <a:r>
              <a:rPr lang="ru-RU" smtClean="0"/>
              <a:t>дослідно-промислових установ по опрісненню шахтних вод</a:t>
            </a:r>
            <a:r>
              <a:rPr lang="ru-RU" smtClean="0"/>
              <a:t>; </a:t>
            </a:r>
            <a:endParaRPr lang="ru-RU" smtClean="0"/>
          </a:p>
          <a:p>
            <a:r>
              <a:rPr lang="ru-RU" smtClean="0"/>
              <a:t>ліквідація </a:t>
            </a:r>
            <a:r>
              <a:rPr lang="ru-RU" smtClean="0"/>
              <a:t>деяких шахт</a:t>
            </a:r>
            <a:r>
              <a:rPr lang="ru-RU" smtClean="0"/>
              <a:t>; </a:t>
            </a:r>
            <a:endParaRPr lang="ru-RU" smtClean="0"/>
          </a:p>
          <a:p>
            <a:r>
              <a:rPr lang="ru-RU" smtClean="0"/>
              <a:t>відселення </a:t>
            </a:r>
            <a:r>
              <a:rPr lang="ru-RU" smtClean="0"/>
              <a:t>жителів з санітарно-захисних зон підприємств та багато інших заходів. 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Які заходи планується провести найближчим часом, щоб поліпшити екологічну ситуацію в місті?</a:t>
            </a:r>
            <a:endParaRPr lang="ru-RU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Кривий Ріг </a:t>
            </a:r>
            <a:endParaRPr lang="ru-RU"/>
          </a:p>
        </p:txBody>
      </p:sp>
      <p:pic>
        <p:nvPicPr>
          <p:cNvPr id="5122" name="Picture 2" descr="Файл:2008.03.29 (КТУ, Танк, Театр, Почтамт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2972580" cy="1980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Кривий Ріг </a:t>
            </a:r>
            <a:endParaRPr lang="ru-RU"/>
          </a:p>
        </p:txBody>
      </p:sp>
      <p:pic>
        <p:nvPicPr>
          <p:cNvPr id="5122" name="Picture 2" descr="Файл:2008.03.29 (КТУ, Танк, Театр, Почтамт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2972580" cy="1980482"/>
          </a:xfrm>
          <a:prstGeom prst="rect">
            <a:avLst/>
          </a:prstGeom>
          <a:noFill/>
        </p:spPr>
      </p:pic>
      <p:pic>
        <p:nvPicPr>
          <p:cNvPr id="26626" name="Picture 2" descr="Файл:Golovnyj Korpus KPI K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019600" cy="2678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Кривий Ріг </a:t>
            </a:r>
            <a:endParaRPr lang="ru-RU"/>
          </a:p>
        </p:txBody>
      </p:sp>
      <p:pic>
        <p:nvPicPr>
          <p:cNvPr id="5122" name="Picture 2" descr="Файл:2008.03.29 (КТУ, Танк, Театр, Почтамт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2972580" cy="1980482"/>
          </a:xfrm>
          <a:prstGeom prst="rect">
            <a:avLst/>
          </a:prstGeom>
          <a:noFill/>
        </p:spPr>
      </p:pic>
      <p:pic>
        <p:nvPicPr>
          <p:cNvPr id="26626" name="Picture 2" descr="Файл:Golovnyj Korpus KPI K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019600" cy="2678059"/>
          </a:xfrm>
          <a:prstGeom prst="rect">
            <a:avLst/>
          </a:prstGeom>
          <a:noFill/>
        </p:spPr>
      </p:pic>
      <p:pic>
        <p:nvPicPr>
          <p:cNvPr id="27650" name="Picture 2" descr="Файл:Kr Rig shah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40968"/>
            <a:ext cx="4451648" cy="333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Кривий Ріг </a:t>
            </a:r>
            <a:endParaRPr lang="ru-RU"/>
          </a:p>
        </p:txBody>
      </p:sp>
      <p:pic>
        <p:nvPicPr>
          <p:cNvPr id="5122" name="Picture 2" descr="Файл:2008.03.29 (КТУ, Танк, Театр, Почтамт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2972580" cy="1980482"/>
          </a:xfrm>
          <a:prstGeom prst="rect">
            <a:avLst/>
          </a:prstGeom>
          <a:noFill/>
        </p:spPr>
      </p:pic>
      <p:pic>
        <p:nvPicPr>
          <p:cNvPr id="26626" name="Picture 2" descr="Файл:Golovnyj Korpus KPI K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019600" cy="2678059"/>
          </a:xfrm>
          <a:prstGeom prst="rect">
            <a:avLst/>
          </a:prstGeom>
          <a:noFill/>
        </p:spPr>
      </p:pic>
      <p:pic>
        <p:nvPicPr>
          <p:cNvPr id="27650" name="Picture 2" descr="Файл:Kr Rig shah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40968"/>
            <a:ext cx="4451648" cy="3338736"/>
          </a:xfrm>
          <a:prstGeom prst="rect">
            <a:avLst/>
          </a:prstGeom>
          <a:noFill/>
        </p:spPr>
      </p:pic>
      <p:pic>
        <p:nvPicPr>
          <p:cNvPr id="28674" name="Picture 2" descr="http://image.tsn.ua/media/images2/original/Jun2009/84b4cdb8d4_136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17032"/>
            <a:ext cx="3816424" cy="2545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72000"/>
          </a:xfrm>
        </p:spPr>
        <p:txBody>
          <a:bodyPr>
            <a:noAutofit/>
          </a:bodyPr>
          <a:lstStyle/>
          <a:p>
            <a:r>
              <a:rPr lang="ru-RU" sz="2200" smtClean="0"/>
              <a:t>Ще </a:t>
            </a:r>
            <a:r>
              <a:rPr lang="ru-RU" sz="2200" smtClean="0"/>
              <a:t>за часів Радянського Союзу тут видобували понад 40% всесоюзного видобутку залізорудної сировини. Цим місто завдячувало своїм багатющим ресурсам корисних копалин</a:t>
            </a:r>
            <a:r>
              <a:rPr lang="ru-RU" sz="2200" smtClean="0"/>
              <a:t>. </a:t>
            </a:r>
            <a:endParaRPr lang="ru-RU" sz="2200" smtClean="0"/>
          </a:p>
          <a:p>
            <a:r>
              <a:rPr lang="ru-RU" sz="2200" smtClean="0"/>
              <a:t>На жаль, Кривий </a:t>
            </a:r>
            <a:r>
              <a:rPr lang="ru-RU" sz="2200" smtClean="0"/>
              <a:t>Ріг завжди розцінювали тільки зі споживчих позицій — аби побільше взяти, нічого не віддаючи натомість.</a:t>
            </a:r>
            <a:r>
              <a:rPr lang="ru-RU" sz="2200" smtClean="0"/>
              <a:t> </a:t>
            </a:r>
            <a:endParaRPr lang="ru-RU" sz="2200" smtClean="0"/>
          </a:p>
          <a:p>
            <a:r>
              <a:rPr lang="ru-RU" sz="2200" smtClean="0"/>
              <a:t> Сьогодні, коли природні ресурси Криворіжжя значною мірою втратили свою цінність, бо його продукція користується меншим попитом і на зовнішньому, і на внутрішньому </a:t>
            </a:r>
            <a:r>
              <a:rPr lang="ru-RU" sz="2200" smtClean="0"/>
              <a:t>ринках </a:t>
            </a:r>
            <a:r>
              <a:rPr lang="ru-RU" sz="2200" smtClean="0"/>
              <a:t>країни, </a:t>
            </a:r>
            <a:r>
              <a:rPr lang="ru-RU" sz="2200" smtClean="0"/>
              <a:t>інтерес держави до цього міста значно зменшився</a:t>
            </a:r>
            <a:r>
              <a:rPr lang="ru-RU" sz="2200" smtClean="0"/>
              <a:t>. </a:t>
            </a:r>
            <a:endParaRPr lang="ru-RU" sz="2200" smtClean="0"/>
          </a:p>
          <a:p>
            <a:r>
              <a:rPr lang="ru-RU" sz="2200" smtClean="0"/>
              <a:t>Поступово </a:t>
            </a:r>
            <a:r>
              <a:rPr lang="ru-RU" sz="2200" smtClean="0"/>
              <a:t>на поверхню почали випливати страшні, невблаганні цифри статистики: кількість щорічних шкідливих викидів у повітря та водоймища промисловими підприємствами, смертність населення, що вже роками перевищує народжуваність тощо.</a:t>
            </a:r>
            <a:endParaRPr lang="ru-RU" sz="22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r>
              <a:rPr lang="uk-UA" smtClean="0"/>
              <a:t>Початок екологічної кризи 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 </a:t>
            </a:r>
            <a:r>
              <a:rPr lang="uk-UA" b="1" i="1" smtClean="0"/>
              <a:t>критичну</a:t>
            </a:r>
            <a:r>
              <a:rPr lang="uk-UA" smtClean="0"/>
              <a:t>. </a:t>
            </a:r>
            <a:r>
              <a:rPr lang="ru-RU" smtClean="0"/>
              <a:t>Не дивлячись навіть на значне зниження виробництва, яке, до речі, й спричинило екологічну кризу в місті, стан атмосферного повітря та водоймищ не зазнав значних змін. Середньорічні показники вмісту в повітрі шкідливих хімічних речовин перевищують норму більш ніж удв</a:t>
            </a:r>
            <a:r>
              <a:rPr lang="en-US" smtClean="0"/>
              <a:t>i</a:t>
            </a:r>
            <a:r>
              <a:rPr lang="ru-RU" smtClean="0"/>
              <a:t>ч</a:t>
            </a:r>
            <a:r>
              <a:rPr lang="en-US" smtClean="0"/>
              <a:t>i.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можна охарактеризувати екологічну ситуацію в місті? 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Як можна охарактеризувати екологічну ситуацію в місті? </a:t>
            </a:r>
            <a:endParaRPr lang="ru-RU"/>
          </a:p>
        </p:txBody>
      </p:sp>
      <p:pic>
        <p:nvPicPr>
          <p:cNvPr id="4098" name="Picture 2" descr="http://denied.org.ua/wp-content/gallery/krivij-rig-kar-039-yer/17713195.jpg"/>
          <p:cNvPicPr>
            <a:picLocks noChangeAspect="1" noChangeArrowheads="1"/>
          </p:cNvPicPr>
          <p:nvPr/>
        </p:nvPicPr>
        <p:blipFill>
          <a:blip r:embed="rId2" cstate="print"/>
          <a:srcRect b="7104"/>
          <a:stretch>
            <a:fillRect/>
          </a:stretch>
        </p:blipFill>
        <p:spPr bwMode="auto">
          <a:xfrm>
            <a:off x="4427984" y="1340768"/>
            <a:ext cx="3731568" cy="2305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621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Екологічна ситуація міста Кривий Ріг </vt:lpstr>
      <vt:lpstr>Кривий Ріг </vt:lpstr>
      <vt:lpstr>Кривий Ріг </vt:lpstr>
      <vt:lpstr>Кривий Ріг </vt:lpstr>
      <vt:lpstr>Кривий Ріг </vt:lpstr>
      <vt:lpstr>Кривий Ріг </vt:lpstr>
      <vt:lpstr>Початок екологічної кризи </vt:lpstr>
      <vt:lpstr>Як можна охарактеризувати екологічну ситуацію в місті? </vt:lpstr>
      <vt:lpstr>Як можна охарактеризувати екологічну ситуацію в місті? </vt:lpstr>
      <vt:lpstr>Як можна охарактеризувати екологічну ситуацію в місті? </vt:lpstr>
      <vt:lpstr>Як можна охарактеризувати екологічну ситуацію в місті? </vt:lpstr>
      <vt:lpstr>Якими є основні причини забруднення повітря? </vt:lpstr>
      <vt:lpstr>Якими є основні причини забруднення повітря? </vt:lpstr>
      <vt:lpstr>Якими є основні причини забруднення повітря? </vt:lpstr>
      <vt:lpstr>Якими є основні причини забруднення повітря? </vt:lpstr>
      <vt:lpstr>Яким є водопостачання в Кривому Розі? </vt:lpstr>
      <vt:lpstr>Яким є водопостачання в Кривому Розі? </vt:lpstr>
      <vt:lpstr>Яким є водопостачання в Кривому Розі? </vt:lpstr>
      <vt:lpstr>Яким є водопостачання в Кривому Розі? </vt:lpstr>
      <vt:lpstr>Якою є ситуація з відходами міста? </vt:lpstr>
      <vt:lpstr>Якою є ситуація з відходами міста? </vt:lpstr>
      <vt:lpstr>Якою є ситуація з відходами міста? </vt:lpstr>
      <vt:lpstr>Якою є ситуація з відходами міста? </vt:lpstr>
      <vt:lpstr>Якою є ситуація з відходами міста? </vt:lpstr>
      <vt:lpstr>Які заходи планується провести найближчим часом, щоб поліпшити екологічну ситуацію в місті?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2013-02-10T16:00:51Z</dcterms:created>
  <dcterms:modified xsi:type="dcterms:W3CDTF">2013-02-09T18:51:48Z</dcterms:modified>
</cp:coreProperties>
</file>